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256" r:id="rId2"/>
    <p:sldId id="290" r:id="rId3"/>
    <p:sldId id="257" r:id="rId4"/>
    <p:sldId id="259" r:id="rId5"/>
    <p:sldId id="267" r:id="rId6"/>
    <p:sldId id="268" r:id="rId7"/>
    <p:sldId id="273" r:id="rId8"/>
    <p:sldId id="274" r:id="rId9"/>
    <p:sldId id="275" r:id="rId10"/>
    <p:sldId id="276" r:id="rId11"/>
    <p:sldId id="277" r:id="rId12"/>
    <p:sldId id="278" r:id="rId13"/>
    <p:sldId id="269" r:id="rId14"/>
    <p:sldId id="270" r:id="rId15"/>
    <p:sldId id="271" r:id="rId16"/>
    <p:sldId id="272" r:id="rId17"/>
    <p:sldId id="279" r:id="rId18"/>
    <p:sldId id="280" r:id="rId19"/>
    <p:sldId id="281" r:id="rId20"/>
    <p:sldId id="282" r:id="rId21"/>
    <p:sldId id="283" r:id="rId22"/>
    <p:sldId id="261" r:id="rId23"/>
    <p:sldId id="284" r:id="rId24"/>
    <p:sldId id="285" r:id="rId25"/>
    <p:sldId id="286" r:id="rId26"/>
    <p:sldId id="287" r:id="rId27"/>
    <p:sldId id="288" r:id="rId28"/>
    <p:sldId id="289" r:id="rId29"/>
    <p:sldId id="291" r:id="rId30"/>
    <p:sldId id="292" r:id="rId31"/>
    <p:sldId id="293" r:id="rId32"/>
    <p:sldId id="294" r:id="rId33"/>
    <p:sldId id="260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262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26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5E09F-7222-8D46-B4CE-66461699EDFD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F03EC-22DC-4649-95A6-170860F8A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add Fragments</a:t>
            </a:r>
            <a:r>
              <a:rPr lang="en-US" baseline="0" dirty="0" smtClean="0"/>
              <a:t> to the Activity?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F03EC-22DC-4649-95A6-170860F8AC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45D8-8BC3-2844-828F-612F92C8209E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EC32-BB65-094D-B48D-5AEC9B4D3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45D8-8BC3-2844-828F-612F92C8209E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EC32-BB65-094D-B48D-5AEC9B4D3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45D8-8BC3-2844-828F-612F92C8209E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EC32-BB65-094D-B48D-5AEC9B4D3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45D8-8BC3-2844-828F-612F92C8209E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EC32-BB65-094D-B48D-5AEC9B4D3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45D8-8BC3-2844-828F-612F92C8209E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EC32-BB65-094D-B48D-5AEC9B4D3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45D8-8BC3-2844-828F-612F92C8209E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EC32-BB65-094D-B48D-5AEC9B4D3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45D8-8BC3-2844-828F-612F92C8209E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EC32-BB65-094D-B48D-5AEC9B4D3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45D8-8BC3-2844-828F-612F92C8209E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EC32-BB65-094D-B48D-5AEC9B4D3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45D8-8BC3-2844-828F-612F92C8209E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EC32-BB65-094D-B48D-5AEC9B4D3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45D8-8BC3-2844-828F-612F92C8209E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EC32-BB65-094D-B48D-5AEC9B4D30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45D8-8BC3-2844-828F-612F92C8209E}" type="datetimeFigureOut">
              <a:rPr lang="en-US" smtClean="0"/>
              <a:t>10/24/13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6BEC32-BB65-094D-B48D-5AEC9B4D30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96BEC32-BB65-094D-B48D-5AEC9B4D300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FE45D8-8BC3-2844-828F-612F92C8209E}" type="datetimeFigureOut">
              <a:rPr lang="en-US" smtClean="0"/>
              <a:t>10/24/13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ajk1311/714562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“Master” Class 2013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2, October 24,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6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onCreateView</a:t>
            </a:r>
            <a:r>
              <a:rPr lang="en-US" dirty="0"/>
              <a:t> is to </a:t>
            </a:r>
            <a:r>
              <a:rPr lang="en-US" dirty="0" smtClean="0"/>
              <a:t>Fragment as </a:t>
            </a:r>
            <a:r>
              <a:rPr lang="en-US" dirty="0" err="1" smtClean="0"/>
              <a:t>setContentView</a:t>
            </a:r>
            <a:r>
              <a:rPr lang="en-US" dirty="0" smtClean="0"/>
              <a:t> is to Activity</a:t>
            </a:r>
          </a:p>
          <a:p>
            <a:r>
              <a:rPr lang="en-US" dirty="0" smtClean="0"/>
              <a:t>Must return the View rather than providing an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0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onCreateView</a:t>
            </a:r>
            <a:r>
              <a:rPr lang="en-US" dirty="0"/>
              <a:t> is to </a:t>
            </a:r>
            <a:r>
              <a:rPr lang="en-US" dirty="0" smtClean="0"/>
              <a:t>Fragment as </a:t>
            </a:r>
            <a:r>
              <a:rPr lang="en-US" dirty="0" err="1" smtClean="0"/>
              <a:t>setContentView</a:t>
            </a:r>
            <a:r>
              <a:rPr lang="en-US" dirty="0" smtClean="0"/>
              <a:t> is to Activity</a:t>
            </a:r>
          </a:p>
          <a:p>
            <a:r>
              <a:rPr lang="en-US" dirty="0" smtClean="0"/>
              <a:t>Must return the View rather than providing an ID</a:t>
            </a:r>
          </a:p>
          <a:p>
            <a:r>
              <a:rPr lang="en-US" dirty="0" err="1" smtClean="0"/>
              <a:t>onViewCreated</a:t>
            </a:r>
            <a:r>
              <a:rPr lang="en-US" dirty="0" smtClean="0"/>
              <a:t> callback provided for when View is </a:t>
            </a:r>
            <a:r>
              <a:rPr lang="en-US" dirty="0" err="1" smtClean="0"/>
              <a:t>guarunteed</a:t>
            </a:r>
            <a:r>
              <a:rPr lang="en-US" dirty="0" smtClean="0"/>
              <a:t> to be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8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onCreateView</a:t>
            </a:r>
            <a:r>
              <a:rPr lang="en-US" dirty="0"/>
              <a:t> is to </a:t>
            </a:r>
            <a:r>
              <a:rPr lang="en-US" dirty="0" smtClean="0"/>
              <a:t>Fragment as </a:t>
            </a:r>
            <a:r>
              <a:rPr lang="en-US" dirty="0" err="1" smtClean="0"/>
              <a:t>setContentView</a:t>
            </a:r>
            <a:r>
              <a:rPr lang="en-US" dirty="0" smtClean="0"/>
              <a:t> is to Activity</a:t>
            </a:r>
          </a:p>
          <a:p>
            <a:r>
              <a:rPr lang="en-US" dirty="0" smtClean="0"/>
              <a:t>Must return the View rather than providing an ID</a:t>
            </a:r>
          </a:p>
          <a:p>
            <a:r>
              <a:rPr lang="en-US" dirty="0" err="1" smtClean="0"/>
              <a:t>onViewCreated</a:t>
            </a:r>
            <a:r>
              <a:rPr lang="en-US" dirty="0" smtClean="0"/>
              <a:t> callback provided for when View is </a:t>
            </a:r>
            <a:r>
              <a:rPr lang="en-US" dirty="0" err="1" smtClean="0"/>
              <a:t>guarunteed</a:t>
            </a:r>
            <a:r>
              <a:rPr lang="en-US" dirty="0" smtClean="0"/>
              <a:t> to be ready</a:t>
            </a:r>
          </a:p>
          <a:p>
            <a:endParaRPr lang="en-US" dirty="0"/>
          </a:p>
          <a:p>
            <a:r>
              <a:rPr lang="en-US" dirty="0" smtClean="0"/>
              <a:t>Let’s start coding!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6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Activity has a </a:t>
            </a:r>
            <a:r>
              <a:rPr lang="en-US" dirty="0" err="1" smtClean="0"/>
              <a:t>FragmentManager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9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Activity has a </a:t>
            </a:r>
            <a:r>
              <a:rPr lang="en-US" dirty="0" err="1" smtClean="0"/>
              <a:t>FragmentManager</a:t>
            </a:r>
            <a:endParaRPr lang="en-US" dirty="0" smtClean="0"/>
          </a:p>
          <a:p>
            <a:pPr lvl="1"/>
            <a:r>
              <a:rPr lang="en-US" dirty="0" smtClean="0"/>
              <a:t>Responsible for keeping track of Fragment states</a:t>
            </a:r>
          </a:p>
          <a:p>
            <a:pPr lvl="1"/>
            <a:r>
              <a:rPr lang="en-US" dirty="0" smtClean="0"/>
              <a:t>Can add, find, remove, replace, and attach/detach Fragments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6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part of XML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4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part of XML layout</a:t>
            </a:r>
          </a:p>
          <a:p>
            <a:r>
              <a:rPr lang="en-US" dirty="0" smtClean="0"/>
              <a:t>As a part of Java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57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part of XML layout</a:t>
            </a:r>
          </a:p>
          <a:p>
            <a:r>
              <a:rPr lang="en-US" dirty="0" smtClean="0"/>
              <a:t>As a part of Java code</a:t>
            </a:r>
          </a:p>
          <a:p>
            <a:endParaRPr lang="en-US" dirty="0"/>
          </a:p>
          <a:p>
            <a:r>
              <a:rPr lang="en-US" dirty="0" smtClean="0"/>
              <a:t>Try it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8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Fragments talk to their Activities?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34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Fragments talk to their Activities?</a:t>
            </a:r>
          </a:p>
          <a:p>
            <a:pPr lvl="1"/>
            <a:r>
              <a:rPr lang="en-US" dirty="0" smtClean="0"/>
              <a:t>Just like Views: listener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4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https://gist.github.com/ajk1311/</a:t>
            </a:r>
            <a:r>
              <a:rPr lang="nl-NL" dirty="0" smtClean="0">
                <a:hlinkClick r:id="rId2"/>
              </a:rPr>
              <a:t>7145620</a:t>
            </a:r>
            <a:endParaRPr lang="nl-NL" dirty="0" smtClean="0"/>
          </a:p>
          <a:p>
            <a:r>
              <a:rPr lang="nl-NL" dirty="0" err="1" smtClean="0"/>
              <a:t>Contains</a:t>
            </a:r>
            <a:r>
              <a:rPr lang="nl-NL" dirty="0" smtClean="0"/>
              <a:t>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tedius</a:t>
            </a:r>
            <a:r>
              <a:rPr lang="nl-NL" dirty="0" smtClean="0"/>
              <a:t> code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74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Fragments talk to their Activities?</a:t>
            </a:r>
          </a:p>
          <a:p>
            <a:pPr lvl="1"/>
            <a:r>
              <a:rPr lang="en-US" dirty="0" smtClean="0"/>
              <a:t>Just like Views: listener pattern</a:t>
            </a:r>
          </a:p>
          <a:p>
            <a:pPr lvl="1"/>
            <a:r>
              <a:rPr lang="en-US" dirty="0" smtClean="0"/>
              <a:t>We need to define the interface that Activity must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8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Fragments talk to their Activities?</a:t>
            </a:r>
          </a:p>
          <a:p>
            <a:pPr lvl="1"/>
            <a:r>
              <a:rPr lang="en-US" dirty="0" smtClean="0"/>
              <a:t>Just like Views: listener pattern</a:t>
            </a:r>
          </a:p>
          <a:p>
            <a:pPr lvl="1"/>
            <a:r>
              <a:rPr lang="en-US" dirty="0" smtClean="0"/>
              <a:t>We need to define the interface that Activity must implement</a:t>
            </a:r>
          </a:p>
          <a:p>
            <a:pPr lvl="1"/>
            <a:endParaRPr lang="en-US" dirty="0"/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18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Fragments</a:t>
            </a:r>
          </a:p>
          <a:p>
            <a:r>
              <a:rPr lang="en-US" b="1" dirty="0" err="1" smtClean="0"/>
              <a:t>LIstViews</a:t>
            </a:r>
            <a:endParaRPr lang="en-US" b="1" dirty="0" smtClean="0"/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ListAdapters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Dialogs</a:t>
            </a:r>
          </a:p>
        </p:txBody>
      </p:sp>
    </p:spTree>
    <p:extLst>
      <p:ext uri="{BB962C8B-B14F-4D97-AF65-F5344CB8AC3E}">
        <p14:creationId xmlns:p14="http://schemas.microsoft.com/office/powerpoint/2010/main" val="397358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element of any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66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element of any mobile application</a:t>
            </a:r>
          </a:p>
          <a:p>
            <a:r>
              <a:rPr lang="en-US" dirty="0" smtClean="0"/>
              <a:t>Simply displays data in a scrollable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65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row (or cell) in the list contains a View or </a:t>
            </a:r>
            <a:r>
              <a:rPr lang="en-US" dirty="0" err="1" smtClean="0"/>
              <a:t>ViewGroup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896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row (or cell) in the list contains a View or </a:t>
            </a:r>
            <a:r>
              <a:rPr lang="en-US" dirty="0" err="1" smtClean="0"/>
              <a:t>ViewGroup</a:t>
            </a:r>
            <a:endParaRPr lang="en-US" dirty="0" smtClean="0"/>
          </a:p>
          <a:p>
            <a:r>
              <a:rPr lang="en-US" dirty="0" smtClean="0"/>
              <a:t>Creates a View for each row…</a:t>
            </a:r>
          </a:p>
        </p:txBody>
      </p:sp>
    </p:spTree>
    <p:extLst>
      <p:ext uri="{BB962C8B-B14F-4D97-AF65-F5344CB8AC3E}">
        <p14:creationId xmlns:p14="http://schemas.microsoft.com/office/powerpoint/2010/main" val="2774898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row (or cell) in the list contains a View or </a:t>
            </a:r>
            <a:r>
              <a:rPr lang="en-US" dirty="0" err="1" smtClean="0"/>
              <a:t>ViewGroup</a:t>
            </a:r>
            <a:endParaRPr lang="en-US" dirty="0" smtClean="0"/>
          </a:p>
          <a:p>
            <a:r>
              <a:rPr lang="en-US" dirty="0" smtClean="0"/>
              <a:t>Creates a View for each row…</a:t>
            </a:r>
          </a:p>
          <a:p>
            <a:pPr lvl="1"/>
            <a:r>
              <a:rPr lang="en-US" dirty="0" smtClean="0"/>
              <a:t>Problem?</a:t>
            </a:r>
          </a:p>
        </p:txBody>
      </p:sp>
    </p:spTree>
    <p:extLst>
      <p:ext uri="{BB962C8B-B14F-4D97-AF65-F5344CB8AC3E}">
        <p14:creationId xmlns:p14="http://schemas.microsoft.com/office/powerpoint/2010/main" val="2847154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is actually a very complicated piece of code</a:t>
            </a:r>
          </a:p>
        </p:txBody>
      </p:sp>
    </p:spTree>
    <p:extLst>
      <p:ext uri="{BB962C8B-B14F-4D97-AF65-F5344CB8AC3E}">
        <p14:creationId xmlns:p14="http://schemas.microsoft.com/office/powerpoint/2010/main" val="3398895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is actually a very complicated piece of code</a:t>
            </a:r>
          </a:p>
          <a:p>
            <a:r>
              <a:rPr lang="en-US" dirty="0" smtClean="0"/>
              <a:t>“Recycles” Views</a:t>
            </a:r>
          </a:p>
          <a:p>
            <a:pPr lvl="1"/>
            <a:r>
              <a:rPr lang="en-US" dirty="0" smtClean="0"/>
              <a:t>Allows efficient scrolling with many, many rows</a:t>
            </a:r>
          </a:p>
        </p:txBody>
      </p:sp>
    </p:spTree>
    <p:extLst>
      <p:ext uri="{BB962C8B-B14F-4D97-AF65-F5344CB8AC3E}">
        <p14:creationId xmlns:p14="http://schemas.microsoft.com/office/powerpoint/2010/main" val="191360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</a:p>
          <a:p>
            <a:r>
              <a:rPr lang="en-US" dirty="0" err="1" smtClean="0"/>
              <a:t>LIstViews</a:t>
            </a:r>
            <a:endParaRPr lang="en-US" dirty="0" smtClean="0"/>
          </a:p>
          <a:p>
            <a:r>
              <a:rPr lang="en-US" dirty="0" err="1" smtClean="0"/>
              <a:t>ListAdapters</a:t>
            </a:r>
            <a:endParaRPr lang="en-US" dirty="0"/>
          </a:p>
          <a:p>
            <a:r>
              <a:rPr lang="en-US" dirty="0" smtClean="0"/>
              <a:t>Dialogs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54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is actually a very complicated piece of code</a:t>
            </a:r>
          </a:p>
          <a:p>
            <a:r>
              <a:rPr lang="en-US" dirty="0" smtClean="0"/>
              <a:t>“Recycles” Views</a:t>
            </a:r>
          </a:p>
          <a:p>
            <a:pPr lvl="1"/>
            <a:r>
              <a:rPr lang="en-US" dirty="0" smtClean="0"/>
              <a:t>Allows efficient scrolling with many, many rows</a:t>
            </a:r>
          </a:p>
          <a:p>
            <a:r>
              <a:rPr lang="en-US" dirty="0" smtClean="0"/>
              <a:t>Code may be complicated, but easy to use!</a:t>
            </a:r>
          </a:p>
          <a:p>
            <a:endParaRPr lang="en-US" dirty="0"/>
          </a:p>
          <a:p>
            <a:r>
              <a:rPr lang="en-US" dirty="0" smtClean="0"/>
              <a:t>Lets see how!</a:t>
            </a:r>
          </a:p>
        </p:txBody>
      </p:sp>
    </p:spTree>
    <p:extLst>
      <p:ext uri="{BB962C8B-B14F-4D97-AF65-F5344CB8AC3E}">
        <p14:creationId xmlns:p14="http://schemas.microsoft.com/office/powerpoint/2010/main" val="2813236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dirty="0" err="1" smtClean="0"/>
              <a:t>ListViews</a:t>
            </a:r>
            <a:r>
              <a:rPr lang="en-US" dirty="0" smtClean="0"/>
              <a:t> get the Views associated with backing data?</a:t>
            </a:r>
          </a:p>
        </p:txBody>
      </p:sp>
    </p:spTree>
    <p:extLst>
      <p:ext uri="{BB962C8B-B14F-4D97-AF65-F5344CB8AC3E}">
        <p14:creationId xmlns:p14="http://schemas.microsoft.com/office/powerpoint/2010/main" val="1990230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dirty="0" err="1" smtClean="0"/>
              <a:t>ListViews</a:t>
            </a:r>
            <a:r>
              <a:rPr lang="en-US" dirty="0" smtClean="0"/>
              <a:t> get the Views associated with backing data?</a:t>
            </a:r>
          </a:p>
          <a:p>
            <a:pPr lvl="1"/>
            <a:r>
              <a:rPr lang="en-US" dirty="0" smtClean="0"/>
              <a:t>Adapters</a:t>
            </a:r>
          </a:p>
        </p:txBody>
      </p:sp>
    </p:spTree>
    <p:extLst>
      <p:ext uri="{BB962C8B-B14F-4D97-AF65-F5344CB8AC3E}">
        <p14:creationId xmlns:p14="http://schemas.microsoft.com/office/powerpoint/2010/main" val="3977956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Fragments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LIstViews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 err="1" smtClean="0"/>
              <a:t>ListAdapters</a:t>
            </a:r>
            <a:endParaRPr lang="en-US" b="1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Dialogs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33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 the backing data into a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1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 the backing data into a View</a:t>
            </a:r>
          </a:p>
          <a:p>
            <a:r>
              <a:rPr lang="en-US" dirty="0" err="1" smtClean="0"/>
              <a:t>ListViews</a:t>
            </a:r>
            <a:r>
              <a:rPr lang="en-US" dirty="0" smtClean="0"/>
              <a:t> are useless without Adapters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07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Adapters implement the Observer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1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Adapters implement the Observer design pattern</a:t>
            </a:r>
          </a:p>
          <a:p>
            <a:r>
              <a:rPr lang="en-US" dirty="0" smtClean="0"/>
              <a:t>They “watch” a set of data and take action when the data set is changed or erased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67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Adapters implement the Observer design pattern</a:t>
            </a:r>
          </a:p>
          <a:p>
            <a:r>
              <a:rPr lang="en-US" dirty="0" smtClean="0"/>
              <a:t>They “watch” a set of data and take action when the data set is changed or erased</a:t>
            </a:r>
          </a:p>
          <a:p>
            <a:pPr lvl="1"/>
            <a:r>
              <a:rPr lang="en-US" dirty="0" err="1" smtClean="0"/>
              <a:t>notifyDataSetChanged</a:t>
            </a:r>
            <a:r>
              <a:rPr lang="en-US" dirty="0" smtClean="0"/>
              <a:t>(), </a:t>
            </a:r>
            <a:r>
              <a:rPr lang="en-US" dirty="0" err="1" smtClean="0"/>
              <a:t>notifyDataSetInvalidated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36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SDK offers some convenient classes for using Adapters</a:t>
            </a:r>
          </a:p>
          <a:p>
            <a:pPr lvl="1"/>
            <a:r>
              <a:rPr lang="en-US" dirty="0" err="1" smtClean="0"/>
              <a:t>SimpleAdapter</a:t>
            </a:r>
            <a:r>
              <a:rPr lang="en-US" dirty="0" smtClean="0"/>
              <a:t>, </a:t>
            </a:r>
            <a:r>
              <a:rPr lang="en-US" dirty="0" err="1" smtClean="0"/>
              <a:t>ArrayAdapter</a:t>
            </a:r>
            <a:r>
              <a:rPr lang="en-US" dirty="0" smtClean="0"/>
              <a:t>, </a:t>
            </a:r>
            <a:r>
              <a:rPr lang="en-US" dirty="0" err="1" smtClean="0"/>
              <a:t>CursorAdapter</a:t>
            </a:r>
            <a:r>
              <a:rPr lang="en-US" dirty="0" smtClean="0"/>
              <a:t>, etc. </a:t>
            </a:r>
          </a:p>
        </p:txBody>
      </p:sp>
    </p:spTree>
    <p:extLst>
      <p:ext uri="{BB962C8B-B14F-4D97-AF65-F5344CB8AC3E}">
        <p14:creationId xmlns:p14="http://schemas.microsoft.com/office/powerpoint/2010/main" val="147064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Fragments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LIstViews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ListAdapters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Dialogs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15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SDK offers some convenient classes for using Adapters</a:t>
            </a:r>
          </a:p>
          <a:p>
            <a:pPr lvl="1"/>
            <a:r>
              <a:rPr lang="en-US" dirty="0" err="1" smtClean="0"/>
              <a:t>SimpleAdapter</a:t>
            </a:r>
            <a:r>
              <a:rPr lang="en-US" dirty="0" smtClean="0"/>
              <a:t>, </a:t>
            </a:r>
            <a:r>
              <a:rPr lang="en-US" dirty="0" err="1" smtClean="0"/>
              <a:t>ArrayAdapter</a:t>
            </a:r>
            <a:r>
              <a:rPr lang="en-US" dirty="0" smtClean="0"/>
              <a:t>, </a:t>
            </a:r>
            <a:r>
              <a:rPr lang="en-US" dirty="0" err="1" smtClean="0"/>
              <a:t>CursorAdapter</a:t>
            </a:r>
            <a:r>
              <a:rPr lang="en-US" dirty="0" smtClean="0"/>
              <a:t>, etc. </a:t>
            </a:r>
          </a:p>
          <a:p>
            <a:r>
              <a:rPr lang="en-US" dirty="0" smtClean="0"/>
              <a:t>Reduces code to some one-liners, but </a:t>
            </a:r>
            <a:r>
              <a:rPr lang="en-US" smtClean="0"/>
              <a:t>hides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4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SDK offers some convenient classes for using Adapters</a:t>
            </a:r>
          </a:p>
          <a:p>
            <a:pPr lvl="1"/>
            <a:r>
              <a:rPr lang="en-US" dirty="0" err="1" smtClean="0"/>
              <a:t>SimpleAdapter</a:t>
            </a:r>
            <a:r>
              <a:rPr lang="en-US" dirty="0" smtClean="0"/>
              <a:t>, </a:t>
            </a:r>
            <a:r>
              <a:rPr lang="en-US" dirty="0" err="1" smtClean="0"/>
              <a:t>ArrayAdapter</a:t>
            </a:r>
            <a:r>
              <a:rPr lang="en-US" dirty="0" smtClean="0"/>
              <a:t>, </a:t>
            </a:r>
            <a:r>
              <a:rPr lang="en-US" dirty="0" err="1" smtClean="0"/>
              <a:t>CursorAdapter</a:t>
            </a:r>
            <a:r>
              <a:rPr lang="en-US" dirty="0" smtClean="0"/>
              <a:t>, etc. </a:t>
            </a:r>
          </a:p>
          <a:p>
            <a:r>
              <a:rPr lang="en-US" dirty="0" smtClean="0"/>
              <a:t>Reduces code to some one-liners, but hides implementation</a:t>
            </a:r>
          </a:p>
          <a:p>
            <a:r>
              <a:rPr lang="en-US" dirty="0" smtClean="0"/>
              <a:t>Each inherits from </a:t>
            </a:r>
            <a:r>
              <a:rPr lang="en-US" dirty="0" err="1" smtClean="0"/>
              <a:t>BaseAdapter</a:t>
            </a:r>
            <a:endParaRPr lang="en-US" dirty="0" smtClean="0"/>
          </a:p>
          <a:p>
            <a:pPr lvl="1"/>
            <a:r>
              <a:rPr lang="en-US" dirty="0" smtClean="0"/>
              <a:t>Seems like a good place to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42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a row is clicked?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57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a row is clicked?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onItemClickListener</a:t>
            </a:r>
            <a:endParaRPr lang="en-US" dirty="0" smtClean="0"/>
          </a:p>
          <a:p>
            <a:pPr lvl="1"/>
            <a:r>
              <a:rPr lang="en-US" dirty="0" smtClean="0"/>
              <a:t>Similar to using </a:t>
            </a:r>
            <a:r>
              <a:rPr lang="en-US" dirty="0" err="1" smtClean="0"/>
              <a:t>onClickListener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6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Fragments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LIstViews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ListAdapters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 smtClean="0"/>
              <a:t>Dialogs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6312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DialogFragment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58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DialogFragment</a:t>
            </a:r>
            <a:endParaRPr lang="en-US" dirty="0" smtClean="0"/>
          </a:p>
          <a:p>
            <a:pPr lvl="1"/>
            <a:r>
              <a:rPr lang="en-US" dirty="0" smtClean="0"/>
              <a:t>Maintains state and has Fragment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03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lifecycle callback: </a:t>
            </a:r>
            <a:r>
              <a:rPr lang="en-US" dirty="0" err="1" smtClean="0"/>
              <a:t>onCreateDialog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51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lifecycle callback: </a:t>
            </a:r>
            <a:r>
              <a:rPr lang="en-US" dirty="0" err="1" smtClean="0"/>
              <a:t>onCreateDialog</a:t>
            </a:r>
            <a:endParaRPr lang="en-US" dirty="0" smtClean="0"/>
          </a:p>
          <a:p>
            <a:pPr lvl="1"/>
            <a:r>
              <a:rPr lang="en-US" dirty="0" smtClean="0"/>
              <a:t>Override this when using the Dialog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33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lifecycle callback: </a:t>
            </a:r>
            <a:r>
              <a:rPr lang="en-US" dirty="0" err="1" smtClean="0"/>
              <a:t>onCreateDialog</a:t>
            </a:r>
            <a:endParaRPr lang="en-US" dirty="0" smtClean="0"/>
          </a:p>
          <a:p>
            <a:pPr lvl="1"/>
            <a:r>
              <a:rPr lang="en-US" dirty="0" smtClean="0"/>
              <a:t>Override this when using the Dialog interface</a:t>
            </a:r>
          </a:p>
          <a:p>
            <a:r>
              <a:rPr lang="en-US" dirty="0" smtClean="0"/>
              <a:t>Could also use </a:t>
            </a:r>
            <a:r>
              <a:rPr lang="en-US" dirty="0" err="1" smtClean="0"/>
              <a:t>onCreateView</a:t>
            </a:r>
            <a:endParaRPr lang="en-US" dirty="0"/>
          </a:p>
          <a:p>
            <a:pPr lvl="1"/>
            <a:r>
              <a:rPr lang="en-US" dirty="0" smtClean="0"/>
              <a:t>Override this when providing some custom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6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140231"/>
          </a:xfrm>
        </p:spPr>
        <p:txBody>
          <a:bodyPr/>
          <a:lstStyle/>
          <a:p>
            <a:r>
              <a:rPr lang="en-US" dirty="0" smtClean="0"/>
              <a:t>“A Fragment represents a behavior or a portion of user interface in an Activity”</a:t>
            </a:r>
            <a:r>
              <a:rPr lang="en-US" baseline="30000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3792" y="5740431"/>
            <a:ext cx="7466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http://</a:t>
            </a:r>
            <a:r>
              <a:rPr lang="en-US" sz="1400" dirty="0" err="1" smtClean="0"/>
              <a:t>developer.android.com</a:t>
            </a:r>
            <a:r>
              <a:rPr lang="en-US" sz="1400" dirty="0" smtClean="0"/>
              <a:t>/guide/components/</a:t>
            </a:r>
            <a:r>
              <a:rPr lang="en-US" sz="1400" dirty="0" err="1" smtClean="0"/>
              <a:t>fragments.html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462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onCreateDialog</a:t>
            </a:r>
            <a:endParaRPr lang="en-US" dirty="0" smtClean="0"/>
          </a:p>
          <a:p>
            <a:r>
              <a:rPr lang="en-US" dirty="0" smtClean="0"/>
              <a:t>Pros: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AlertDialog.Builder</a:t>
            </a:r>
            <a:r>
              <a:rPr lang="en-US" dirty="0" smtClean="0"/>
              <a:t> interface for adding all relevant pieces to dialog before showing it</a:t>
            </a:r>
          </a:p>
          <a:p>
            <a:pPr lvl="1"/>
            <a:r>
              <a:rPr lang="en-US" dirty="0" smtClean="0"/>
              <a:t>Methods return the Builder instance to allow method chaining</a:t>
            </a:r>
          </a:p>
          <a:p>
            <a:pPr lvl="1"/>
            <a:r>
              <a:rPr lang="en-US" dirty="0" smtClean="0"/>
              <a:t>Simple, self-explanatory methods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Not enough customization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96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onCreateView</a:t>
            </a: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As custom as you want to make it</a:t>
            </a:r>
          </a:p>
          <a:p>
            <a:pPr lvl="1"/>
            <a:r>
              <a:rPr lang="en-US" dirty="0" smtClean="0"/>
              <a:t>Familiar when working with other Fragments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DialogFragment</a:t>
            </a:r>
            <a:r>
              <a:rPr lang="en-US" dirty="0" smtClean="0"/>
              <a:t> as regular Fragment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Clunky </a:t>
            </a:r>
            <a:r>
              <a:rPr lang="en-US" dirty="0" err="1" smtClean="0"/>
              <a:t>findViewById</a:t>
            </a:r>
            <a:r>
              <a:rPr lang="en-US" dirty="0" smtClean="0"/>
              <a:t> calls</a:t>
            </a:r>
          </a:p>
        </p:txBody>
      </p:sp>
    </p:spTree>
    <p:extLst>
      <p:ext uri="{BB962C8B-B14F-4D97-AF65-F5344CB8AC3E}">
        <p14:creationId xmlns:p14="http://schemas.microsoft.com/office/powerpoint/2010/main" val="1114740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DialogFragment</a:t>
            </a:r>
            <a:r>
              <a:rPr lang="en-US" dirty="0" smtClean="0"/>
              <a:t> using </a:t>
            </a:r>
            <a:r>
              <a:rPr lang="en-US" dirty="0" err="1" smtClean="0"/>
              <a:t>FragmentManager</a:t>
            </a:r>
            <a:r>
              <a:rPr lang="en-US" dirty="0" smtClean="0"/>
              <a:t> differently</a:t>
            </a:r>
          </a:p>
          <a:p>
            <a:r>
              <a:rPr lang="en-US" dirty="0" err="1" smtClean="0"/>
              <a:t>DialogFragment.show</a:t>
            </a:r>
            <a:r>
              <a:rPr lang="en-US" dirty="0" smtClean="0"/>
              <a:t>(</a:t>
            </a:r>
            <a:r>
              <a:rPr lang="en-US" dirty="0" err="1" smtClean="0"/>
              <a:t>FragmentManager</a:t>
            </a:r>
            <a:r>
              <a:rPr lang="en-US" dirty="0" smtClean="0"/>
              <a:t> manager, String tag)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834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Q&amp;A until 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5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can have multiple Fragments</a:t>
            </a:r>
          </a:p>
          <a:p>
            <a:r>
              <a:rPr lang="en-US" dirty="0" smtClean="0"/>
              <a:t>Fragments belong to one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8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16880" cy="4800600"/>
          </a:xfrm>
        </p:spPr>
        <p:txBody>
          <a:bodyPr/>
          <a:lstStyle/>
          <a:p>
            <a:r>
              <a:rPr lang="en-US" dirty="0" smtClean="0"/>
              <a:t>Similar lifecycle to </a:t>
            </a:r>
            <a:r>
              <a:rPr lang="en-US" dirty="0" err="1" smtClean="0"/>
              <a:t>Activiy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27" y="0"/>
            <a:ext cx="2566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0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342627" cy="4800600"/>
          </a:xfrm>
        </p:spPr>
        <p:txBody>
          <a:bodyPr/>
          <a:lstStyle/>
          <a:p>
            <a:r>
              <a:rPr lang="en-US" dirty="0" smtClean="0"/>
              <a:t>Similar lifecycle to </a:t>
            </a:r>
            <a:r>
              <a:rPr lang="en-US" dirty="0" err="1" smtClean="0"/>
              <a:t>Activiy</a:t>
            </a:r>
            <a:r>
              <a:rPr lang="en-US" dirty="0" smtClean="0"/>
              <a:t>:</a:t>
            </a:r>
          </a:p>
          <a:p>
            <a:r>
              <a:rPr lang="en-US" dirty="0" smtClean="0"/>
              <a:t>New callbacks</a:t>
            </a:r>
          </a:p>
          <a:p>
            <a:pPr lvl="1"/>
            <a:r>
              <a:rPr lang="en-US" dirty="0" err="1" smtClean="0"/>
              <a:t>onAttach</a:t>
            </a:r>
            <a:r>
              <a:rPr lang="en-US" dirty="0" smtClean="0"/>
              <a:t>/</a:t>
            </a:r>
            <a:r>
              <a:rPr lang="en-US" dirty="0" err="1" smtClean="0"/>
              <a:t>onDetach</a:t>
            </a:r>
            <a:endParaRPr lang="en-US" dirty="0" smtClean="0"/>
          </a:p>
          <a:p>
            <a:pPr lvl="1"/>
            <a:r>
              <a:rPr lang="en-US" dirty="0" err="1" smtClean="0"/>
              <a:t>onCreateView</a:t>
            </a:r>
            <a:r>
              <a:rPr lang="en-US" dirty="0" smtClean="0"/>
              <a:t>/</a:t>
            </a:r>
            <a:r>
              <a:rPr lang="en-US" dirty="0" err="1" smtClean="0"/>
              <a:t>onDestroyView</a:t>
            </a:r>
            <a:endParaRPr lang="en-US" dirty="0" smtClean="0"/>
          </a:p>
          <a:p>
            <a:pPr lvl="1"/>
            <a:r>
              <a:rPr lang="en-US" dirty="0" err="1" smtClean="0"/>
              <a:t>onActivityCreated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27" y="0"/>
            <a:ext cx="2566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0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onCreateView</a:t>
            </a:r>
            <a:r>
              <a:rPr lang="en-US" dirty="0"/>
              <a:t> is to </a:t>
            </a:r>
            <a:r>
              <a:rPr lang="en-US" dirty="0" smtClean="0"/>
              <a:t>Fragment as </a:t>
            </a:r>
            <a:r>
              <a:rPr lang="en-US" dirty="0" err="1" smtClean="0"/>
              <a:t>setContentView</a:t>
            </a:r>
            <a:r>
              <a:rPr lang="en-US" dirty="0" smtClean="0"/>
              <a:t> is to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05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163</TotalTime>
  <Words>884</Words>
  <Application>Microsoft Macintosh PowerPoint</Application>
  <PresentationFormat>On-screen Show (4:3)</PresentationFormat>
  <Paragraphs>193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Adjacency</vt:lpstr>
      <vt:lpstr>Android “Master” Class 2013</vt:lpstr>
      <vt:lpstr>Prologue</vt:lpstr>
      <vt:lpstr>Agenda</vt:lpstr>
      <vt:lpstr>Agenda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Agenda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Agenda</vt:lpstr>
      <vt:lpstr>ListAdapters</vt:lpstr>
      <vt:lpstr>ListAdapters</vt:lpstr>
      <vt:lpstr>ListAdapters</vt:lpstr>
      <vt:lpstr>ListAdapters</vt:lpstr>
      <vt:lpstr>ListAdapters</vt:lpstr>
      <vt:lpstr>ListAdapters</vt:lpstr>
      <vt:lpstr>ListAdapters</vt:lpstr>
      <vt:lpstr>ListAdapters</vt:lpstr>
      <vt:lpstr>ListAdapter</vt:lpstr>
      <vt:lpstr>ListAdapter</vt:lpstr>
      <vt:lpstr>Agenda</vt:lpstr>
      <vt:lpstr>Dialogs</vt:lpstr>
      <vt:lpstr>Dialogs</vt:lpstr>
      <vt:lpstr>Dialogs</vt:lpstr>
      <vt:lpstr>Dialogs</vt:lpstr>
      <vt:lpstr>Dialogs</vt:lpstr>
      <vt:lpstr>Dialogs</vt:lpstr>
      <vt:lpstr>Dialogs</vt:lpstr>
      <vt:lpstr>Dialogs</vt:lpstr>
      <vt:lpstr>Thank You</vt:lpstr>
    </vt:vector>
  </TitlesOfParts>
  <Company>Myself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“Master” Class 2013</dc:title>
  <dc:creator>Anthony Kause Jr</dc:creator>
  <cp:lastModifiedBy>Anthony Kause Jr</cp:lastModifiedBy>
  <cp:revision>9</cp:revision>
  <dcterms:created xsi:type="dcterms:W3CDTF">2013-10-24T20:16:03Z</dcterms:created>
  <dcterms:modified xsi:type="dcterms:W3CDTF">2013-10-24T22:59:05Z</dcterms:modified>
</cp:coreProperties>
</file>