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30"/>
  </p:notesMasterIdLst>
  <p:sldIdLst>
    <p:sldId id="264" r:id="rId2"/>
    <p:sldId id="317" r:id="rId3"/>
    <p:sldId id="265" r:id="rId4"/>
    <p:sldId id="267" r:id="rId5"/>
    <p:sldId id="290" r:id="rId6"/>
    <p:sldId id="280" r:id="rId7"/>
    <p:sldId id="283" r:id="rId8"/>
    <p:sldId id="296" r:id="rId9"/>
    <p:sldId id="301" r:id="rId10"/>
    <p:sldId id="302" r:id="rId11"/>
    <p:sldId id="292" r:id="rId12"/>
    <p:sldId id="313" r:id="rId13"/>
    <p:sldId id="312" r:id="rId14"/>
    <p:sldId id="297" r:id="rId15"/>
    <p:sldId id="305" r:id="rId16"/>
    <p:sldId id="306" r:id="rId17"/>
    <p:sldId id="298" r:id="rId18"/>
    <p:sldId id="318" r:id="rId19"/>
    <p:sldId id="293" r:id="rId20"/>
    <p:sldId id="319" r:id="rId21"/>
    <p:sldId id="295" r:id="rId22"/>
    <p:sldId id="316" r:id="rId23"/>
    <p:sldId id="309" r:id="rId24"/>
    <p:sldId id="310" r:id="rId25"/>
    <p:sldId id="314" r:id="rId26"/>
    <p:sldId id="311" r:id="rId27"/>
    <p:sldId id="315" r:id="rId28"/>
    <p:sldId id="294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9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305E-D46C-4326-9A29-B8B50EE59D60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C0E3-D7D0-4B7C-A327-D399D589CB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6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33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98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8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19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7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8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0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DC0E3-D7D0-4B7C-A327-D399D589CBC5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72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4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91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3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35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99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0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7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1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9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0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0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D41B-FD9D-477E-A7D3-2D0500536254}" type="datetimeFigureOut">
              <a:rPr lang="pt-PT" smtClean="0"/>
              <a:t>30/06/2016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ABE9-8A43-49C4-A48F-40319150B3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043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63365" y="2577033"/>
            <a:ext cx="3128635" cy="1665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0322" y="3045753"/>
            <a:ext cx="8144134" cy="748982"/>
          </a:xfrm>
        </p:spPr>
        <p:txBody>
          <a:bodyPr/>
          <a:lstStyle/>
          <a:p>
            <a:r>
              <a:rPr lang="pt-PT" sz="4000" dirty="0"/>
              <a:t>Indexação de Documentos Clínicos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269671" y="5035792"/>
            <a:ext cx="4285800" cy="1233735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Estudante</a:t>
            </a:r>
            <a:r>
              <a:rPr lang="pt-PT" dirty="0">
                <a:solidFill>
                  <a:schemeClr val="bg1"/>
                </a:solidFill>
              </a:rPr>
              <a:t>: João Correia</a:t>
            </a:r>
          </a:p>
          <a:p>
            <a:r>
              <a:rPr lang="pt-PT" b="1" dirty="0">
                <a:solidFill>
                  <a:schemeClr val="bg1"/>
                </a:solidFill>
              </a:rPr>
              <a:t>Orientador</a:t>
            </a:r>
            <a:r>
              <a:rPr lang="pt-PT" dirty="0">
                <a:solidFill>
                  <a:schemeClr val="bg1"/>
                </a:solidFill>
              </a:rPr>
              <a:t>: Prof. Gabriel David</a:t>
            </a:r>
          </a:p>
          <a:p>
            <a:r>
              <a:rPr lang="pt-PT" b="1" dirty="0">
                <a:solidFill>
                  <a:schemeClr val="bg1"/>
                </a:solidFill>
              </a:rPr>
              <a:t>Proponente</a:t>
            </a:r>
            <a:r>
              <a:rPr lang="pt-PT" dirty="0">
                <a:solidFill>
                  <a:schemeClr val="bg1"/>
                </a:solidFill>
              </a:rPr>
              <a:t>: </a:t>
            </a:r>
            <a:r>
              <a:rPr lang="pt-PT" dirty="0" err="1">
                <a:solidFill>
                  <a:schemeClr val="bg1"/>
                </a:solidFill>
              </a:rPr>
              <a:t>Engº</a:t>
            </a:r>
            <a:r>
              <a:rPr lang="pt-PT" dirty="0">
                <a:solidFill>
                  <a:schemeClr val="bg1"/>
                </a:solidFill>
              </a:rPr>
              <a:t> Francisco Correia</a:t>
            </a:r>
          </a:p>
        </p:txBody>
      </p:sp>
      <p:pic>
        <p:nvPicPr>
          <p:cNvPr id="1026" name="Picture 2" descr="http://www.loginpt.eu/App_Themes/loginpt/imagens/logos/glint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80" y="4919744"/>
            <a:ext cx="1696869" cy="134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sgroup.eu/wp-content/uploads/2010/12/feu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5" y="2760410"/>
            <a:ext cx="3128635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de arquétipos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07" t="55303" r="20179" b="30631"/>
          <a:stretch/>
        </p:blipFill>
        <p:spPr>
          <a:xfrm>
            <a:off x="2498271" y="2416628"/>
            <a:ext cx="7332054" cy="142058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5902" t="55580" r="21299" b="31697"/>
          <a:stretch/>
        </p:blipFill>
        <p:spPr>
          <a:xfrm>
            <a:off x="2015071" y="4579261"/>
            <a:ext cx="8279111" cy="138376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401014" y="6212977"/>
            <a:ext cx="342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http://www.openehr.org/ckm/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9" name="Retângulo 8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65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69" y="65313"/>
            <a:ext cx="4945380" cy="6743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92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pic>
        <p:nvPicPr>
          <p:cNvPr id="4" name="Imagem 3" descr="C:\Users\joo_c\Desktop\Indexacao-de-Documentos-Clinicos\Indexacao-de-Documentos-Clinicos\Dissertacao\images\eer_model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5" t="18454" r="47150" b="71039"/>
          <a:stretch/>
        </p:blipFill>
        <p:spPr bwMode="auto">
          <a:xfrm>
            <a:off x="808264" y="1975757"/>
            <a:ext cx="2800350" cy="35227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 descr="C:\Users\joo_c\Desktop\Indexacao-de-Documentos-Clinicos\Indexacao-de-Documentos-Clinicos\Dissertacao\images\eer_model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5" t="34651" r="46838" b="53150"/>
          <a:stretch/>
        </p:blipFill>
        <p:spPr bwMode="auto">
          <a:xfrm>
            <a:off x="4440010" y="1856776"/>
            <a:ext cx="2654754" cy="37606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m 8" descr="C:\Users\joo_c\Desktop\Indexacao-de-Documentos-Clinicos\Indexacao-de-Documentos-Clinicos\Dissertacao\images\eer_mode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2" t="52959" r="47357" b="37210"/>
          <a:stretch/>
        </p:blipFill>
        <p:spPr bwMode="auto">
          <a:xfrm>
            <a:off x="7708750" y="2085843"/>
            <a:ext cx="2692550" cy="33025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005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400" y="933449"/>
            <a:ext cx="10428514" cy="5303259"/>
            <a:chOff x="152400" y="933449"/>
            <a:chExt cx="10428514" cy="5303259"/>
          </a:xfrm>
        </p:grpSpPr>
        <p:pic>
          <p:nvPicPr>
            <p:cNvPr id="7" name="Imagem 6" descr="C:\Users\joo_c\Desktop\Indexacao-de-Documentos-Clinicos\Indexacao-de-Documentos-Clinicos\Dissertacao\images\eer_mode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9" t="65176" r="12893" b="-479"/>
            <a:stretch/>
          </p:blipFill>
          <p:spPr bwMode="auto">
            <a:xfrm>
              <a:off x="192564" y="933449"/>
              <a:ext cx="10388350" cy="530325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3" name="Grupo 12"/>
            <p:cNvGrpSpPr/>
            <p:nvPr/>
          </p:nvGrpSpPr>
          <p:grpSpPr>
            <a:xfrm>
              <a:off x="152400" y="933450"/>
              <a:ext cx="10408432" cy="1104900"/>
              <a:chOff x="152400" y="933450"/>
              <a:chExt cx="10408432" cy="1104900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152400" y="933450"/>
                <a:ext cx="3886200" cy="10423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6674632" y="933450"/>
                <a:ext cx="3886200" cy="1104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4" name="Retângulo 13"/>
            <p:cNvSpPr/>
            <p:nvPr/>
          </p:nvSpPr>
          <p:spPr>
            <a:xfrm>
              <a:off x="7694182" y="1423307"/>
              <a:ext cx="1931182" cy="11049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10584667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41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/>
              <a:t>Indexar a informação proveniente dessa estrutura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sz="half" idx="2"/>
          </p:nvPr>
        </p:nvSpPr>
        <p:spPr>
          <a:xfrm>
            <a:off x="5594124" y="2696102"/>
            <a:ext cx="4700058" cy="359931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solrconfig.xml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Inclui as bibliotecas necessárias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schema.xml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Estrutura dos dados a serem tratados pelo </a:t>
            </a:r>
            <a:r>
              <a:rPr lang="pt-PT" dirty="0" err="1">
                <a:solidFill>
                  <a:schemeClr val="bg1"/>
                </a:solidFill>
              </a:rPr>
              <a:t>Solr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Definição dos parâmetros de indexação e pesquisa</a:t>
            </a:r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2" descr="https://lucene.apache.org/images/mantle-lucene-solr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8" t="-1898" r="-1824" b="1898"/>
          <a:stretch/>
        </p:blipFill>
        <p:spPr bwMode="auto">
          <a:xfrm>
            <a:off x="1704830" y="3118758"/>
            <a:ext cx="3212177" cy="16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r>
              <a:rPr lang="pt-PT" sz="3300" dirty="0"/>
              <a:t> – estrutura dos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uid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version_uid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text_general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multiValued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multiValued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first_name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last_name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"string"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dob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"date"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elemento_id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documento_id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"content"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text_general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&lt;field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8000FF"/>
                </a:solidFill>
                <a:latin typeface="Courier New" panose="02070309020205020404" pitchFamily="49" charset="0"/>
              </a:rPr>
              <a:t>text_general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indexed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stored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multiValued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7" name="Retângulo 6"/>
          <p:cNvSpPr/>
          <p:nvPr/>
        </p:nvSpPr>
        <p:spPr>
          <a:xfrm>
            <a:off x="10580914" y="606271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30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300" dirty="0" err="1"/>
              <a:t>Schema</a:t>
            </a:r>
            <a:r>
              <a:rPr lang="pt-PT" sz="3300" dirty="0"/>
              <a:t> – parâmetros de indexação e pesquisa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pt-PT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tokenizer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solr.StandardTokenizerFactory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solr.StopFilterFactory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ignoreCase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words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"stopwords.txt"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solr.SynonymFilterFactory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synonyms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"synonyms.txt"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ignoreCase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expand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true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solr.LowerCaseFilterFactory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solr.SnowballPorterFilterFactory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language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"Portuguese"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pt-PT" dirty="0" err="1">
                <a:solidFill>
                  <a:srgbClr val="0000FF"/>
                </a:solidFill>
                <a:latin typeface="Courier New" panose="02070309020205020404" pitchFamily="49" charset="0"/>
              </a:rPr>
              <a:t>filter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 err="1">
                <a:solidFill>
                  <a:srgbClr val="FF0000"/>
                </a:solidFill>
                <a:latin typeface="Courier New" panose="02070309020205020404" pitchFamily="49" charset="0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 err="1">
                <a:solidFill>
                  <a:srgbClr val="8000FF"/>
                </a:solidFill>
                <a:latin typeface="Courier New" panose="02070309020205020404" pitchFamily="49" charset="0"/>
              </a:rPr>
              <a:t>solr.RemoveDuplicatesTokenFilterFactory</a:t>
            </a:r>
            <a:r>
              <a:rPr lang="pt-PT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pt-PT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dirty="0">
                <a:solidFill>
                  <a:srgbClr val="0000FF"/>
                </a:solidFill>
                <a:latin typeface="Courier New" panose="02070309020205020404" pitchFamily="49" charset="0"/>
              </a:rPr>
              <a:t>/&gt;</a:t>
            </a:r>
            <a:endParaRPr lang="pt-PT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2</a:t>
            </a:r>
            <a:endParaRPr lang="pt-PT" sz="3200" dirty="0"/>
          </a:p>
        </p:txBody>
      </p:sp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53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Apresentar os resultados tipo Google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 ordem de relevância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Vetorial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Modelo Booleano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3</a:t>
            </a:r>
            <a:endParaRPr lang="pt-PT" sz="3200" dirty="0"/>
          </a:p>
        </p:txBody>
      </p:sp>
      <p:sp>
        <p:nvSpPr>
          <p:cNvPr id="6" name="Retângulo 5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07977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13571"/>
          <a:stretch/>
        </p:blipFill>
        <p:spPr>
          <a:xfrm>
            <a:off x="2041076" y="0"/>
            <a:ext cx="7935687" cy="6872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3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>
                <a:solidFill>
                  <a:schemeClr val="bg1"/>
                </a:solidFill>
              </a:rPr>
              <a:t>Contexto</a:t>
            </a:r>
          </a:p>
          <a:p>
            <a:r>
              <a:rPr lang="pt-PT" dirty="0">
                <a:solidFill>
                  <a:schemeClr val="bg1"/>
                </a:solidFill>
              </a:rPr>
              <a:t>Problema</a:t>
            </a:r>
          </a:p>
          <a:p>
            <a:r>
              <a:rPr lang="pt-PT" dirty="0">
                <a:solidFill>
                  <a:schemeClr val="bg1"/>
                </a:solidFill>
              </a:rPr>
              <a:t>Objetivo</a:t>
            </a:r>
          </a:p>
          <a:p>
            <a:r>
              <a:rPr lang="pt-PT" dirty="0">
                <a:solidFill>
                  <a:schemeClr val="bg1"/>
                </a:solidFill>
              </a:rPr>
              <a:t>Solução</a:t>
            </a:r>
          </a:p>
          <a:p>
            <a:r>
              <a:rPr lang="pt-PT" dirty="0">
                <a:solidFill>
                  <a:schemeClr val="bg1"/>
                </a:solidFill>
              </a:rPr>
              <a:t>Implementação</a:t>
            </a:r>
          </a:p>
          <a:p>
            <a:r>
              <a:rPr lang="pt-PT" dirty="0">
                <a:solidFill>
                  <a:schemeClr val="bg1"/>
                </a:solidFill>
              </a:rPr>
              <a:t>Arquitetura</a:t>
            </a:r>
          </a:p>
          <a:p>
            <a:r>
              <a:rPr lang="pt-PT" dirty="0">
                <a:solidFill>
                  <a:schemeClr val="bg1"/>
                </a:solidFill>
              </a:rPr>
              <a:t>Interface</a:t>
            </a:r>
          </a:p>
          <a:p>
            <a:r>
              <a:rPr lang="pt-PT" dirty="0">
                <a:solidFill>
                  <a:schemeClr val="bg1"/>
                </a:solidFill>
              </a:rPr>
              <a:t>Simulação e Testes</a:t>
            </a:r>
          </a:p>
          <a:p>
            <a:r>
              <a:rPr lang="pt-PT" dirty="0">
                <a:solidFill>
                  <a:schemeClr val="bg1"/>
                </a:solidFill>
              </a:rPr>
              <a:t>Trabalho Futuro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7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04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-28901" y="419100"/>
            <a:ext cx="12220901" cy="6076950"/>
            <a:chOff x="3200400" y="1989138"/>
            <a:chExt cx="5791200" cy="2879725"/>
          </a:xfrm>
        </p:grpSpPr>
        <p:pic>
          <p:nvPicPr>
            <p:cNvPr id="4" name="Imagem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3" t="11922" r="7251" b="11211"/>
            <a:stretch/>
          </p:blipFill>
          <p:spPr bwMode="auto">
            <a:xfrm>
              <a:off x="3200400" y="1989138"/>
              <a:ext cx="5791200" cy="28797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400425" y="2703513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90900" y="3357164"/>
              <a:ext cx="112395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90900" y="3995339"/>
              <a:ext cx="1095375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90900" y="4541838"/>
              <a:ext cx="1219200" cy="45085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786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t="10982" r="7915" b="67684"/>
          <a:stretch/>
        </p:blipFill>
        <p:spPr bwMode="auto">
          <a:xfrm>
            <a:off x="20241" y="2571750"/>
            <a:ext cx="12151518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906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384635"/>
              </p:ext>
            </p:extLst>
          </p:nvPr>
        </p:nvGraphicFramePr>
        <p:xfrm>
          <a:off x="1848188" y="2876551"/>
          <a:ext cx="8445994" cy="296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287">
                  <a:extLst>
                    <a:ext uri="{9D8B030D-6E8A-4147-A177-3AD203B41FA5}">
                      <a16:colId xmlns:a16="http://schemas.microsoft.com/office/drawing/2014/main" val="4161356131"/>
                    </a:ext>
                  </a:extLst>
                </a:gridCol>
                <a:gridCol w="2952485">
                  <a:extLst>
                    <a:ext uri="{9D8B030D-6E8A-4147-A177-3AD203B41FA5}">
                      <a16:colId xmlns:a16="http://schemas.microsoft.com/office/drawing/2014/main" val="3579591438"/>
                    </a:ext>
                  </a:extLst>
                </a:gridCol>
                <a:gridCol w="3070222">
                  <a:extLst>
                    <a:ext uri="{9D8B030D-6E8A-4147-A177-3AD203B41FA5}">
                      <a16:colId xmlns:a16="http://schemas.microsoft.com/office/drawing/2014/main" val="1057592089"/>
                    </a:ext>
                  </a:extLst>
                </a:gridCol>
              </a:tblGrid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 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Máquina 2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5902993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Processador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 err="1">
                          <a:effectLst/>
                        </a:rPr>
                        <a:t>Genuine</a:t>
                      </a:r>
                      <a:r>
                        <a:rPr lang="pt-PT" sz="1800" dirty="0">
                          <a:effectLst/>
                        </a:rPr>
                        <a:t> Intel® CPU U7300 @1.30GHz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Intel® Core™ i7-4510U CPU @ 2.00GHz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651359"/>
                  </a:ext>
                </a:extLst>
              </a:tr>
              <a:tr h="476746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RAM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4GB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8GB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000875"/>
                  </a:ext>
                </a:extLst>
              </a:tr>
              <a:tr h="1005772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>
                          <a:effectLst/>
                        </a:rPr>
                        <a:t>Sistema Operativo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7 64bits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PT" sz="1800" dirty="0">
                          <a:effectLst/>
                        </a:rPr>
                        <a:t>Windows 10 64 bits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07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7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Simulação e Testes</a:t>
            </a:r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855429"/>
              </p:ext>
            </p:extLst>
          </p:nvPr>
        </p:nvGraphicFramePr>
        <p:xfrm>
          <a:off x="511835" y="2628898"/>
          <a:ext cx="11128374" cy="3390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2938">
                  <a:extLst>
                    <a:ext uri="{9D8B030D-6E8A-4147-A177-3AD203B41FA5}">
                      <a16:colId xmlns:a16="http://schemas.microsoft.com/office/drawing/2014/main" val="38802973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4269124583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1191066584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560896128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19729097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678044349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5367396"/>
                    </a:ext>
                  </a:extLst>
                </a:gridCol>
              </a:tblGrid>
              <a:tr h="359257"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 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1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Máquina 2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12932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Tamanho da partição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100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1000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813198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Indexação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1min20seg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33seg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25seg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40seg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16seg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11seg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58660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Processo de Mapeamento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3h50min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2h4min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56min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1h13min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082765"/>
                  </a:ext>
                </a:extLst>
              </a:tr>
              <a:tr h="757911">
                <a:tc>
                  <a:txBody>
                    <a:bodyPr/>
                    <a:lstStyle/>
                    <a:p>
                      <a:pPr indent="288290" algn="just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Todos os processos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3h52min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2h5min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3h38min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1h18min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>
                          <a:effectLst/>
                        </a:rPr>
                        <a:t>57min</a:t>
                      </a:r>
                      <a:endParaRPr lang="pt-PT" sz="180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88290" algn="ctr">
                        <a:lnSpc>
                          <a:spcPts val="1700"/>
                        </a:lnSpc>
                        <a:spcAft>
                          <a:spcPts val="600"/>
                        </a:spcAft>
                      </a:pPr>
                      <a:r>
                        <a:rPr lang="pt-PT" sz="1800" dirty="0">
                          <a:effectLst/>
                        </a:rPr>
                        <a:t>1h14min</a:t>
                      </a:r>
                      <a:endParaRPr lang="pt-PT" sz="1800" dirty="0">
                        <a:effectLst/>
                        <a:latin typeface="Times" panose="02020603050405020304" pitchFamily="18" charset="0"/>
                        <a:ea typeface="Nimbus Sans L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30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83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 e Satisfação dos Objetivos</a:t>
            </a:r>
          </a:p>
        </p:txBody>
      </p:sp>
    </p:spTree>
    <p:extLst>
      <p:ext uri="{BB962C8B-B14F-4D97-AF65-F5344CB8AC3E}">
        <p14:creationId xmlns:p14="http://schemas.microsoft.com/office/powerpoint/2010/main" val="265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Pesquisa por hierarquia de doenças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Dicionários de sinónimos e </a:t>
            </a:r>
            <a:r>
              <a:rPr lang="pt-PT" i="1" dirty="0" err="1">
                <a:solidFill>
                  <a:schemeClr val="bg1"/>
                </a:solidFill>
              </a:rPr>
              <a:t>spellcheck</a:t>
            </a:r>
            <a:endParaRPr lang="pt-PT" i="1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Dividir o arquétipo existente em outros, para poder ser reaproveitado</a:t>
            </a:r>
          </a:p>
        </p:txBody>
      </p:sp>
    </p:spTree>
    <p:extLst>
      <p:ext uri="{BB962C8B-B14F-4D97-AF65-F5344CB8AC3E}">
        <p14:creationId xmlns:p14="http://schemas.microsoft.com/office/powerpoint/2010/main" val="191682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http://www.sepaloya.com/wp-content/uploads/2015/12/10243219_l-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673" y="0"/>
            <a:ext cx="1302835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35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"/>
          <a:stretch/>
        </p:blipFill>
        <p:spPr>
          <a:xfrm>
            <a:off x="1224638" y="-93616"/>
            <a:ext cx="3592285" cy="7047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64" y="2249261"/>
            <a:ext cx="5905500" cy="428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 flipH="1" flipV="1">
            <a:off x="10461173" y="4310744"/>
            <a:ext cx="152398" cy="97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66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Numa perspetiva clínica</a:t>
            </a:r>
            <a:r>
              <a:rPr lang="en-GB" dirty="0">
                <a:solidFill>
                  <a:schemeClr val="bg1"/>
                </a:solidFill>
              </a:rPr>
              <a:t>: </a:t>
            </a:r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Existe muita informação, muitos dados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Em documentos não estruturados 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e estruturados em bases de dados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É necessário organizar e melhorar o acesso integrado da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Surgem ferramentas indexação e pesquisa de informação</a:t>
            </a:r>
          </a:p>
          <a:p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Para quem?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Médicos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Porquê?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 informação está: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Desorganizada</a:t>
            </a:r>
          </a:p>
          <a:p>
            <a:pPr lvl="2"/>
            <a:r>
              <a:rPr lang="pt-PT" dirty="0">
                <a:solidFill>
                  <a:schemeClr val="bg1"/>
                </a:solidFill>
              </a:rPr>
              <a:t>Dispersa por várias fontes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Atrasa os médicos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Dificulta o acesso à informação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subtleyoga.com/wp-content/uploads/2015/08/young-female-docto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182" y="2693973"/>
            <a:ext cx="4064924" cy="28845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Dados Clínicos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Resultados analíticos laboratoriais</a:t>
            </a:r>
          </a:p>
          <a:p>
            <a:r>
              <a:rPr lang="pt-PT" dirty="0">
                <a:solidFill>
                  <a:schemeClr val="bg1"/>
                </a:solidFill>
              </a:rPr>
              <a:t>Relatórios  de imagiologia, cardiologia, etc…</a:t>
            </a:r>
          </a:p>
          <a:p>
            <a:r>
              <a:rPr lang="pt-PT" dirty="0">
                <a:solidFill>
                  <a:schemeClr val="bg1"/>
                </a:solidFill>
              </a:rPr>
              <a:t>Diagnósticos codificados por exemplo em ICD9</a:t>
            </a:r>
          </a:p>
          <a:p>
            <a:r>
              <a:rPr lang="pt-PT" dirty="0">
                <a:solidFill>
                  <a:schemeClr val="bg1"/>
                </a:solidFill>
              </a:rPr>
              <a:t>Notas clínicas dos médicos</a:t>
            </a:r>
          </a:p>
          <a:p>
            <a:r>
              <a:rPr lang="pt-PT" dirty="0">
                <a:solidFill>
                  <a:schemeClr val="bg1"/>
                </a:solidFill>
              </a:rPr>
              <a:t>Requisições de exames</a:t>
            </a:r>
          </a:p>
          <a:p>
            <a:r>
              <a:rPr lang="pt-PT" dirty="0">
                <a:solidFill>
                  <a:schemeClr val="bg1"/>
                </a:solidFill>
              </a:rPr>
              <a:t>Prescrições de medicamentos</a:t>
            </a:r>
          </a:p>
          <a:p>
            <a:r>
              <a:rPr lang="pt-PT" dirty="0">
                <a:solidFill>
                  <a:schemeClr val="bg1"/>
                </a:solidFill>
              </a:rPr>
              <a:t>Informação demográfica de pacientes</a:t>
            </a:r>
          </a:p>
        </p:txBody>
      </p:sp>
    </p:spTree>
    <p:extLst>
      <p:ext uri="{BB962C8B-B14F-4D97-AF65-F5344CB8AC3E}">
        <p14:creationId xmlns:p14="http://schemas.microsoft.com/office/powerpoint/2010/main" val="22520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 objetivo desta solução é: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Proporcionar melhores condições de acesso e pesquisa de informação clínica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Aglomerando a informação num só local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Relacionando 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211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Agregar a informação numa só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Indexar a informação proveniente dessa estrutura</a:t>
            </a:r>
          </a:p>
          <a:p>
            <a:pPr marL="457200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Apresentar os resultados tipo Google (por ordem de relevância)</a:t>
            </a:r>
          </a:p>
        </p:txBody>
      </p:sp>
    </p:spTree>
    <p:extLst>
      <p:ext uri="{BB962C8B-B14F-4D97-AF65-F5344CB8AC3E}">
        <p14:creationId xmlns:p14="http://schemas.microsoft.com/office/powerpoint/2010/main" val="36242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Agregar a informação numa só estrutura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851423" y="2875716"/>
            <a:ext cx="4700058" cy="359931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REST API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Segue a </a:t>
            </a:r>
            <a:r>
              <a:rPr lang="en-GB" dirty="0" err="1">
                <a:solidFill>
                  <a:schemeClr val="bg1"/>
                </a:solidFill>
              </a:rPr>
              <a:t>norma</a:t>
            </a:r>
            <a:r>
              <a:rPr lang="en-GB" dirty="0">
                <a:solidFill>
                  <a:schemeClr val="bg1"/>
                </a:solidFill>
              </a:rPr>
              <a:t> EHR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Open Source</a:t>
            </a:r>
            <a:endParaRPr lang="pt-PT" dirty="0">
              <a:solidFill>
                <a:schemeClr val="bg1"/>
              </a:solidFill>
            </a:endParaRPr>
          </a:p>
          <a:p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103583" y="3504980"/>
            <a:ext cx="5214854" cy="1622329"/>
            <a:chOff x="1331493" y="3798608"/>
            <a:chExt cx="5214854" cy="1622329"/>
          </a:xfrm>
        </p:grpSpPr>
        <p:pic>
          <p:nvPicPr>
            <p:cNvPr id="12" name="Picture 2" descr="http://www.cabolabs.com/CaboLabs%20New%20Logo%20Horizontal%20300dpi%204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493" y="3798608"/>
              <a:ext cx="5214854" cy="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6"/>
            <p:cNvSpPr/>
            <p:nvPr/>
          </p:nvSpPr>
          <p:spPr>
            <a:xfrm>
              <a:off x="2118141" y="4474453"/>
              <a:ext cx="3641558" cy="946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600" b="1" dirty="0" err="1">
                  <a:solidFill>
                    <a:schemeClr val="bg1"/>
                  </a:solidFill>
                </a:rPr>
                <a:t>EHRServer</a:t>
              </a:r>
              <a:endParaRPr lang="pt-PT" sz="2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95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Norma EHR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 norma EHR está estruturada da seguinte forma: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>
                <a:solidFill>
                  <a:schemeClr val="bg1"/>
                </a:solidFill>
              </a:rPr>
              <a:t>Arquétipo</a:t>
            </a:r>
            <a:r>
              <a:rPr lang="pt-PT" dirty="0">
                <a:solidFill>
                  <a:schemeClr val="bg1"/>
                </a:solidFill>
              </a:rPr>
              <a:t>: conceito mais pequeno nesta estrutura (equivalente a uma peça de LEGO), consiste em dados médicos, como por exemplo, altura, peso, sumário de gravidez e ecocardiograma;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  <a:p>
            <a:pPr lvl="1"/>
            <a:r>
              <a:rPr lang="pt-PT" b="1" dirty="0" err="1">
                <a:solidFill>
                  <a:schemeClr val="bg1"/>
                </a:solidFill>
              </a:rPr>
              <a:t>Template</a:t>
            </a:r>
            <a:r>
              <a:rPr lang="pt-PT" dirty="0">
                <a:solidFill>
                  <a:schemeClr val="bg1"/>
                </a:solidFill>
              </a:rPr>
              <a:t>: consiste num conjunto de peças LEGO, isto é, num conjunto de arquétipos.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1</a:t>
            </a:r>
            <a:endParaRPr lang="pt-PT" sz="3200" dirty="0"/>
          </a:p>
        </p:txBody>
      </p:sp>
      <p:sp>
        <p:nvSpPr>
          <p:cNvPr id="9" name="Retângulo 8"/>
          <p:cNvSpPr/>
          <p:nvPr/>
        </p:nvSpPr>
        <p:spPr>
          <a:xfrm>
            <a:off x="10580914" y="604157"/>
            <a:ext cx="1611086" cy="1371600"/>
          </a:xfrm>
          <a:prstGeom prst="rect">
            <a:avLst/>
          </a:prstGeom>
          <a:noFill/>
          <a:ln w="508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23034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3799</TotalTime>
  <Words>715</Words>
  <Application>Microsoft Office PowerPoint</Application>
  <PresentationFormat>Ecrã Panorâmico</PresentationFormat>
  <Paragraphs>183</Paragraphs>
  <Slides>28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Nimbus Sans L</vt:lpstr>
      <vt:lpstr>Times</vt:lpstr>
      <vt:lpstr>Times New Roman</vt:lpstr>
      <vt:lpstr>Trebuchet MS</vt:lpstr>
      <vt:lpstr>Berlim</vt:lpstr>
      <vt:lpstr>Indexação de Documentos Clínicos</vt:lpstr>
      <vt:lpstr>Sumário</vt:lpstr>
      <vt:lpstr>Contexto</vt:lpstr>
      <vt:lpstr>Problema</vt:lpstr>
      <vt:lpstr>Dados Clínicos</vt:lpstr>
      <vt:lpstr>Objetivo</vt:lpstr>
      <vt:lpstr>Solução proposta</vt:lpstr>
      <vt:lpstr>Agregar a informação numa só estrutura</vt:lpstr>
      <vt:lpstr>Norma EHR</vt:lpstr>
      <vt:lpstr>Exemplos de arquétipos</vt:lpstr>
      <vt:lpstr>Apresentação do PowerPoint</vt:lpstr>
      <vt:lpstr>Apresentação do PowerPoint</vt:lpstr>
      <vt:lpstr>Apresentação do PowerPoint</vt:lpstr>
      <vt:lpstr>Indexar a informação proveniente dessa estrutura</vt:lpstr>
      <vt:lpstr>Schema – estrutura dos dados</vt:lpstr>
      <vt:lpstr>Schema – parâmetros de indexação e pesquisa</vt:lpstr>
      <vt:lpstr>Apresentar os resultados tipo Google </vt:lpstr>
      <vt:lpstr>Arquitetura</vt:lpstr>
      <vt:lpstr>Apresentação do PowerPoint</vt:lpstr>
      <vt:lpstr>Interface</vt:lpstr>
      <vt:lpstr>Apresentação do PowerPoint</vt:lpstr>
      <vt:lpstr>Apresentação do PowerPoint</vt:lpstr>
      <vt:lpstr>Simulação e Testes</vt:lpstr>
      <vt:lpstr>Simulação e Testes</vt:lpstr>
      <vt:lpstr>Conclusões e Satisfação dos Objetivos</vt:lpstr>
      <vt:lpstr>Trabalho Futuro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Indexação de documentos clínicos</dc:title>
  <dc:creator>João Correia</dc:creator>
  <cp:lastModifiedBy>João Correia</cp:lastModifiedBy>
  <cp:revision>229</cp:revision>
  <dcterms:created xsi:type="dcterms:W3CDTF">2015-11-24T13:34:56Z</dcterms:created>
  <dcterms:modified xsi:type="dcterms:W3CDTF">2016-06-30T14:56:00Z</dcterms:modified>
</cp:coreProperties>
</file>