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10"/>
  </p:notesMasterIdLst>
  <p:sldIdLst>
    <p:sldId id="264" r:id="rId2"/>
    <p:sldId id="265" r:id="rId3"/>
    <p:sldId id="267" r:id="rId4"/>
    <p:sldId id="290" r:id="rId5"/>
    <p:sldId id="280" r:id="rId6"/>
    <p:sldId id="283" r:id="rId7"/>
    <p:sldId id="269" r:id="rId8"/>
    <p:sldId id="291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9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305E-D46C-4326-9A29-B8B50EE59D60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C0E3-D7D0-4B7C-A327-D399D589CB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66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 </a:t>
            </a:r>
            <a:r>
              <a:rPr lang="pt-PT" smtClean="0"/>
              <a:t>perspetiva clinica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33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98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BDs</a:t>
            </a:r>
            <a:r>
              <a:rPr lang="pt-PT" dirty="0" smtClean="0"/>
              <a:t> – a partir </a:t>
            </a:r>
            <a:r>
              <a:rPr lang="pt-PT" smtClean="0"/>
              <a:t>dos diagnósticos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8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1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17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002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15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4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1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35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00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7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1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9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0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0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D41B-FD9D-477E-A7D3-2D0500536254}" type="datetimeFigureOut">
              <a:rPr lang="pt-PT" smtClean="0"/>
              <a:t>15-04-2016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BE9-8A43-49C4-A48F-40319150B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3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63365" y="2577033"/>
            <a:ext cx="3128635" cy="1665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0322" y="3045753"/>
            <a:ext cx="8144134" cy="748982"/>
          </a:xfrm>
        </p:spPr>
        <p:txBody>
          <a:bodyPr/>
          <a:lstStyle/>
          <a:p>
            <a:r>
              <a:rPr lang="pt-PT" sz="4000" dirty="0" smtClean="0"/>
              <a:t>Indexação de documentos clínicos</a:t>
            </a:r>
            <a:endParaRPr lang="pt-PT" sz="4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579426" y="5151840"/>
            <a:ext cx="3976045" cy="1117687"/>
          </a:xfrm>
        </p:spPr>
        <p:txBody>
          <a:bodyPr>
            <a:normAutofit lnSpcReduction="10000"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Estudante: João Correia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Orientador: Gabriel David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Proponente: </a:t>
            </a:r>
            <a:r>
              <a:rPr lang="pt-PT" dirty="0" err="1" smtClean="0">
                <a:solidFill>
                  <a:schemeClr val="bg1"/>
                </a:solidFill>
              </a:rPr>
              <a:t>Eng</a:t>
            </a:r>
            <a:r>
              <a:rPr lang="pt-PT" dirty="0" smtClean="0">
                <a:solidFill>
                  <a:schemeClr val="bg1"/>
                </a:solidFill>
              </a:rPr>
              <a:t>. Pedro Rocha</a:t>
            </a:r>
          </a:p>
        </p:txBody>
      </p:sp>
      <p:pic>
        <p:nvPicPr>
          <p:cNvPr id="1026" name="Picture 2" descr="http://www.loginpt.eu/App_Themes/loginpt/imagens/logos/glint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94" y="5035793"/>
            <a:ext cx="1696869" cy="13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sgroup.eu/wp-content/uploads/2010/12/fe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65" y="2760410"/>
            <a:ext cx="3128635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Existe muita informação, muitos dados</a:t>
            </a: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Em documentos não estruturados </a:t>
            </a: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e estruturados em bases de dados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É necessário organizar e melhorar o acesso integrado da informação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Surgem ferramentas indexação e pesquisa de informação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2292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Para quem?</a:t>
            </a: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Médicos</a:t>
            </a:r>
          </a:p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Porquê?</a:t>
            </a: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A informação está:</a:t>
            </a:r>
          </a:p>
          <a:p>
            <a:pPr lvl="2"/>
            <a:r>
              <a:rPr lang="pt-PT" dirty="0" smtClean="0">
                <a:solidFill>
                  <a:schemeClr val="bg1"/>
                </a:solidFill>
              </a:rPr>
              <a:t>Desorganizada</a:t>
            </a:r>
          </a:p>
          <a:p>
            <a:pPr lvl="2"/>
            <a:r>
              <a:rPr lang="pt-PT" dirty="0" smtClean="0">
                <a:solidFill>
                  <a:schemeClr val="bg1"/>
                </a:solidFill>
              </a:rPr>
              <a:t>Dispersa por várias </a:t>
            </a:r>
            <a:r>
              <a:rPr lang="pt-PT" dirty="0" smtClean="0">
                <a:solidFill>
                  <a:schemeClr val="bg1"/>
                </a:solidFill>
              </a:rPr>
              <a:t>fontes</a:t>
            </a: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Atrasa os médicos</a:t>
            </a: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Dificulta o acesso à informação</a:t>
            </a:r>
          </a:p>
          <a:p>
            <a:pPr lvl="1"/>
            <a:endParaRPr lang="pt-PT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 descr="http://subtleyoga.com/wp-content/uploads/2015/08/young-female-do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417" y="2813539"/>
            <a:ext cx="4062820" cy="2882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Dados Clínicos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69055"/>
          </a:xfrm>
        </p:spPr>
        <p:txBody>
          <a:bodyPr>
            <a:normAutofit/>
          </a:bodyPr>
          <a:lstStyle/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Resultados </a:t>
            </a:r>
            <a:r>
              <a:rPr lang="pt-PT" dirty="0">
                <a:solidFill>
                  <a:schemeClr val="bg1"/>
                </a:solidFill>
              </a:rPr>
              <a:t>analíticos </a:t>
            </a:r>
            <a:r>
              <a:rPr lang="pt-PT" dirty="0" smtClean="0">
                <a:solidFill>
                  <a:schemeClr val="bg1"/>
                </a:solidFill>
              </a:rPr>
              <a:t>laboratoriais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Relatórios  </a:t>
            </a:r>
            <a:r>
              <a:rPr lang="pt-PT" dirty="0">
                <a:solidFill>
                  <a:schemeClr val="bg1"/>
                </a:solidFill>
              </a:rPr>
              <a:t>de imagiologia, cardiologia, </a:t>
            </a:r>
            <a:r>
              <a:rPr lang="pt-PT" dirty="0" smtClean="0">
                <a:solidFill>
                  <a:schemeClr val="bg1"/>
                </a:solidFill>
              </a:rPr>
              <a:t>etc…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Diagnósticos </a:t>
            </a:r>
            <a:r>
              <a:rPr lang="pt-PT" dirty="0">
                <a:solidFill>
                  <a:schemeClr val="bg1"/>
                </a:solidFill>
              </a:rPr>
              <a:t>codificados por exemplo em ICD9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Notas clínicas dos </a:t>
            </a:r>
            <a:r>
              <a:rPr lang="pt-PT" dirty="0">
                <a:solidFill>
                  <a:schemeClr val="bg1"/>
                </a:solidFill>
              </a:rPr>
              <a:t>médicos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Requisições </a:t>
            </a:r>
            <a:r>
              <a:rPr lang="pt-PT" dirty="0">
                <a:solidFill>
                  <a:schemeClr val="bg1"/>
                </a:solidFill>
              </a:rPr>
              <a:t>de exames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Prescrições </a:t>
            </a:r>
            <a:r>
              <a:rPr lang="pt-PT" dirty="0">
                <a:solidFill>
                  <a:schemeClr val="bg1"/>
                </a:solidFill>
              </a:rPr>
              <a:t>de medicamentos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Informação </a:t>
            </a:r>
            <a:r>
              <a:rPr lang="pt-PT" dirty="0">
                <a:solidFill>
                  <a:schemeClr val="bg1"/>
                </a:solidFill>
              </a:rPr>
              <a:t>demográfica de pacientes</a:t>
            </a:r>
            <a:endParaRPr lang="pt-PT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O objetivo desta solução é:</a:t>
            </a:r>
          </a:p>
          <a:p>
            <a:endParaRPr lang="pt-PT" dirty="0" smtClean="0">
              <a:solidFill>
                <a:schemeClr val="bg1"/>
              </a:solidFill>
            </a:endParaRP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Proporcionar melhores condições de acesso e pesquisa de informação clínica</a:t>
            </a:r>
          </a:p>
          <a:p>
            <a:pPr lvl="1"/>
            <a:endParaRPr lang="pt-PT" dirty="0" smtClean="0">
              <a:solidFill>
                <a:schemeClr val="bg1"/>
              </a:solidFill>
            </a:endParaRP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Aglomerando a informação num só local</a:t>
            </a:r>
          </a:p>
          <a:p>
            <a:pPr lvl="1"/>
            <a:endParaRPr lang="pt-PT" dirty="0" smtClean="0">
              <a:solidFill>
                <a:schemeClr val="bg1"/>
              </a:solidFill>
            </a:endParaRP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Categorizando a </a:t>
            </a:r>
            <a:r>
              <a:rPr lang="pt-PT" dirty="0" smtClean="0">
                <a:solidFill>
                  <a:schemeClr val="bg1"/>
                </a:solidFill>
              </a:rPr>
              <a:t>informação</a:t>
            </a:r>
            <a:endParaRPr lang="pt-PT" dirty="0" smtClean="0">
              <a:solidFill>
                <a:schemeClr val="bg1"/>
              </a:solidFill>
            </a:endParaRPr>
          </a:p>
          <a:p>
            <a:pPr lvl="1"/>
            <a:endParaRPr lang="pt-PT" dirty="0" smtClean="0">
              <a:solidFill>
                <a:schemeClr val="bg1"/>
              </a:solidFill>
            </a:endParaRPr>
          </a:p>
          <a:p>
            <a:pPr lvl="1"/>
            <a:r>
              <a:rPr lang="pt-PT" dirty="0" smtClean="0">
                <a:solidFill>
                  <a:schemeClr val="bg1"/>
                </a:solidFill>
              </a:rPr>
              <a:t>Relacionando 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211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Solução proposta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035805" cy="3958996"/>
          </a:xfrm>
        </p:spPr>
        <p:txBody>
          <a:bodyPr>
            <a:normAutofit/>
          </a:bodyPr>
          <a:lstStyle/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Agregar a informação numa só estrutura (BD que segue a norma EHR)</a:t>
            </a:r>
            <a:endParaRPr lang="pt-PT" dirty="0" smtClean="0">
              <a:solidFill>
                <a:schemeClr val="bg1"/>
              </a:solidFill>
            </a:endParaRPr>
          </a:p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Indexar a informação proveniente dessa BD</a:t>
            </a:r>
            <a:endParaRPr lang="pt-PT" dirty="0" smtClean="0">
              <a:solidFill>
                <a:schemeClr val="bg1"/>
              </a:solidFill>
            </a:endParaRPr>
          </a:p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Apresentar os resultados </a:t>
            </a:r>
            <a:r>
              <a:rPr lang="pt-PT" dirty="0" smtClean="0">
                <a:solidFill>
                  <a:schemeClr val="bg1"/>
                </a:solidFill>
              </a:rPr>
              <a:t>tipo Google (por ordem de relevância, por meio de nomenclaturas, por exemplo ICD-9)</a:t>
            </a:r>
            <a:endParaRPr lang="pt-PT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lucene.apache.org/images/mantle-lucene-sol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2"/>
          <a:stretch/>
        </p:blipFill>
        <p:spPr bwMode="auto">
          <a:xfrm>
            <a:off x="7789612" y="3405936"/>
            <a:ext cx="2789223" cy="1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bolabs.com/CaboLabs%20New%20Logo%20Horizontal%20300dpi%204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93" y="3798608"/>
            <a:ext cx="5214854" cy="67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18141" y="4474453"/>
            <a:ext cx="3641558" cy="946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600" b="1" dirty="0" err="1" smtClean="0">
                <a:solidFill>
                  <a:schemeClr val="bg1"/>
                </a:solidFill>
              </a:rPr>
              <a:t>EHRServer</a:t>
            </a:r>
            <a:endParaRPr lang="pt-PT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atual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59" t="12555" r="25217" b="40515"/>
          <a:stretch/>
        </p:blipFill>
        <p:spPr>
          <a:xfrm>
            <a:off x="481263" y="2336873"/>
            <a:ext cx="11153127" cy="3964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9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2396</TotalTime>
  <Words>202</Words>
  <Application>Microsoft Office PowerPoint</Application>
  <PresentationFormat>Widescreen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Berlim</vt:lpstr>
      <vt:lpstr>Indexação de documentos clínicos</vt:lpstr>
      <vt:lpstr>Contexto</vt:lpstr>
      <vt:lpstr>Problema</vt:lpstr>
      <vt:lpstr>Dados Clínicos</vt:lpstr>
      <vt:lpstr>Objetivo</vt:lpstr>
      <vt:lpstr>Solução proposta</vt:lpstr>
      <vt:lpstr>Tecnologias</vt:lpstr>
      <vt:lpstr>Estado atual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Indexação de documentos clínicos</dc:title>
  <dc:creator>João Correia</dc:creator>
  <cp:lastModifiedBy>Joaogcorreia</cp:lastModifiedBy>
  <cp:revision>150</cp:revision>
  <dcterms:created xsi:type="dcterms:W3CDTF">2015-11-24T13:34:56Z</dcterms:created>
  <dcterms:modified xsi:type="dcterms:W3CDTF">2016-04-15T16:20:42Z</dcterms:modified>
</cp:coreProperties>
</file>