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</p:sldMasterIdLst>
  <p:notesMasterIdLst>
    <p:notesMasterId r:id="rId29"/>
  </p:notesMasterIdLst>
  <p:sldIdLst>
    <p:sldId id="264" r:id="rId2"/>
    <p:sldId id="317" r:id="rId3"/>
    <p:sldId id="265" r:id="rId4"/>
    <p:sldId id="267" r:id="rId5"/>
    <p:sldId id="290" r:id="rId6"/>
    <p:sldId id="280" r:id="rId7"/>
    <p:sldId id="283" r:id="rId8"/>
    <p:sldId id="296" r:id="rId9"/>
    <p:sldId id="301" r:id="rId10"/>
    <p:sldId id="302" r:id="rId11"/>
    <p:sldId id="292" r:id="rId12"/>
    <p:sldId id="297" r:id="rId13"/>
    <p:sldId id="305" r:id="rId14"/>
    <p:sldId id="306" r:id="rId15"/>
    <p:sldId id="298" r:id="rId16"/>
    <p:sldId id="318" r:id="rId17"/>
    <p:sldId id="293" r:id="rId18"/>
    <p:sldId id="319" r:id="rId19"/>
    <p:sldId id="295" r:id="rId20"/>
    <p:sldId id="316" r:id="rId21"/>
    <p:sldId id="309" r:id="rId22"/>
    <p:sldId id="310" r:id="rId23"/>
    <p:sldId id="314" r:id="rId24"/>
    <p:sldId id="311" r:id="rId25"/>
    <p:sldId id="315" r:id="rId26"/>
    <p:sldId id="294" r:id="rId27"/>
    <p:sldId id="320" r:id="rId2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29" autoAdjust="0"/>
  </p:normalViewPr>
  <p:slideViewPr>
    <p:cSldViewPr snapToGrid="0">
      <p:cViewPr varScale="1">
        <p:scale>
          <a:sx n="59" d="100"/>
          <a:sy n="59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305E-D46C-4326-9A29-B8B50EE59D60}" type="datetimeFigureOut">
              <a:rPr lang="pt-PT" smtClean="0"/>
              <a:t>06/07/2016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C0E3-D7D0-4B7C-A327-D399D589CB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66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33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598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680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019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0172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Um</a:t>
            </a:r>
            <a:r>
              <a:rPr lang="en-GB" baseline="0" dirty="0"/>
              <a:t> </a:t>
            </a:r>
            <a:r>
              <a:rPr lang="en-GB" baseline="0" dirty="0" err="1"/>
              <a:t>arquétipo</a:t>
            </a:r>
            <a:r>
              <a:rPr lang="en-GB" baseline="0" dirty="0"/>
              <a:t> </a:t>
            </a:r>
            <a:r>
              <a:rPr lang="en-GB" baseline="0" dirty="0" err="1"/>
              <a:t>representa</a:t>
            </a:r>
            <a:r>
              <a:rPr lang="en-GB" baseline="0" dirty="0"/>
              <a:t> um </a:t>
            </a:r>
            <a:r>
              <a:rPr lang="en-GB" baseline="0" dirty="0" err="1"/>
              <a:t>conceito</a:t>
            </a:r>
            <a:r>
              <a:rPr lang="en-GB" baseline="0" dirty="0"/>
              <a:t> </a:t>
            </a:r>
            <a:r>
              <a:rPr lang="en-GB" baseline="0" dirty="0" err="1"/>
              <a:t>clínico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445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672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06/07/2016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849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06/07/2016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7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06/07/2016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910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06/07/2016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387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06/07/2016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359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06/07/2016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991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06/07/2016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000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06/07/2016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279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8C1D41B-FD9D-477E-A7D3-2D0500536254}" type="datetimeFigureOut">
              <a:rPr lang="pt-PT" smtClean="0"/>
              <a:t>06/07/2016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554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06/07/2016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010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06/07/2016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898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06/07/2016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001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06/07/2016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21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06/07/2016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605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06/07/2016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0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06/07/2016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356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06/07/2016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262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D41B-FD9D-477E-A7D3-2D0500536254}" type="datetimeFigureOut">
              <a:rPr lang="pt-PT" smtClean="0"/>
              <a:t>06/07/2016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0430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063365" y="2577033"/>
            <a:ext cx="3128635" cy="1665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0322" y="3045753"/>
            <a:ext cx="8144134" cy="748982"/>
          </a:xfrm>
        </p:spPr>
        <p:txBody>
          <a:bodyPr/>
          <a:lstStyle/>
          <a:p>
            <a:r>
              <a:rPr lang="pt-PT" sz="4000" dirty="0"/>
              <a:t>Indexação de Documentos Clínicos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269671" y="5035792"/>
            <a:ext cx="4285800" cy="1233735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Estudante</a:t>
            </a:r>
            <a:r>
              <a:rPr lang="pt-PT" dirty="0">
                <a:solidFill>
                  <a:schemeClr val="bg1"/>
                </a:solidFill>
              </a:rPr>
              <a:t>: João Correia</a:t>
            </a:r>
          </a:p>
          <a:p>
            <a:r>
              <a:rPr lang="pt-PT" b="1" dirty="0">
                <a:solidFill>
                  <a:schemeClr val="bg1"/>
                </a:solidFill>
              </a:rPr>
              <a:t>Orientador</a:t>
            </a:r>
            <a:r>
              <a:rPr lang="pt-PT" dirty="0">
                <a:solidFill>
                  <a:schemeClr val="bg1"/>
                </a:solidFill>
              </a:rPr>
              <a:t>: Prof. Gabriel David</a:t>
            </a:r>
          </a:p>
          <a:p>
            <a:r>
              <a:rPr lang="pt-PT" b="1" dirty="0">
                <a:solidFill>
                  <a:schemeClr val="bg1"/>
                </a:solidFill>
              </a:rPr>
              <a:t>Proponente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/>
                </a:solidFill>
              </a:rPr>
              <a:t>Engº</a:t>
            </a:r>
            <a:r>
              <a:rPr lang="pt-PT" dirty="0">
                <a:solidFill>
                  <a:schemeClr val="bg1"/>
                </a:solidFill>
              </a:rPr>
              <a:t> Francisco Correia</a:t>
            </a:r>
          </a:p>
        </p:txBody>
      </p:sp>
      <p:pic>
        <p:nvPicPr>
          <p:cNvPr id="1026" name="Picture 2" descr="http://www.loginpt.eu/App_Themes/loginpt/imagens/logos/glint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380" y="4919744"/>
            <a:ext cx="1696869" cy="134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sgroup.eu/wp-content/uploads/2010/12/feu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365" y="2760410"/>
            <a:ext cx="3128635" cy="13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7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Exemplos de arquétipos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007" t="55303" r="20179" b="30631"/>
          <a:stretch/>
        </p:blipFill>
        <p:spPr>
          <a:xfrm>
            <a:off x="2498271" y="2416628"/>
            <a:ext cx="7332054" cy="14205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35902" t="55580" r="21299" b="31697"/>
          <a:stretch/>
        </p:blipFill>
        <p:spPr>
          <a:xfrm>
            <a:off x="2015071" y="4579261"/>
            <a:ext cx="8279111" cy="138376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401014" y="6212977"/>
            <a:ext cx="342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http://www.openehr.org/ckm/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1</a:t>
            </a:r>
            <a:endParaRPr lang="pt-PT" sz="3200" dirty="0"/>
          </a:p>
        </p:txBody>
      </p:sp>
      <p:sp>
        <p:nvSpPr>
          <p:cNvPr id="9" name="Retângulo 8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 w="508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865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69" y="65313"/>
            <a:ext cx="4945380" cy="6743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tângulo 5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1</a:t>
            </a:r>
            <a:endParaRPr lang="pt-PT" sz="3200" dirty="0"/>
          </a:p>
        </p:txBody>
      </p:sp>
      <p:sp>
        <p:nvSpPr>
          <p:cNvPr id="7" name="Retângulo 6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 w="508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921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300" dirty="0"/>
              <a:t>Indexar a informação proveniente dessa estrutura</a:t>
            </a:r>
          </a:p>
        </p:txBody>
      </p:sp>
      <p:sp>
        <p:nvSpPr>
          <p:cNvPr id="8" name="Marcador de Posição de Conteúdo 7"/>
          <p:cNvSpPr>
            <a:spLocks noGrp="1"/>
          </p:cNvSpPr>
          <p:nvPr>
            <p:ph sz="half" idx="2"/>
          </p:nvPr>
        </p:nvSpPr>
        <p:spPr>
          <a:xfrm>
            <a:off x="5594124" y="2696102"/>
            <a:ext cx="4700058" cy="3599316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solrconfig.xml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Inclui as bibliotecas necessárias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schema.xml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Estrutura dos dados a serem tratados pelo </a:t>
            </a:r>
            <a:r>
              <a:rPr lang="pt-PT" dirty="0" err="1">
                <a:solidFill>
                  <a:schemeClr val="bg1"/>
                </a:solidFill>
              </a:rPr>
              <a:t>Solr</a:t>
            </a:r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Definição dos parâmetros de indexação e pesquisa</a:t>
            </a:r>
          </a:p>
          <a:p>
            <a:endParaRPr lang="pt-PT" dirty="0"/>
          </a:p>
        </p:txBody>
      </p:sp>
      <p:sp>
        <p:nvSpPr>
          <p:cNvPr id="4" name="Retângulo 3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2</a:t>
            </a:r>
            <a:endParaRPr lang="pt-PT" sz="3200" dirty="0"/>
          </a:p>
        </p:txBody>
      </p:sp>
      <p:sp>
        <p:nvSpPr>
          <p:cNvPr id="7" name="Retângulo 6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 w="508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Picture 2" descr="https://lucene.apache.org/images/mantle-lucene-solr.pn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68" t="-1898" r="-1824" b="1898"/>
          <a:stretch/>
        </p:blipFill>
        <p:spPr bwMode="auto">
          <a:xfrm>
            <a:off x="1704830" y="3118758"/>
            <a:ext cx="3212177" cy="162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90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300" dirty="0" err="1"/>
              <a:t>Schema</a:t>
            </a:r>
            <a:r>
              <a:rPr lang="pt-PT" sz="3300" dirty="0"/>
              <a:t> – estrutura dos dados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2</a:t>
            </a:r>
            <a:endParaRPr lang="pt-PT" sz="3200" dirty="0"/>
          </a:p>
        </p:txBody>
      </p:sp>
      <p:sp>
        <p:nvSpPr>
          <p:cNvPr id="7" name="Retângulo 6"/>
          <p:cNvSpPr/>
          <p:nvPr/>
        </p:nvSpPr>
        <p:spPr>
          <a:xfrm>
            <a:off x="10580914" y="606271"/>
            <a:ext cx="1611086" cy="1371600"/>
          </a:xfrm>
          <a:prstGeom prst="rect">
            <a:avLst/>
          </a:prstGeom>
          <a:noFill/>
          <a:ln w="508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95" y="2176628"/>
            <a:ext cx="9733594" cy="45240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930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300" dirty="0" err="1"/>
              <a:t>Schema</a:t>
            </a:r>
            <a:r>
              <a:rPr lang="pt-PT" sz="3300" dirty="0"/>
              <a:t> – parâmetros de indexação e pesquisa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2</a:t>
            </a:r>
            <a:endParaRPr lang="pt-PT" sz="3200" dirty="0"/>
          </a:p>
        </p:txBody>
      </p:sp>
      <p:sp>
        <p:nvSpPr>
          <p:cNvPr id="6" name="Retângulo 5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 w="508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Marcador de Posição de Conteúdo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556603"/>
            <a:ext cx="9613900" cy="315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3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Apresentar os resultados tipo Google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Por ordem de relevância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Modelo Vetorial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Modelo Booleano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3</a:t>
            </a:r>
            <a:endParaRPr lang="pt-PT" sz="3200" dirty="0"/>
          </a:p>
        </p:txBody>
      </p:sp>
      <p:sp>
        <p:nvSpPr>
          <p:cNvPr id="6" name="Retângulo 5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 w="508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8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3079776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4" t="13571"/>
          <a:stretch/>
        </p:blipFill>
        <p:spPr>
          <a:xfrm>
            <a:off x="2041076" y="0"/>
            <a:ext cx="7935687" cy="6872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9308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04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>
            <a:grpSpLocks noChangeAspect="1"/>
          </p:cNvGrpSpPr>
          <p:nvPr/>
        </p:nvGrpSpPr>
        <p:grpSpPr>
          <a:xfrm>
            <a:off x="-28901" y="419100"/>
            <a:ext cx="12220901" cy="6076950"/>
            <a:chOff x="3200400" y="1989138"/>
            <a:chExt cx="5791200" cy="2879725"/>
          </a:xfrm>
        </p:grpSpPr>
        <p:pic>
          <p:nvPicPr>
            <p:cNvPr id="4" name="Imagem 3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t="11922" r="7251" b="11211"/>
            <a:stretch/>
          </p:blipFill>
          <p:spPr bwMode="auto">
            <a:xfrm>
              <a:off x="3200400" y="1989138"/>
              <a:ext cx="5791200" cy="28797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3400425" y="2703513"/>
              <a:ext cx="1095375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390900" y="3357164"/>
              <a:ext cx="1123950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390900" y="3995339"/>
              <a:ext cx="1095375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390900" y="4541838"/>
              <a:ext cx="1219200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2786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Sumário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>
                <a:solidFill>
                  <a:schemeClr val="bg1"/>
                </a:solidFill>
              </a:rPr>
              <a:t>Contexto</a:t>
            </a:r>
          </a:p>
          <a:p>
            <a:r>
              <a:rPr lang="pt-PT" dirty="0">
                <a:solidFill>
                  <a:schemeClr val="bg1"/>
                </a:solidFill>
              </a:rPr>
              <a:t>Problema</a:t>
            </a:r>
          </a:p>
          <a:p>
            <a:r>
              <a:rPr lang="pt-PT" dirty="0">
                <a:solidFill>
                  <a:schemeClr val="bg1"/>
                </a:solidFill>
              </a:rPr>
              <a:t>Objetivo</a:t>
            </a:r>
          </a:p>
          <a:p>
            <a:r>
              <a:rPr lang="pt-PT" dirty="0">
                <a:solidFill>
                  <a:schemeClr val="bg1"/>
                </a:solidFill>
              </a:rPr>
              <a:t>Solução</a:t>
            </a:r>
          </a:p>
          <a:p>
            <a:r>
              <a:rPr lang="pt-PT" dirty="0">
                <a:solidFill>
                  <a:schemeClr val="bg1"/>
                </a:solidFill>
              </a:rPr>
              <a:t>Implementação</a:t>
            </a:r>
          </a:p>
          <a:p>
            <a:r>
              <a:rPr lang="pt-PT" dirty="0">
                <a:solidFill>
                  <a:schemeClr val="bg1"/>
                </a:solidFill>
              </a:rPr>
              <a:t>Arquitetura</a:t>
            </a:r>
          </a:p>
          <a:p>
            <a:r>
              <a:rPr lang="pt-PT" dirty="0">
                <a:solidFill>
                  <a:schemeClr val="bg1"/>
                </a:solidFill>
              </a:rPr>
              <a:t>Interface</a:t>
            </a:r>
          </a:p>
          <a:p>
            <a:r>
              <a:rPr lang="pt-PT" dirty="0">
                <a:solidFill>
                  <a:schemeClr val="bg1"/>
                </a:solidFill>
              </a:rPr>
              <a:t>Simulação e Testes</a:t>
            </a:r>
          </a:p>
          <a:p>
            <a:r>
              <a:rPr lang="pt-PT" dirty="0">
                <a:solidFill>
                  <a:schemeClr val="bg1"/>
                </a:solidFill>
              </a:rPr>
              <a:t>Trabalho Futuro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176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6" t="10982" r="7915" b="67684"/>
          <a:stretch/>
        </p:blipFill>
        <p:spPr bwMode="auto">
          <a:xfrm>
            <a:off x="20241" y="2571750"/>
            <a:ext cx="12151518" cy="1714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9060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e Testes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384635"/>
              </p:ext>
            </p:extLst>
          </p:nvPr>
        </p:nvGraphicFramePr>
        <p:xfrm>
          <a:off x="1848188" y="2876551"/>
          <a:ext cx="8445994" cy="2965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3287">
                  <a:extLst>
                    <a:ext uri="{9D8B030D-6E8A-4147-A177-3AD203B41FA5}">
                      <a16:colId xmlns:a16="http://schemas.microsoft.com/office/drawing/2014/main" val="4161356131"/>
                    </a:ext>
                  </a:extLst>
                </a:gridCol>
                <a:gridCol w="2952485">
                  <a:extLst>
                    <a:ext uri="{9D8B030D-6E8A-4147-A177-3AD203B41FA5}">
                      <a16:colId xmlns:a16="http://schemas.microsoft.com/office/drawing/2014/main" val="3579591438"/>
                    </a:ext>
                  </a:extLst>
                </a:gridCol>
                <a:gridCol w="3070222">
                  <a:extLst>
                    <a:ext uri="{9D8B030D-6E8A-4147-A177-3AD203B41FA5}">
                      <a16:colId xmlns:a16="http://schemas.microsoft.com/office/drawing/2014/main" val="1057592089"/>
                    </a:ext>
                  </a:extLst>
                </a:gridCol>
              </a:tblGrid>
              <a:tr h="476746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 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Máquina 1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Máquina 2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5902993"/>
                  </a:ext>
                </a:extLst>
              </a:tr>
              <a:tr h="1005772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Processador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err="1">
                          <a:effectLst/>
                        </a:rPr>
                        <a:t>Genuine</a:t>
                      </a:r>
                      <a:r>
                        <a:rPr lang="pt-PT" sz="1800" dirty="0">
                          <a:effectLst/>
                        </a:rPr>
                        <a:t> Intel® CPU U7300 @1.30GHz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Intel® Core™ i7-4510U CPU @ 2.00GHz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7651359"/>
                  </a:ext>
                </a:extLst>
              </a:tr>
              <a:tr h="476746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RAM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4GB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8GB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3000875"/>
                  </a:ext>
                </a:extLst>
              </a:tr>
              <a:tr h="1005772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Sistema Operativo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Windows 7 64bits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Windows 10 64 bits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0701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97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e Testes</a:t>
            </a:r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855429"/>
              </p:ext>
            </p:extLst>
          </p:nvPr>
        </p:nvGraphicFramePr>
        <p:xfrm>
          <a:off x="511835" y="2628898"/>
          <a:ext cx="11128374" cy="3390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2938">
                  <a:extLst>
                    <a:ext uri="{9D8B030D-6E8A-4147-A177-3AD203B41FA5}">
                      <a16:colId xmlns:a16="http://schemas.microsoft.com/office/drawing/2014/main" val="3880297361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4269124583"/>
                    </a:ext>
                  </a:extLst>
                </a:gridCol>
                <a:gridCol w="1230312">
                  <a:extLst>
                    <a:ext uri="{9D8B030D-6E8A-4147-A177-3AD203B41FA5}">
                      <a16:colId xmlns:a16="http://schemas.microsoft.com/office/drawing/2014/main" val="1191066584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560896128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197290971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678044349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005367396"/>
                    </a:ext>
                  </a:extLst>
                </a:gridCol>
              </a:tblGrid>
              <a:tr h="359257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 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Máquina 1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Máquina 2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612932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Tamanho da partição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100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1000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1000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1813198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Processo de Indexação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1min20seg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33seg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25seg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40seg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16seg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11seg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8586605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Processo de Mapeamento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3h50min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2h4min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3h37min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1h17min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56min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1h13min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3082765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Todos os processos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3h52min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2h5min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3h38min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1h18min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57min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1h14min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0309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183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 e Satisfação dos Objetivos</a:t>
            </a:r>
          </a:p>
        </p:txBody>
      </p:sp>
    </p:spTree>
    <p:extLst>
      <p:ext uri="{BB962C8B-B14F-4D97-AF65-F5344CB8AC3E}">
        <p14:creationId xmlns:p14="http://schemas.microsoft.com/office/powerpoint/2010/main" val="265096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Futuro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Pesquisa por hierarquia de doenças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Dicionários de sinónimos e </a:t>
            </a:r>
            <a:r>
              <a:rPr lang="pt-PT" i="1" dirty="0" err="1">
                <a:solidFill>
                  <a:schemeClr val="bg1"/>
                </a:solidFill>
              </a:rPr>
              <a:t>spellcheck</a:t>
            </a:r>
            <a:endParaRPr lang="pt-PT" i="1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Dividir o arquétipo existente em outros, para poder ser reaproveitado</a:t>
            </a:r>
          </a:p>
        </p:txBody>
      </p:sp>
    </p:spTree>
    <p:extLst>
      <p:ext uri="{BB962C8B-B14F-4D97-AF65-F5344CB8AC3E}">
        <p14:creationId xmlns:p14="http://schemas.microsoft.com/office/powerpoint/2010/main" val="1916820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26" name="Picture 2" descr="http://www.sepaloya.com/wp-content/uploads/2015/12/10243219_l-3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7673" y="0"/>
            <a:ext cx="1302835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535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"/>
          <a:stretch/>
        </p:blipFill>
        <p:spPr>
          <a:xfrm>
            <a:off x="1224638" y="-93616"/>
            <a:ext cx="3592285" cy="7047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664" y="2249261"/>
            <a:ext cx="5905500" cy="4286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ângulo 2"/>
          <p:cNvSpPr/>
          <p:nvPr/>
        </p:nvSpPr>
        <p:spPr>
          <a:xfrm flipH="1" flipV="1">
            <a:off x="10461173" y="4310744"/>
            <a:ext cx="152398" cy="979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8663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de Referência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639493"/>
              </p:ext>
            </p:extLst>
          </p:nvPr>
        </p:nvGraphicFramePr>
        <p:xfrm>
          <a:off x="455034" y="2155372"/>
          <a:ext cx="10064433" cy="4239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0710">
                  <a:extLst>
                    <a:ext uri="{9D8B030D-6E8A-4147-A177-3AD203B41FA5}">
                      <a16:colId xmlns:a16="http://schemas.microsoft.com/office/drawing/2014/main" val="869859381"/>
                    </a:ext>
                  </a:extLst>
                </a:gridCol>
                <a:gridCol w="8193723">
                  <a:extLst>
                    <a:ext uri="{9D8B030D-6E8A-4147-A177-3AD203B41FA5}">
                      <a16:colId xmlns:a16="http://schemas.microsoft.com/office/drawing/2014/main" val="2014064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EHR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b="0" dirty="0">
                          <a:solidFill>
                            <a:schemeClr val="bg1"/>
                          </a:solidFill>
                          <a:effectLst/>
                        </a:rPr>
                        <a:t>Registo clínico eletrónico por pessoa</a:t>
                      </a:r>
                      <a:endParaRPr lang="pt-PT" sz="1600" b="0" dirty="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solidFill>
                      <a:srgbClr val="FC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962087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err="1">
                          <a:effectLst/>
                        </a:rPr>
                        <a:t>Folders</a:t>
                      </a:r>
                      <a:endParaRPr lang="pt-PT" sz="16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Organização de alto nível do EHR (ex.: por episódio, por especialidade clínica)</a:t>
                      </a:r>
                      <a:endParaRPr lang="pt-PT" sz="16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703749036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Compositions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Conjunto de entradas (</a:t>
                      </a:r>
                      <a:r>
                        <a:rPr lang="pt-PT" sz="1600" dirty="0" err="1">
                          <a:effectLst/>
                        </a:rPr>
                        <a:t>Entries</a:t>
                      </a:r>
                      <a:r>
                        <a:rPr lang="pt-PT" sz="1600" dirty="0">
                          <a:effectLst/>
                        </a:rPr>
                        <a:t>) submetidas numa determinada data (ex.: relatório)</a:t>
                      </a:r>
                      <a:endParaRPr lang="pt-PT" sz="16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solidFill>
                      <a:srgbClr val="FC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48637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Sections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Cabeçalhos clínicos que refletem o fluxo de trabalho</a:t>
                      </a:r>
                      <a:endParaRPr lang="pt-PT" sz="16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583077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Entries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Declarações clínicas sobre observações, avaliações e instruções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773443813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Clusters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Entradas compostas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355369096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Elements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Entradas elementares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908589626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Data values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Termos codificados do conjunto de termos</a:t>
                      </a:r>
                      <a:endParaRPr lang="pt-PT" sz="16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96291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76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Numa perspetiva clínica</a:t>
            </a:r>
            <a:r>
              <a:rPr lang="en-GB" dirty="0">
                <a:solidFill>
                  <a:schemeClr val="bg1"/>
                </a:solidFill>
              </a:rPr>
              <a:t>: </a:t>
            </a:r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Existe muita informação, muitos dados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Em documentos não estruturados 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e estruturados em bases de dados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É necessário organizar e melhorar o acesso integrado da informação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Surgem ferramentas indexação e pesquisa de informação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Para quem?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Médicos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Porquê?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A informação está: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Desorganizada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Dispersa por várias fontes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Atrasa os médicos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Dificulta o acesso à informação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6" name="Picture 2" descr="http://subtleyoga.com/wp-content/uploads/2015/08/young-female-doctor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182" y="2693973"/>
            <a:ext cx="4064924" cy="2884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45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Dados Clínicos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Resultados analíticos laboratoriais</a:t>
            </a:r>
          </a:p>
          <a:p>
            <a:r>
              <a:rPr lang="pt-PT" dirty="0">
                <a:solidFill>
                  <a:schemeClr val="bg1"/>
                </a:solidFill>
              </a:rPr>
              <a:t>Relatórios  de imagiologia, cardiologia, etc…</a:t>
            </a:r>
          </a:p>
          <a:p>
            <a:r>
              <a:rPr lang="pt-PT" dirty="0">
                <a:solidFill>
                  <a:schemeClr val="bg1"/>
                </a:solidFill>
              </a:rPr>
              <a:t>Diagnósticos codificados por exemplo em ICD9</a:t>
            </a:r>
          </a:p>
          <a:p>
            <a:r>
              <a:rPr lang="pt-PT" dirty="0">
                <a:solidFill>
                  <a:schemeClr val="bg1"/>
                </a:solidFill>
              </a:rPr>
              <a:t>Notas clínicas dos médicos</a:t>
            </a:r>
          </a:p>
          <a:p>
            <a:r>
              <a:rPr lang="pt-PT" dirty="0">
                <a:solidFill>
                  <a:schemeClr val="bg1"/>
                </a:solidFill>
              </a:rPr>
              <a:t>Requisições de exames</a:t>
            </a:r>
          </a:p>
          <a:p>
            <a:r>
              <a:rPr lang="pt-PT" dirty="0">
                <a:solidFill>
                  <a:schemeClr val="bg1"/>
                </a:solidFill>
              </a:rPr>
              <a:t>Prescrições de medicamentos</a:t>
            </a:r>
          </a:p>
          <a:p>
            <a:r>
              <a:rPr lang="pt-PT" dirty="0">
                <a:solidFill>
                  <a:schemeClr val="bg1"/>
                </a:solidFill>
              </a:rPr>
              <a:t>Informação demográfica de pacientes</a:t>
            </a:r>
          </a:p>
        </p:txBody>
      </p:sp>
    </p:spTree>
    <p:extLst>
      <p:ext uri="{BB962C8B-B14F-4D97-AF65-F5344CB8AC3E}">
        <p14:creationId xmlns:p14="http://schemas.microsoft.com/office/powerpoint/2010/main" val="225207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O objetivo desta solução é: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Proporcionar melhores condições de acesso e pesquisa de informação clínica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Aglomerando a informação num só local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Relacionando a informação</a:t>
            </a:r>
          </a:p>
        </p:txBody>
      </p:sp>
    </p:spTree>
    <p:extLst>
      <p:ext uri="{BB962C8B-B14F-4D97-AF65-F5344CB8AC3E}">
        <p14:creationId xmlns:p14="http://schemas.microsoft.com/office/powerpoint/2010/main" val="22110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proposta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Agregar a informação numa só estrutura</a:t>
            </a:r>
          </a:p>
          <a:p>
            <a:pPr marL="457200" indent="-4572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Indexar a informação proveniente dessa estrutura</a:t>
            </a:r>
          </a:p>
          <a:p>
            <a:pPr marL="457200" indent="-4572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Apresentar os resultados tipo Google (por ordem de relevância)</a:t>
            </a:r>
          </a:p>
        </p:txBody>
      </p:sp>
    </p:spTree>
    <p:extLst>
      <p:ext uri="{BB962C8B-B14F-4D97-AF65-F5344CB8AC3E}">
        <p14:creationId xmlns:p14="http://schemas.microsoft.com/office/powerpoint/2010/main" val="362425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 w="508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Agregar a informação numa só estrutura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851423" y="2875716"/>
            <a:ext cx="4700058" cy="3599316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REST API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Segue a </a:t>
            </a:r>
            <a:r>
              <a:rPr lang="en-GB" dirty="0" err="1">
                <a:solidFill>
                  <a:schemeClr val="bg1"/>
                </a:solidFill>
              </a:rPr>
              <a:t>norma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openEHR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Open Source</a:t>
            </a:r>
            <a:endParaRPr lang="pt-PT" dirty="0">
              <a:solidFill>
                <a:schemeClr val="bg1"/>
              </a:solidFill>
            </a:endParaRPr>
          </a:p>
          <a:p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1</a:t>
            </a:r>
            <a:endParaRPr lang="pt-PT" sz="32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103583" y="3504980"/>
            <a:ext cx="5214854" cy="1622329"/>
            <a:chOff x="1331493" y="3798608"/>
            <a:chExt cx="5214854" cy="1622329"/>
          </a:xfrm>
        </p:grpSpPr>
        <p:pic>
          <p:nvPicPr>
            <p:cNvPr id="12" name="Picture 2" descr="http://www.cabolabs.com/CaboLabs%20New%20Logo%20Horizontal%20300dpi%204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493" y="3798608"/>
              <a:ext cx="5214854" cy="675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6"/>
            <p:cNvSpPr/>
            <p:nvPr/>
          </p:nvSpPr>
          <p:spPr>
            <a:xfrm>
              <a:off x="2118141" y="4474453"/>
              <a:ext cx="3641558" cy="946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600" b="1" dirty="0" err="1">
                  <a:solidFill>
                    <a:schemeClr val="bg1"/>
                  </a:solidFill>
                </a:rPr>
                <a:t>EHRServer</a:t>
              </a:r>
              <a:endParaRPr lang="pt-PT" sz="2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95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Norma </a:t>
            </a:r>
            <a:r>
              <a:rPr lang="pt-PT" dirty="0" err="1"/>
              <a:t>openEHR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Norma </a:t>
            </a:r>
            <a:r>
              <a:rPr lang="pt-PT" dirty="0">
                <a:solidFill>
                  <a:schemeClr val="bg1"/>
                </a:solidFill>
              </a:rPr>
              <a:t>utilizada</a:t>
            </a:r>
            <a:r>
              <a:rPr lang="en-GB" dirty="0">
                <a:solidFill>
                  <a:schemeClr val="bg1"/>
                </a:solidFill>
              </a:rPr>
              <a:t> para </a:t>
            </a:r>
            <a:r>
              <a:rPr lang="pt-PT" dirty="0">
                <a:solidFill>
                  <a:schemeClr val="bg1"/>
                </a:solidFill>
              </a:rPr>
              <a:t>registos clínicos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A norma EHR está estruturada da seguinte forma: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b="1" dirty="0">
                <a:solidFill>
                  <a:schemeClr val="bg1"/>
                </a:solidFill>
              </a:rPr>
              <a:t>Arquétipo</a:t>
            </a:r>
            <a:r>
              <a:rPr lang="pt-PT" dirty="0">
                <a:solidFill>
                  <a:schemeClr val="bg1"/>
                </a:solidFill>
              </a:rPr>
              <a:t>: conceito mais elementar nesta estrutura (equivalente a uma peça de LEGO), consiste em dados clínicos, como por exemplo, altura, peso, sumário de gravidez e ecocardiograma;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b="1" dirty="0" err="1">
                <a:solidFill>
                  <a:schemeClr val="bg1"/>
                </a:solidFill>
              </a:rPr>
              <a:t>Template</a:t>
            </a:r>
            <a:r>
              <a:rPr lang="pt-PT" dirty="0">
                <a:solidFill>
                  <a:schemeClr val="bg1"/>
                </a:solidFill>
              </a:rPr>
              <a:t>: consiste num conjunto de peças LEGO, isto é, num conjunto de arquétipos.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1</a:t>
            </a:r>
            <a:endParaRPr lang="pt-PT" sz="3200" dirty="0"/>
          </a:p>
        </p:txBody>
      </p:sp>
      <p:sp>
        <p:nvSpPr>
          <p:cNvPr id="9" name="Retângulo 8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 w="508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23034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4327</TotalTime>
  <Words>522</Words>
  <Application>Microsoft Office PowerPoint</Application>
  <PresentationFormat>Ecrã Panorâmico</PresentationFormat>
  <Paragraphs>182</Paragraphs>
  <Slides>27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4" baseType="lpstr">
      <vt:lpstr>Arial</vt:lpstr>
      <vt:lpstr>Calibri</vt:lpstr>
      <vt:lpstr>Nimbus Sans L</vt:lpstr>
      <vt:lpstr>Times</vt:lpstr>
      <vt:lpstr>Times New Roman</vt:lpstr>
      <vt:lpstr>Trebuchet MS</vt:lpstr>
      <vt:lpstr>Berlim</vt:lpstr>
      <vt:lpstr>Indexação de Documentos Clínicos</vt:lpstr>
      <vt:lpstr>Sumário</vt:lpstr>
      <vt:lpstr>Contexto</vt:lpstr>
      <vt:lpstr>Problema</vt:lpstr>
      <vt:lpstr>Dados Clínicos</vt:lpstr>
      <vt:lpstr>Objetivo</vt:lpstr>
      <vt:lpstr>Solução proposta</vt:lpstr>
      <vt:lpstr>Agregar a informação numa só estrutura</vt:lpstr>
      <vt:lpstr>Norma openEHR</vt:lpstr>
      <vt:lpstr>Exemplos de arquétipos</vt:lpstr>
      <vt:lpstr>Apresentação do PowerPoint</vt:lpstr>
      <vt:lpstr>Indexar a informação proveniente dessa estrutura</vt:lpstr>
      <vt:lpstr>Schema – estrutura dos dados</vt:lpstr>
      <vt:lpstr>Schema – parâmetros de indexação e pesquisa</vt:lpstr>
      <vt:lpstr>Apresentar os resultados tipo Google </vt:lpstr>
      <vt:lpstr>Arquitetura</vt:lpstr>
      <vt:lpstr>Apresentação do PowerPoint</vt:lpstr>
      <vt:lpstr>Interface</vt:lpstr>
      <vt:lpstr>Apresentação do PowerPoint</vt:lpstr>
      <vt:lpstr>Apresentação do PowerPoint</vt:lpstr>
      <vt:lpstr>Simulação e Testes</vt:lpstr>
      <vt:lpstr>Simulação e Testes</vt:lpstr>
      <vt:lpstr>Conclusões e Satisfação dos Objetivos</vt:lpstr>
      <vt:lpstr>Trabalho Futuro</vt:lpstr>
      <vt:lpstr>Apresentação do PowerPoint</vt:lpstr>
      <vt:lpstr>Apresentação do PowerPoint</vt:lpstr>
      <vt:lpstr>Modelo de Referência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Indexação de documentos clínicos</dc:title>
  <dc:creator>João Correia</dc:creator>
  <cp:lastModifiedBy>João Correia</cp:lastModifiedBy>
  <cp:revision>243</cp:revision>
  <dcterms:created xsi:type="dcterms:W3CDTF">2015-11-24T13:34:56Z</dcterms:created>
  <dcterms:modified xsi:type="dcterms:W3CDTF">2016-07-06T16:53:52Z</dcterms:modified>
</cp:coreProperties>
</file>