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9"/>
  </p:notesMasterIdLst>
  <p:sldIdLst>
    <p:sldId id="264" r:id="rId2"/>
    <p:sldId id="265" r:id="rId3"/>
    <p:sldId id="267" r:id="rId4"/>
    <p:sldId id="290" r:id="rId5"/>
    <p:sldId id="280" r:id="rId6"/>
    <p:sldId id="283" r:id="rId7"/>
    <p:sldId id="300" r:id="rId8"/>
    <p:sldId id="296" r:id="rId9"/>
    <p:sldId id="301" r:id="rId10"/>
    <p:sldId id="302" r:id="rId11"/>
    <p:sldId id="292" r:id="rId12"/>
    <p:sldId id="313" r:id="rId13"/>
    <p:sldId id="312" r:id="rId14"/>
    <p:sldId id="297" r:id="rId15"/>
    <p:sldId id="304" r:id="rId16"/>
    <p:sldId id="305" r:id="rId17"/>
    <p:sldId id="306" r:id="rId18"/>
    <p:sldId id="298" r:id="rId19"/>
    <p:sldId id="293" r:id="rId20"/>
    <p:sldId id="294" r:id="rId21"/>
    <p:sldId id="295" r:id="rId22"/>
    <p:sldId id="316" r:id="rId23"/>
    <p:sldId id="309" r:id="rId24"/>
    <p:sldId id="310" r:id="rId25"/>
    <p:sldId id="314" r:id="rId26"/>
    <p:sldId id="311" r:id="rId27"/>
    <p:sldId id="315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29" autoAdjust="0"/>
  </p:normalViewPr>
  <p:slideViewPr>
    <p:cSldViewPr snapToGrid="0">
      <p:cViewPr>
        <p:scale>
          <a:sx n="50" d="100"/>
          <a:sy n="50" d="100"/>
        </p:scale>
        <p:origin x="61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8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0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2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29/06/2016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Estudante: João Correia</a:t>
            </a:r>
          </a:p>
          <a:p>
            <a:r>
              <a:rPr lang="pt-PT" dirty="0">
                <a:solidFill>
                  <a:schemeClr val="bg1"/>
                </a:solidFill>
              </a:rPr>
              <a:t>Orientador: Prof. Gabriel David</a:t>
            </a:r>
          </a:p>
          <a:p>
            <a:r>
              <a:rPr lang="pt-PT" dirty="0">
                <a:solidFill>
                  <a:schemeClr val="bg1"/>
                </a:solidFill>
              </a:rPr>
              <a:t>Proponente: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arquétipos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07" t="55303" r="20179" b="30631"/>
          <a:stretch/>
        </p:blipFill>
        <p:spPr>
          <a:xfrm>
            <a:off x="2498271" y="2416628"/>
            <a:ext cx="7332054" cy="1420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5902" t="55580" r="21299" b="31697"/>
          <a:stretch/>
        </p:blipFill>
        <p:spPr>
          <a:xfrm>
            <a:off x="2015071" y="4579261"/>
            <a:ext cx="8279111" cy="138376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401014" y="6212977"/>
            <a:ext cx="342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http://www.openehr.org/ckm/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8" name="Oval 7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4" name="Oval 3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pic>
        <p:nvPicPr>
          <p:cNvPr id="4" name="Imagem 3" descr="C:\Users\joo_c\Desktop\Indexacao-de-Documentos-Clinicos\Indexacao-de-Documentos-Clinicos\Dissertacao\images\eer_model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5" t="18454" r="47150" b="71039"/>
          <a:stretch/>
        </p:blipFill>
        <p:spPr bwMode="auto">
          <a:xfrm>
            <a:off x="808264" y="1975757"/>
            <a:ext cx="2800350" cy="35227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 descr="C:\Users\joo_c\Desktop\Indexacao-de-Documentos-Clinicos\Indexacao-de-Documentos-Clinicos\Dissertacao\images\eer_model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5" t="34651" r="46838" b="53150"/>
          <a:stretch/>
        </p:blipFill>
        <p:spPr bwMode="auto">
          <a:xfrm>
            <a:off x="4440010" y="1856776"/>
            <a:ext cx="2654754" cy="3760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 descr="C:\Users\joo_c\Desktop\Indexacao-de-Documentos-Clinicos\Indexacao-de-Documentos-Clinicos\Dissertacao\images\eer_mode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2" t="52959" r="47357" b="37210"/>
          <a:stretch/>
        </p:blipFill>
        <p:spPr bwMode="auto">
          <a:xfrm>
            <a:off x="7708750" y="2085843"/>
            <a:ext cx="2692550" cy="33025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05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400" y="933449"/>
            <a:ext cx="10428514" cy="5303259"/>
            <a:chOff x="152400" y="933449"/>
            <a:chExt cx="10428514" cy="5303259"/>
          </a:xfrm>
        </p:grpSpPr>
        <p:pic>
          <p:nvPicPr>
            <p:cNvPr id="7" name="Imagem 6" descr="C:\Users\joo_c\Desktop\Indexacao-de-Documentos-Clinicos\Indexacao-de-Documentos-Clinicos\Dissertacao\images\eer_mode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9" t="65176" r="12893" b="-479"/>
            <a:stretch/>
          </p:blipFill>
          <p:spPr bwMode="auto">
            <a:xfrm>
              <a:off x="192564" y="933449"/>
              <a:ext cx="10388350" cy="530325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3" name="Grupo 12"/>
            <p:cNvGrpSpPr/>
            <p:nvPr/>
          </p:nvGrpSpPr>
          <p:grpSpPr>
            <a:xfrm>
              <a:off x="152400" y="933450"/>
              <a:ext cx="10408432" cy="1104900"/>
              <a:chOff x="152400" y="933450"/>
              <a:chExt cx="10408432" cy="1104900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152400" y="933450"/>
                <a:ext cx="3886200" cy="10423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674632" y="933450"/>
                <a:ext cx="3886200" cy="1104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4" name="Retângulo 13"/>
            <p:cNvSpPr/>
            <p:nvPr/>
          </p:nvSpPr>
          <p:spPr>
            <a:xfrm>
              <a:off x="7694182" y="1423307"/>
              <a:ext cx="1931182" cy="1104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" name="Oval 15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41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a informação proveniente dessa estrutura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pic>
        <p:nvPicPr>
          <p:cNvPr id="5" name="Picture 2" descr="https://lucene.apache.org/images/mantle-lucene-sol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2"/>
          <a:stretch/>
        </p:blipFill>
        <p:spPr bwMode="auto">
          <a:xfrm>
            <a:off x="3914243" y="2825110"/>
            <a:ext cx="4690913" cy="24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Configuração dos parâmetros de indexação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5" name="Oval 4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857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endParaRPr lang="pt-PT" sz="33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uid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version_uid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first_name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dob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elemento_id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documento_id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5" name="Oval 4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0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Parâmetros de Indexação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PT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tokenizer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solr.StandardTokenizerFactory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solr.StopFilterFactory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ignoreCase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"stopwords.txt"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solr.SynonymFilterFactory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synonyms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"synonyms.txt"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ignoreCase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expand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solr.LowerCaseFilterFactory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solr.SnowballPorterFilterFactory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"Portuguese"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solr.RemoveDuplicatesTokenFilterFactory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pt-PT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5" name="Oval 4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5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Apresentar os resultados tipo Google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Modelo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Vetorial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Modelo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Booleano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  <a:endParaRPr lang="pt-PT" sz="3200" dirty="0"/>
          </a:p>
        </p:txBody>
      </p:sp>
      <p:sp>
        <p:nvSpPr>
          <p:cNvPr id="5" name="Oval 4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3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Surgem ferramentas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4261755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-28901" y="419100"/>
            <a:ext cx="12220901" cy="6076950"/>
            <a:chOff x="3200400" y="1989138"/>
            <a:chExt cx="5791200" cy="2879725"/>
          </a:xfrm>
        </p:grpSpPr>
        <p:pic>
          <p:nvPicPr>
            <p:cNvPr id="4" name="Imagem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t="11922" r="7251" b="11211"/>
            <a:stretch/>
          </p:blipFill>
          <p:spPr bwMode="auto">
            <a:xfrm>
              <a:off x="3200400" y="1989138"/>
              <a:ext cx="5791200" cy="28797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00425" y="270351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90900" y="3341688"/>
              <a:ext cx="112395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90900" y="397986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90900" y="4541838"/>
              <a:ext cx="121920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10982" r="7915" b="67684"/>
          <a:stretch/>
        </p:blipFill>
        <p:spPr bwMode="auto">
          <a:xfrm>
            <a:off x="20241" y="2571750"/>
            <a:ext cx="12151518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06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84635"/>
              </p:ext>
            </p:extLst>
          </p:nvPr>
        </p:nvGraphicFramePr>
        <p:xfrm>
          <a:off x="1848188" y="2876551"/>
          <a:ext cx="8445994" cy="29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87">
                  <a:extLst>
                    <a:ext uri="{9D8B030D-6E8A-4147-A177-3AD203B41FA5}">
                      <a16:colId xmlns:a16="http://schemas.microsoft.com/office/drawing/2014/main" val="4161356131"/>
                    </a:ext>
                  </a:extLst>
                </a:gridCol>
                <a:gridCol w="2952485">
                  <a:extLst>
                    <a:ext uri="{9D8B030D-6E8A-4147-A177-3AD203B41FA5}">
                      <a16:colId xmlns:a16="http://schemas.microsoft.com/office/drawing/2014/main" val="3579591438"/>
                    </a:ext>
                  </a:extLst>
                </a:gridCol>
                <a:gridCol w="3070222">
                  <a:extLst>
                    <a:ext uri="{9D8B030D-6E8A-4147-A177-3AD203B41FA5}">
                      <a16:colId xmlns:a16="http://schemas.microsoft.com/office/drawing/2014/main" val="1057592089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Máquina 2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902993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Processador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err="1">
                          <a:effectLst/>
                        </a:rPr>
                        <a:t>Genuine</a:t>
                      </a:r>
                      <a:r>
                        <a:rPr lang="pt-PT" sz="1800" dirty="0">
                          <a:effectLst/>
                        </a:rPr>
                        <a:t> Intel® CPU U7300 @1.30GHz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Intel® Core™ i7-4510U CPU @ 2.00GHz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651359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RAM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4GB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8GB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000875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Sistema Operativo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7 64bits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10 64 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55429"/>
              </p:ext>
            </p:extLst>
          </p:nvPr>
        </p:nvGraphicFramePr>
        <p:xfrm>
          <a:off x="511835" y="2628898"/>
          <a:ext cx="11128374" cy="3390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38802973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269124583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119106658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560896128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9729097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78044349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5367396"/>
                    </a:ext>
                  </a:extLst>
                </a:gridCol>
              </a:tblGrid>
              <a:tr h="359257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2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12932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Tamanho da partição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813198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Indexação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1min20seg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33seg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25seg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40seg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16seg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11seg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58660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Mapeamento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3h50min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2h4min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56min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1h13min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8276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Todos os processos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3h52min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2h5min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1h14min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0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Satisfação dos Objetivos</a:t>
            </a:r>
          </a:p>
        </p:txBody>
      </p:sp>
    </p:spTree>
    <p:extLst>
      <p:ext uri="{BB962C8B-B14F-4D97-AF65-F5344CB8AC3E}">
        <p14:creationId xmlns:p14="http://schemas.microsoft.com/office/powerpoint/2010/main" val="265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Pesquisa por hierarquia de doenças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Dicionários de sinónimos e </a:t>
            </a:r>
            <a:r>
              <a:rPr lang="pt-PT" i="1" dirty="0" err="1">
                <a:solidFill>
                  <a:schemeClr val="bg1"/>
                </a:solidFill>
              </a:rPr>
              <a:t>spellcheck</a:t>
            </a:r>
            <a:endParaRPr lang="pt-PT" i="1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Dividir o arquétipo existente em outros, para poder ser reaproveitado</a:t>
            </a:r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epaloya.com/wp-content/uploads/2015/12/10243219_l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673" y="0"/>
            <a:ext cx="1302835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2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subtleyoga.com/wp-content/uploads/2015/08/young-female-do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417" y="2813539"/>
            <a:ext cx="4062820" cy="2882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9055"/>
          </a:xfrm>
        </p:spPr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906485"/>
            <a:ext cx="9613861" cy="3029703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desta solução é: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Proporcionar melhores condições de acesso e pesquisa de informação clínica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Aglomerando a informação num só local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Relacionando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035805" cy="3958996"/>
          </a:xfrm>
        </p:spPr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Agregar a informação numa só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Indexar a informação proveniente dessa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Apresentar os resultados tipo Google (por ordem de relevância)</a:t>
            </a: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Como?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67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Agregar a informação numa só estrutura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879824" y="3325366"/>
            <a:ext cx="5214854" cy="1622329"/>
            <a:chOff x="1331493" y="3798608"/>
            <a:chExt cx="5214854" cy="1622329"/>
          </a:xfrm>
        </p:grpSpPr>
        <p:pic>
          <p:nvPicPr>
            <p:cNvPr id="5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8" name="Oval 7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EHR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906485"/>
            <a:ext cx="9613861" cy="3029703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norma EHR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pequeno nesta estrutura (equivalente a uma peça de LEGO), consiste em dados médicos,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6" name="Oval 5"/>
          <p:cNvSpPr/>
          <p:nvPr/>
        </p:nvSpPr>
        <p:spPr>
          <a:xfrm>
            <a:off x="10972457" y="875957"/>
            <a:ext cx="828000" cy="828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3403</TotalTime>
  <Words>671</Words>
  <Application>Microsoft Office PowerPoint</Application>
  <PresentationFormat>Ecrã Panorâmico</PresentationFormat>
  <Paragraphs>165</Paragraphs>
  <Slides>27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Nimbus Sans L</vt:lpstr>
      <vt:lpstr>Times</vt:lpstr>
      <vt:lpstr>Times New Roman</vt:lpstr>
      <vt:lpstr>Trebuchet MS</vt:lpstr>
      <vt:lpstr>Berlim</vt:lpstr>
      <vt:lpstr>Indexação de Documentos Clínicos</vt:lpstr>
      <vt:lpstr>Contexto</vt:lpstr>
      <vt:lpstr>Problema</vt:lpstr>
      <vt:lpstr>Dados Clínicos</vt:lpstr>
      <vt:lpstr>Objetivo</vt:lpstr>
      <vt:lpstr>Solução proposta</vt:lpstr>
      <vt:lpstr>Como?</vt:lpstr>
      <vt:lpstr>Agregar a informação numa só estrutura</vt:lpstr>
      <vt:lpstr>Norma EHR</vt:lpstr>
      <vt:lpstr>Exemplos de arquétipos</vt:lpstr>
      <vt:lpstr>Apresentação do PowerPoint</vt:lpstr>
      <vt:lpstr>Apresentação do PowerPoint</vt:lpstr>
      <vt:lpstr>Apresentação do PowerPoint</vt:lpstr>
      <vt:lpstr>Indexar a informação proveniente dessa estrutura</vt:lpstr>
      <vt:lpstr>Configuração dos parâmetros de indexação</vt:lpstr>
      <vt:lpstr>Schema</vt:lpstr>
      <vt:lpstr>Schema – Parâmetros de Indexação</vt:lpstr>
      <vt:lpstr>Apresentar os resultados tipo Google </vt:lpstr>
      <vt:lpstr>Apresentação do PowerPoint</vt:lpstr>
      <vt:lpstr>Apresentação do PowerPoint</vt:lpstr>
      <vt:lpstr>Apresentação do PowerPoint</vt:lpstr>
      <vt:lpstr>Apresentação do PowerPoint</vt:lpstr>
      <vt:lpstr>Simulação e Testes</vt:lpstr>
      <vt:lpstr>Simulação e Testes</vt:lpstr>
      <vt:lpstr>Conclusões e Satisfação dos Objetivos</vt:lpstr>
      <vt:lpstr>Trabalho Futuro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202</cp:revision>
  <dcterms:created xsi:type="dcterms:W3CDTF">2015-11-24T13:34:56Z</dcterms:created>
  <dcterms:modified xsi:type="dcterms:W3CDTF">2016-06-29T17:06:21Z</dcterms:modified>
</cp:coreProperties>
</file>