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7" r:id="rId1"/>
  </p:sldMasterIdLst>
  <p:notesMasterIdLst>
    <p:notesMasterId r:id="rId28"/>
  </p:notesMasterIdLst>
  <p:sldIdLst>
    <p:sldId id="264" r:id="rId2"/>
    <p:sldId id="317" r:id="rId3"/>
    <p:sldId id="265" r:id="rId4"/>
    <p:sldId id="267" r:id="rId5"/>
    <p:sldId id="290" r:id="rId6"/>
    <p:sldId id="280" r:id="rId7"/>
    <p:sldId id="283" r:id="rId8"/>
    <p:sldId id="322" r:id="rId9"/>
    <p:sldId id="296" r:id="rId10"/>
    <p:sldId id="301" r:id="rId11"/>
    <p:sldId id="302" r:id="rId12"/>
    <p:sldId id="292" r:id="rId13"/>
    <p:sldId id="320" r:id="rId14"/>
    <p:sldId id="297" r:id="rId15"/>
    <p:sldId id="298" r:id="rId16"/>
    <p:sldId id="323" r:id="rId17"/>
    <p:sldId id="324" r:id="rId18"/>
    <p:sldId id="294" r:id="rId19"/>
    <p:sldId id="319" r:id="rId20"/>
    <p:sldId id="295" r:id="rId21"/>
    <p:sldId id="316" r:id="rId22"/>
    <p:sldId id="309" r:id="rId23"/>
    <p:sldId id="310" r:id="rId24"/>
    <p:sldId id="314" r:id="rId25"/>
    <p:sldId id="311" r:id="rId26"/>
    <p:sldId id="315" r:id="rId2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9415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26" autoAdjust="0"/>
  </p:normalViewPr>
  <p:slideViewPr>
    <p:cSldViewPr snapToGrid="0">
      <p:cViewPr varScale="1">
        <p:scale>
          <a:sx n="60" d="100"/>
          <a:sy n="60" d="100"/>
        </p:scale>
        <p:origin x="11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5305E-D46C-4326-9A29-B8B50EE59D60}" type="datetimeFigureOut">
              <a:rPr lang="pt-PT" smtClean="0"/>
              <a:t>20/07/2016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DC0E3-D7D0-4B7C-A327-D399D589CB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3669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3335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547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</a:t>
            </a:r>
            <a:r>
              <a:rPr lang="en-GB" dirty="0" err="1"/>
              <a:t>extrair</a:t>
            </a:r>
            <a:r>
              <a:rPr lang="en-GB" baseline="0" dirty="0"/>
              <a:t> dados </a:t>
            </a:r>
            <a:r>
              <a:rPr lang="en-GB" baseline="0" dirty="0" err="1"/>
              <a:t>demográficos</a:t>
            </a:r>
            <a:r>
              <a:rPr lang="en-GB" baseline="0" dirty="0"/>
              <a:t> do </a:t>
            </a:r>
            <a:r>
              <a:rPr lang="en-GB" baseline="0" dirty="0" err="1"/>
              <a:t>ehr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2681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redução do tempo total ao passar de 100 para 500 poderá ser determinado pela existência de um tempo de </a:t>
            </a:r>
            <a:r>
              <a:rPr lang="pt-P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setup</a:t>
            </a:r>
            <a:r>
              <a:rPr lang="pt-P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grande nalgum dos processos invocados, o que pode fazer com que chamar muitas vezes dê um relevo grande a esse tempo;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</a:t>
            </a:r>
            <a:r>
              <a:rPr lang="pt-P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comportamnto</a:t>
            </a:r>
            <a:r>
              <a:rPr lang="pt-P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ao passar de 500 para 1000 pode significar que se está a exceder a memória física e a entrar num processo de recurso à memória virtual, de facto guardada em disco.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tempo de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pesquisa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desprezável</a:t>
            </a:r>
            <a:endParaRPr lang="pt-P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cloud 3600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documentos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demora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1h</a:t>
            </a:r>
            <a:endParaRPr lang="pt-P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7754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6728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5981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6807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0194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0172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1924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9081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Um</a:t>
            </a:r>
            <a:r>
              <a:rPr lang="en-GB" baseline="0" dirty="0"/>
              <a:t> </a:t>
            </a:r>
            <a:r>
              <a:rPr lang="en-GB" baseline="0" dirty="0" err="1"/>
              <a:t>arquétipo</a:t>
            </a:r>
            <a:r>
              <a:rPr lang="en-GB" baseline="0" dirty="0"/>
              <a:t> </a:t>
            </a:r>
            <a:r>
              <a:rPr lang="en-GB" baseline="0" dirty="0" err="1"/>
              <a:t>representa</a:t>
            </a:r>
            <a:r>
              <a:rPr lang="en-GB" baseline="0" dirty="0"/>
              <a:t> um </a:t>
            </a:r>
            <a:r>
              <a:rPr lang="en-GB" baseline="0" dirty="0" err="1"/>
              <a:t>conceito</a:t>
            </a:r>
            <a:r>
              <a:rPr lang="en-GB" baseline="0" dirty="0"/>
              <a:t> </a:t>
            </a:r>
            <a:r>
              <a:rPr lang="en-GB" baseline="0" dirty="0" err="1"/>
              <a:t>clínico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4455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7800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20/07/2016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849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20/07/2016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27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20/07/2016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9104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20/07/2016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8387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20/07/2016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3359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20/07/2016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6991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20/07/2016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0007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20/07/2016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0279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8C1D41B-FD9D-477E-A7D3-2D0500536254}" type="datetimeFigureOut">
              <a:rPr lang="pt-PT" smtClean="0"/>
              <a:t>20/07/2016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554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20/07/2016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010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20/07/2016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898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20/07/2016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001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20/07/2016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921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20/07/2016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605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20/07/2016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40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20/07/2016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356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20/07/2016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262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1D41B-FD9D-477E-A7D3-2D0500536254}" type="datetimeFigureOut">
              <a:rPr lang="pt-PT" smtClean="0"/>
              <a:t>20/07/2016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04306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  <p:sldLayoutId id="2147484019" r:id="rId12"/>
    <p:sldLayoutId id="2147484020" r:id="rId13"/>
    <p:sldLayoutId id="2147484021" r:id="rId14"/>
    <p:sldLayoutId id="2147484022" r:id="rId15"/>
    <p:sldLayoutId id="2147484023" r:id="rId16"/>
    <p:sldLayoutId id="214748402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063365" y="2577033"/>
            <a:ext cx="3128635" cy="1665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80322" y="3045753"/>
            <a:ext cx="8144134" cy="748982"/>
          </a:xfrm>
        </p:spPr>
        <p:txBody>
          <a:bodyPr/>
          <a:lstStyle/>
          <a:p>
            <a:r>
              <a:rPr lang="pt-PT" sz="4000" dirty="0"/>
              <a:t>Indexação de Documentos Clínicos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2269671" y="5035792"/>
            <a:ext cx="4285800" cy="1233735"/>
          </a:xfrm>
        </p:spPr>
        <p:txBody>
          <a:bodyPr>
            <a:norm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Estudante</a:t>
            </a:r>
            <a:r>
              <a:rPr lang="pt-PT" dirty="0">
                <a:solidFill>
                  <a:schemeClr val="bg1"/>
                </a:solidFill>
              </a:rPr>
              <a:t>: João Correia</a:t>
            </a:r>
          </a:p>
          <a:p>
            <a:r>
              <a:rPr lang="pt-PT" b="1" dirty="0">
                <a:solidFill>
                  <a:schemeClr val="bg1"/>
                </a:solidFill>
              </a:rPr>
              <a:t>Orientador</a:t>
            </a:r>
            <a:r>
              <a:rPr lang="pt-PT" dirty="0">
                <a:solidFill>
                  <a:schemeClr val="bg1"/>
                </a:solidFill>
              </a:rPr>
              <a:t>: Prof. Gabriel David</a:t>
            </a:r>
          </a:p>
          <a:p>
            <a:r>
              <a:rPr lang="pt-PT" b="1" dirty="0">
                <a:solidFill>
                  <a:schemeClr val="bg1"/>
                </a:solidFill>
              </a:rPr>
              <a:t>Proponente</a:t>
            </a:r>
            <a:r>
              <a:rPr lang="pt-PT" dirty="0">
                <a:solidFill>
                  <a:schemeClr val="bg1"/>
                </a:solidFill>
              </a:rPr>
              <a:t>: </a:t>
            </a:r>
            <a:r>
              <a:rPr lang="pt-PT" dirty="0" err="1">
                <a:solidFill>
                  <a:schemeClr val="bg1"/>
                </a:solidFill>
              </a:rPr>
              <a:t>Engº</a:t>
            </a:r>
            <a:r>
              <a:rPr lang="pt-PT" dirty="0">
                <a:solidFill>
                  <a:schemeClr val="bg1"/>
                </a:solidFill>
              </a:rPr>
              <a:t> Francisco Correia</a:t>
            </a:r>
          </a:p>
        </p:txBody>
      </p:sp>
      <p:pic>
        <p:nvPicPr>
          <p:cNvPr id="1026" name="Picture 2" descr="http://www.loginpt.eu/App_Themes/loginpt/imagens/logos/glintt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380" y="4919744"/>
            <a:ext cx="1696869" cy="134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sgroup.eu/wp-content/uploads/2010/12/feup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365" y="2760410"/>
            <a:ext cx="3128635" cy="130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979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Norma </a:t>
            </a:r>
            <a:r>
              <a:rPr lang="pt-PT" dirty="0" err="1"/>
              <a:t>openEHR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bg1"/>
                </a:solidFill>
              </a:rPr>
              <a:t>Norma </a:t>
            </a:r>
            <a:r>
              <a:rPr lang="pt-PT" dirty="0">
                <a:solidFill>
                  <a:schemeClr val="bg1"/>
                </a:solidFill>
              </a:rPr>
              <a:t>utilizada</a:t>
            </a:r>
            <a:r>
              <a:rPr lang="en-GB" dirty="0">
                <a:solidFill>
                  <a:schemeClr val="bg1"/>
                </a:solidFill>
              </a:rPr>
              <a:t> para </a:t>
            </a:r>
            <a:r>
              <a:rPr lang="pt-PT" dirty="0">
                <a:solidFill>
                  <a:schemeClr val="bg1"/>
                </a:solidFill>
              </a:rPr>
              <a:t>registos clínicos digitais</a:t>
            </a:r>
          </a:p>
          <a:p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A norma </a:t>
            </a:r>
            <a:r>
              <a:rPr lang="pt-PT" dirty="0" err="1">
                <a:solidFill>
                  <a:schemeClr val="bg1"/>
                </a:solidFill>
              </a:rPr>
              <a:t>openEHR</a:t>
            </a:r>
            <a:r>
              <a:rPr lang="pt-PT" dirty="0">
                <a:solidFill>
                  <a:schemeClr val="bg1"/>
                </a:solidFill>
              </a:rPr>
              <a:t> está estruturada da seguinte forma:</a:t>
            </a:r>
          </a:p>
          <a:p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b="1" dirty="0">
                <a:solidFill>
                  <a:schemeClr val="bg1"/>
                </a:solidFill>
              </a:rPr>
              <a:t>Arquétipo</a:t>
            </a:r>
            <a:r>
              <a:rPr lang="pt-PT" dirty="0">
                <a:solidFill>
                  <a:schemeClr val="bg1"/>
                </a:solidFill>
              </a:rPr>
              <a:t>: conceito mais elementar nesta estrutura (equivalente a uma peça de LEGO), consiste em dados clínicos, como por exemplo, altura, peso, sumário de gravidez e ecocardiograma;</a:t>
            </a:r>
          </a:p>
          <a:p>
            <a:pPr lvl="1"/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b="1" dirty="0" err="1">
                <a:solidFill>
                  <a:schemeClr val="bg1"/>
                </a:solidFill>
              </a:rPr>
              <a:t>Template</a:t>
            </a:r>
            <a:r>
              <a:rPr lang="pt-PT" dirty="0">
                <a:solidFill>
                  <a:schemeClr val="bg1"/>
                </a:solidFill>
              </a:rPr>
              <a:t>: consiste num conjunto de peças LEGO, isto é, num conjunto de arquétipos.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10579200" y="611939"/>
            <a:ext cx="1612800" cy="4718464"/>
            <a:chOff x="10579200" y="611939"/>
            <a:chExt cx="1612800" cy="4718464"/>
          </a:xfrm>
        </p:grpSpPr>
        <p:sp>
          <p:nvSpPr>
            <p:cNvPr id="11" name="Retângulo arredondado 10"/>
            <p:cNvSpPr/>
            <p:nvPr/>
          </p:nvSpPr>
          <p:spPr>
            <a:xfrm>
              <a:off x="10580914" y="611939"/>
              <a:ext cx="1611086" cy="1363516"/>
            </a:xfrm>
            <a:prstGeom prst="roundRect">
              <a:avLst>
                <a:gd name="adj" fmla="val 0"/>
              </a:avLst>
            </a:prstGeom>
            <a:solidFill>
              <a:srgbClr val="F09415"/>
            </a:solidFill>
            <a:ln w="50800">
              <a:solidFill>
                <a:srgbClr val="F094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550" b="1" dirty="0">
                  <a:solidFill>
                    <a:schemeClr val="tx1"/>
                  </a:solidFill>
                </a:rPr>
                <a:t>Converter os dados da BD fonte (</a:t>
              </a:r>
              <a:r>
                <a:rPr lang="pt-PT" sz="1550" b="1" dirty="0" err="1">
                  <a:solidFill>
                    <a:schemeClr val="tx1"/>
                  </a:solidFill>
                </a:rPr>
                <a:t>EResults</a:t>
              </a:r>
              <a:r>
                <a:rPr lang="pt-PT" sz="1550" b="1" dirty="0">
                  <a:solidFill>
                    <a:schemeClr val="tx1"/>
                  </a:solidFill>
                </a:rPr>
                <a:t> da </a:t>
              </a:r>
              <a:r>
                <a:rPr lang="pt-PT" sz="1550" b="1" dirty="0" err="1">
                  <a:solidFill>
                    <a:schemeClr val="tx1"/>
                  </a:solidFill>
                </a:rPr>
                <a:t>Glintt</a:t>
              </a:r>
              <a:r>
                <a:rPr lang="pt-PT" sz="1550" b="1" dirty="0">
                  <a:solidFill>
                    <a:schemeClr val="tx1"/>
                  </a:solidFill>
                </a:rPr>
                <a:t>) para </a:t>
              </a:r>
              <a:r>
                <a:rPr lang="pt-PT" sz="1550" b="1" dirty="0" err="1">
                  <a:solidFill>
                    <a:schemeClr val="tx1"/>
                  </a:solidFill>
                </a:rPr>
                <a:t>openEHR</a:t>
              </a:r>
              <a:endParaRPr lang="pt-PT" sz="155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arredondado 11"/>
            <p:cNvSpPr/>
            <p:nvPr/>
          </p:nvSpPr>
          <p:spPr>
            <a:xfrm>
              <a:off x="10579200" y="2288529"/>
              <a:ext cx="1612800" cy="13644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50800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Indexar com o </a:t>
              </a:r>
              <a:r>
                <a:rPr lang="pt-PT" b="1" dirty="0" err="1">
                  <a:solidFill>
                    <a:schemeClr val="tx1"/>
                  </a:solidFill>
                </a:rPr>
                <a:t>Solr</a:t>
              </a:r>
              <a:endParaRPr lang="pt-PT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arredondado 12"/>
            <p:cNvSpPr/>
            <p:nvPr/>
          </p:nvSpPr>
          <p:spPr>
            <a:xfrm>
              <a:off x="10579200" y="3966003"/>
              <a:ext cx="1612800" cy="13644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50800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Preparar uma interface de pesquisa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2303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Estrutura </a:t>
            </a:r>
            <a:r>
              <a:rPr lang="pt-PT" dirty="0" err="1"/>
              <a:t>EHRServer</a:t>
            </a:r>
            <a:endParaRPr lang="pt-PT" dirty="0"/>
          </a:p>
        </p:txBody>
      </p:sp>
      <p:pic>
        <p:nvPicPr>
          <p:cNvPr id="14" name="Marcador de Posição de Conteúdo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2374717"/>
            <a:ext cx="9613900" cy="3523029"/>
          </a:xfrm>
        </p:spPr>
      </p:pic>
      <p:sp>
        <p:nvSpPr>
          <p:cNvPr id="15" name="Retângulo 14"/>
          <p:cNvSpPr/>
          <p:nvPr/>
        </p:nvSpPr>
        <p:spPr>
          <a:xfrm>
            <a:off x="5250425" y="3973999"/>
            <a:ext cx="973393" cy="155550"/>
          </a:xfrm>
          <a:prstGeom prst="rect">
            <a:avLst/>
          </a:prstGeom>
          <a:noFill/>
          <a:ln w="25400">
            <a:solidFill>
              <a:srgbClr val="F094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/>
          <p:cNvSpPr/>
          <p:nvPr/>
        </p:nvSpPr>
        <p:spPr>
          <a:xfrm>
            <a:off x="5250425" y="4237011"/>
            <a:ext cx="693176" cy="158007"/>
          </a:xfrm>
          <a:prstGeom prst="rect">
            <a:avLst/>
          </a:prstGeom>
          <a:noFill/>
          <a:ln w="25400">
            <a:solidFill>
              <a:srgbClr val="F094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3" name="Grupo 12"/>
          <p:cNvGrpSpPr/>
          <p:nvPr/>
        </p:nvGrpSpPr>
        <p:grpSpPr>
          <a:xfrm>
            <a:off x="10579200" y="611939"/>
            <a:ext cx="1612800" cy="4718464"/>
            <a:chOff x="10579200" y="611939"/>
            <a:chExt cx="1612800" cy="4718464"/>
          </a:xfrm>
        </p:grpSpPr>
        <p:sp>
          <p:nvSpPr>
            <p:cNvPr id="17" name="Retângulo arredondado 16"/>
            <p:cNvSpPr/>
            <p:nvPr/>
          </p:nvSpPr>
          <p:spPr>
            <a:xfrm>
              <a:off x="10580914" y="611939"/>
              <a:ext cx="1611086" cy="1363516"/>
            </a:xfrm>
            <a:prstGeom prst="roundRect">
              <a:avLst>
                <a:gd name="adj" fmla="val 0"/>
              </a:avLst>
            </a:prstGeom>
            <a:solidFill>
              <a:srgbClr val="F09415"/>
            </a:solidFill>
            <a:ln w="50800">
              <a:solidFill>
                <a:srgbClr val="F094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550" b="1" dirty="0">
                  <a:solidFill>
                    <a:schemeClr val="tx1"/>
                  </a:solidFill>
                </a:rPr>
                <a:t>Converter os dados da BD fonte (</a:t>
              </a:r>
              <a:r>
                <a:rPr lang="pt-PT" sz="1550" b="1" dirty="0" err="1">
                  <a:solidFill>
                    <a:schemeClr val="tx1"/>
                  </a:solidFill>
                </a:rPr>
                <a:t>EResults</a:t>
              </a:r>
              <a:r>
                <a:rPr lang="pt-PT" sz="1550" b="1" dirty="0">
                  <a:solidFill>
                    <a:schemeClr val="tx1"/>
                  </a:solidFill>
                </a:rPr>
                <a:t> da </a:t>
              </a:r>
              <a:r>
                <a:rPr lang="pt-PT" sz="1550" b="1" dirty="0" err="1">
                  <a:solidFill>
                    <a:schemeClr val="tx1"/>
                  </a:solidFill>
                </a:rPr>
                <a:t>Glintt</a:t>
              </a:r>
              <a:r>
                <a:rPr lang="pt-PT" sz="1550" b="1" dirty="0">
                  <a:solidFill>
                    <a:schemeClr val="tx1"/>
                  </a:solidFill>
                </a:rPr>
                <a:t>) para </a:t>
              </a:r>
              <a:r>
                <a:rPr lang="pt-PT" sz="1550" b="1" dirty="0" err="1">
                  <a:solidFill>
                    <a:schemeClr val="tx1"/>
                  </a:solidFill>
                </a:rPr>
                <a:t>openEHR</a:t>
              </a:r>
              <a:endParaRPr lang="pt-PT" sz="155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tângulo arredondado 17"/>
            <p:cNvSpPr/>
            <p:nvPr/>
          </p:nvSpPr>
          <p:spPr>
            <a:xfrm>
              <a:off x="10579200" y="2288529"/>
              <a:ext cx="1612800" cy="13644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50800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Indexar com o </a:t>
              </a:r>
              <a:r>
                <a:rPr lang="pt-PT" b="1" dirty="0" err="1">
                  <a:solidFill>
                    <a:schemeClr val="tx1"/>
                  </a:solidFill>
                </a:rPr>
                <a:t>Solr</a:t>
              </a:r>
              <a:endParaRPr lang="pt-PT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arredondado 18"/>
            <p:cNvSpPr/>
            <p:nvPr/>
          </p:nvSpPr>
          <p:spPr>
            <a:xfrm>
              <a:off x="10579200" y="3966003"/>
              <a:ext cx="1612800" cy="13644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50800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Preparar uma interface de pesquisa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8656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569" y="65313"/>
            <a:ext cx="4945380" cy="6743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7" name="Grupo 6"/>
          <p:cNvGrpSpPr/>
          <p:nvPr/>
        </p:nvGrpSpPr>
        <p:grpSpPr>
          <a:xfrm>
            <a:off x="10579200" y="611939"/>
            <a:ext cx="1612800" cy="4718464"/>
            <a:chOff x="10579200" y="611939"/>
            <a:chExt cx="1612800" cy="4718464"/>
          </a:xfrm>
        </p:grpSpPr>
        <p:sp>
          <p:nvSpPr>
            <p:cNvPr id="12" name="Retângulo arredondado 11"/>
            <p:cNvSpPr/>
            <p:nvPr/>
          </p:nvSpPr>
          <p:spPr>
            <a:xfrm>
              <a:off x="10580914" y="611939"/>
              <a:ext cx="1611086" cy="1363516"/>
            </a:xfrm>
            <a:prstGeom prst="roundRect">
              <a:avLst>
                <a:gd name="adj" fmla="val 0"/>
              </a:avLst>
            </a:prstGeom>
            <a:solidFill>
              <a:srgbClr val="F09415"/>
            </a:solidFill>
            <a:ln w="50800">
              <a:solidFill>
                <a:srgbClr val="F094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550" b="1" dirty="0">
                  <a:solidFill>
                    <a:schemeClr val="tx1"/>
                  </a:solidFill>
                </a:rPr>
                <a:t>Converter os dados da BD fonte (</a:t>
              </a:r>
              <a:r>
                <a:rPr lang="pt-PT" sz="1550" b="1" dirty="0" err="1">
                  <a:solidFill>
                    <a:schemeClr val="tx1"/>
                  </a:solidFill>
                </a:rPr>
                <a:t>EResults</a:t>
              </a:r>
              <a:r>
                <a:rPr lang="pt-PT" sz="1550" b="1" dirty="0">
                  <a:solidFill>
                    <a:schemeClr val="tx1"/>
                  </a:solidFill>
                </a:rPr>
                <a:t> da </a:t>
              </a:r>
              <a:r>
                <a:rPr lang="pt-PT" sz="1550" b="1" dirty="0" err="1">
                  <a:solidFill>
                    <a:schemeClr val="tx1"/>
                  </a:solidFill>
                </a:rPr>
                <a:t>Glintt</a:t>
              </a:r>
              <a:r>
                <a:rPr lang="pt-PT" sz="1550" b="1" dirty="0">
                  <a:solidFill>
                    <a:schemeClr val="tx1"/>
                  </a:solidFill>
                </a:rPr>
                <a:t>) para </a:t>
              </a:r>
              <a:r>
                <a:rPr lang="pt-PT" sz="1550" b="1" dirty="0" err="1">
                  <a:solidFill>
                    <a:schemeClr val="tx1"/>
                  </a:solidFill>
                </a:rPr>
                <a:t>openEHR</a:t>
              </a:r>
              <a:endParaRPr lang="pt-PT" sz="155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arredondado 12"/>
            <p:cNvSpPr/>
            <p:nvPr/>
          </p:nvSpPr>
          <p:spPr>
            <a:xfrm>
              <a:off x="10579200" y="2288529"/>
              <a:ext cx="1612800" cy="13644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50800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Indexar com o </a:t>
              </a:r>
              <a:r>
                <a:rPr lang="pt-PT" b="1" dirty="0" err="1">
                  <a:solidFill>
                    <a:schemeClr val="tx1"/>
                  </a:solidFill>
                </a:rPr>
                <a:t>Solr</a:t>
              </a:r>
              <a:endParaRPr lang="pt-PT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arredondado 13"/>
            <p:cNvSpPr/>
            <p:nvPr/>
          </p:nvSpPr>
          <p:spPr>
            <a:xfrm>
              <a:off x="10579200" y="3966003"/>
              <a:ext cx="1612800" cy="13644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50800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Preparar uma interface de pesquisa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9214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Modelo de Referência</a:t>
            </a: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639493"/>
              </p:ext>
            </p:extLst>
          </p:nvPr>
        </p:nvGraphicFramePr>
        <p:xfrm>
          <a:off x="455034" y="2155372"/>
          <a:ext cx="10064433" cy="4239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0710">
                  <a:extLst>
                    <a:ext uri="{9D8B030D-6E8A-4147-A177-3AD203B41FA5}">
                      <a16:colId xmlns:a16="http://schemas.microsoft.com/office/drawing/2014/main" val="869859381"/>
                    </a:ext>
                  </a:extLst>
                </a:gridCol>
                <a:gridCol w="8193723">
                  <a:extLst>
                    <a:ext uri="{9D8B030D-6E8A-4147-A177-3AD203B41FA5}">
                      <a16:colId xmlns:a16="http://schemas.microsoft.com/office/drawing/2014/main" val="20140641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28829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EHR</a:t>
                      </a:r>
                      <a:endParaRPr lang="pt-PT" sz="16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indent="28829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600" b="0" dirty="0">
                          <a:solidFill>
                            <a:schemeClr val="bg1"/>
                          </a:solidFill>
                          <a:effectLst/>
                        </a:rPr>
                        <a:t>Registo clínico eletrónico por pessoa</a:t>
                      </a:r>
                      <a:endParaRPr lang="pt-PT" sz="1600" b="0" dirty="0">
                        <a:solidFill>
                          <a:schemeClr val="bg1"/>
                        </a:solidFill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solidFill>
                      <a:srgbClr val="FC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962087"/>
                  </a:ext>
                </a:extLst>
              </a:tr>
              <a:tr h="543180">
                <a:tc>
                  <a:txBody>
                    <a:bodyPr/>
                    <a:lstStyle/>
                    <a:p>
                      <a:pPr indent="28829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err="1">
                          <a:effectLst/>
                        </a:rPr>
                        <a:t>Folders</a:t>
                      </a:r>
                      <a:endParaRPr lang="pt-PT" sz="16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indent="28829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Organização de alto nível do EHR (ex.: por episódio, por especialidade clínica)</a:t>
                      </a:r>
                      <a:endParaRPr lang="pt-PT" sz="16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703749036"/>
                  </a:ext>
                </a:extLst>
              </a:tr>
              <a:tr h="543180">
                <a:tc>
                  <a:txBody>
                    <a:bodyPr/>
                    <a:lstStyle/>
                    <a:p>
                      <a:pPr indent="28829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Compositions</a:t>
                      </a:r>
                      <a:endParaRPr lang="pt-PT" sz="16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indent="28829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Conjunto de entradas (</a:t>
                      </a:r>
                      <a:r>
                        <a:rPr lang="pt-PT" sz="1600" dirty="0" err="1">
                          <a:effectLst/>
                        </a:rPr>
                        <a:t>Entries</a:t>
                      </a:r>
                      <a:r>
                        <a:rPr lang="pt-PT" sz="1600" dirty="0">
                          <a:effectLst/>
                        </a:rPr>
                        <a:t>) submetidas numa determinada data (ex.: relatório)</a:t>
                      </a:r>
                      <a:endParaRPr lang="pt-PT" sz="16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solidFill>
                      <a:srgbClr val="FC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48637"/>
                  </a:ext>
                </a:extLst>
              </a:tr>
              <a:tr h="543180">
                <a:tc>
                  <a:txBody>
                    <a:bodyPr/>
                    <a:lstStyle/>
                    <a:p>
                      <a:pPr indent="28829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Sections</a:t>
                      </a:r>
                      <a:endParaRPr lang="pt-PT" sz="16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indent="28829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Cabeçalhos clínicos que refletem o fluxo de trabalho</a:t>
                      </a:r>
                      <a:endParaRPr lang="pt-PT" sz="16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583077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8829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Entries</a:t>
                      </a:r>
                      <a:endParaRPr lang="pt-PT" sz="16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indent="28829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Declarações clínicas sobre observações, avaliações e instruções</a:t>
                      </a:r>
                      <a:endParaRPr lang="pt-PT" sz="16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773443813"/>
                  </a:ext>
                </a:extLst>
              </a:tr>
              <a:tr h="543180">
                <a:tc>
                  <a:txBody>
                    <a:bodyPr/>
                    <a:lstStyle/>
                    <a:p>
                      <a:pPr indent="28829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Clusters</a:t>
                      </a:r>
                      <a:endParaRPr lang="pt-PT" sz="16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indent="28829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Entradas compostas</a:t>
                      </a:r>
                      <a:endParaRPr lang="pt-PT" sz="16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1355369096"/>
                  </a:ext>
                </a:extLst>
              </a:tr>
              <a:tr h="543180">
                <a:tc>
                  <a:txBody>
                    <a:bodyPr/>
                    <a:lstStyle/>
                    <a:p>
                      <a:pPr indent="28829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Elements</a:t>
                      </a:r>
                      <a:endParaRPr lang="pt-PT" sz="16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indent="28829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Entradas elementares</a:t>
                      </a:r>
                      <a:endParaRPr lang="pt-PT" sz="16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1908589626"/>
                  </a:ext>
                </a:extLst>
              </a:tr>
              <a:tr h="543180">
                <a:tc>
                  <a:txBody>
                    <a:bodyPr/>
                    <a:lstStyle/>
                    <a:p>
                      <a:pPr indent="28829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Data values</a:t>
                      </a:r>
                      <a:endParaRPr lang="pt-PT" sz="16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indent="28829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Termos codificados do conjunto de termos</a:t>
                      </a:r>
                      <a:endParaRPr lang="pt-PT" sz="16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962910753"/>
                  </a:ext>
                </a:extLst>
              </a:tr>
            </a:tbl>
          </a:graphicData>
        </a:graphic>
      </p:graphicFrame>
      <p:grpSp>
        <p:nvGrpSpPr>
          <p:cNvPr id="5" name="Grupo 4"/>
          <p:cNvGrpSpPr/>
          <p:nvPr/>
        </p:nvGrpSpPr>
        <p:grpSpPr>
          <a:xfrm>
            <a:off x="10579200" y="611939"/>
            <a:ext cx="1612800" cy="4718464"/>
            <a:chOff x="10579200" y="611939"/>
            <a:chExt cx="1612800" cy="4718464"/>
          </a:xfrm>
        </p:grpSpPr>
        <p:sp>
          <p:nvSpPr>
            <p:cNvPr id="6" name="Retângulo arredondado 5"/>
            <p:cNvSpPr/>
            <p:nvPr/>
          </p:nvSpPr>
          <p:spPr>
            <a:xfrm>
              <a:off x="10580914" y="611939"/>
              <a:ext cx="1611086" cy="1363516"/>
            </a:xfrm>
            <a:prstGeom prst="roundRect">
              <a:avLst>
                <a:gd name="adj" fmla="val 0"/>
              </a:avLst>
            </a:prstGeom>
            <a:solidFill>
              <a:srgbClr val="F09415"/>
            </a:solidFill>
            <a:ln w="50800">
              <a:solidFill>
                <a:srgbClr val="F094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550" b="1" dirty="0">
                  <a:solidFill>
                    <a:schemeClr val="tx1"/>
                  </a:solidFill>
                </a:rPr>
                <a:t>Converter os dados da BD fonte (</a:t>
              </a:r>
              <a:r>
                <a:rPr lang="pt-PT" sz="1550" b="1" dirty="0" err="1">
                  <a:solidFill>
                    <a:schemeClr val="tx1"/>
                  </a:solidFill>
                </a:rPr>
                <a:t>EResults</a:t>
              </a:r>
              <a:r>
                <a:rPr lang="pt-PT" sz="1550" b="1" dirty="0">
                  <a:solidFill>
                    <a:schemeClr val="tx1"/>
                  </a:solidFill>
                </a:rPr>
                <a:t> da </a:t>
              </a:r>
              <a:r>
                <a:rPr lang="pt-PT" sz="1550" b="1" dirty="0" err="1">
                  <a:solidFill>
                    <a:schemeClr val="tx1"/>
                  </a:solidFill>
                </a:rPr>
                <a:t>Glintt</a:t>
              </a:r>
              <a:r>
                <a:rPr lang="pt-PT" sz="1550" b="1" dirty="0">
                  <a:solidFill>
                    <a:schemeClr val="tx1"/>
                  </a:solidFill>
                </a:rPr>
                <a:t>) para </a:t>
              </a:r>
              <a:r>
                <a:rPr lang="pt-PT" sz="1550" b="1" dirty="0" err="1">
                  <a:solidFill>
                    <a:schemeClr val="tx1"/>
                  </a:solidFill>
                </a:rPr>
                <a:t>openEHR</a:t>
              </a:r>
              <a:endParaRPr lang="pt-PT" sz="155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arredondado 6"/>
            <p:cNvSpPr/>
            <p:nvPr/>
          </p:nvSpPr>
          <p:spPr>
            <a:xfrm>
              <a:off x="10579200" y="2288529"/>
              <a:ext cx="1612800" cy="13644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50800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Indexar com o </a:t>
              </a:r>
              <a:r>
                <a:rPr lang="pt-PT" b="1" dirty="0" err="1">
                  <a:solidFill>
                    <a:schemeClr val="tx1"/>
                  </a:solidFill>
                </a:rPr>
                <a:t>Solr</a:t>
              </a:r>
              <a:endParaRPr lang="pt-PT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arredondado 7"/>
            <p:cNvSpPr/>
            <p:nvPr/>
          </p:nvSpPr>
          <p:spPr>
            <a:xfrm>
              <a:off x="10579200" y="3966003"/>
              <a:ext cx="1612800" cy="13644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50800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Preparar uma interface de pesquisa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1760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300" dirty="0"/>
              <a:t>Indexar com o </a:t>
            </a:r>
            <a:r>
              <a:rPr lang="pt-PT" sz="3300" dirty="0" err="1"/>
              <a:t>Solr</a:t>
            </a:r>
            <a:endParaRPr lang="pt-PT" sz="3300" dirty="0"/>
          </a:p>
        </p:txBody>
      </p:sp>
      <p:sp>
        <p:nvSpPr>
          <p:cNvPr id="8" name="Marcador de Posição de Conteúdo 7"/>
          <p:cNvSpPr>
            <a:spLocks noGrp="1"/>
          </p:cNvSpPr>
          <p:nvPr>
            <p:ph sz="half" idx="2"/>
          </p:nvPr>
        </p:nvSpPr>
        <p:spPr>
          <a:xfrm>
            <a:off x="5594124" y="2696102"/>
            <a:ext cx="4700058" cy="3599316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solrconfig.xml</a:t>
            </a:r>
          </a:p>
          <a:p>
            <a:pPr lvl="1"/>
            <a:r>
              <a:rPr lang="pt-PT" dirty="0">
                <a:solidFill>
                  <a:schemeClr val="bg1"/>
                </a:solidFill>
              </a:rPr>
              <a:t>Inclui as bibliotecas necessárias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schema.xml</a:t>
            </a:r>
          </a:p>
          <a:p>
            <a:pPr lvl="1"/>
            <a:r>
              <a:rPr lang="pt-PT" dirty="0">
                <a:solidFill>
                  <a:schemeClr val="bg1"/>
                </a:solidFill>
              </a:rPr>
              <a:t>Estrutura dos dados a serem tratados pelo </a:t>
            </a:r>
            <a:r>
              <a:rPr lang="pt-PT" dirty="0" err="1">
                <a:solidFill>
                  <a:schemeClr val="bg1"/>
                </a:solidFill>
              </a:rPr>
              <a:t>Solr</a:t>
            </a:r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Definição dos parâmetros de indexação e pesquisa</a:t>
            </a:r>
          </a:p>
          <a:p>
            <a:endParaRPr lang="pt-PT" dirty="0"/>
          </a:p>
        </p:txBody>
      </p:sp>
      <p:pic>
        <p:nvPicPr>
          <p:cNvPr id="10" name="Picture 2" descr="https://lucene.apache.org/images/mantle-lucene-solr.png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68" t="-1898" r="-1824" b="1898"/>
          <a:stretch/>
        </p:blipFill>
        <p:spPr bwMode="auto">
          <a:xfrm>
            <a:off x="1704830" y="3118758"/>
            <a:ext cx="3212177" cy="162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upo 13"/>
          <p:cNvGrpSpPr/>
          <p:nvPr/>
        </p:nvGrpSpPr>
        <p:grpSpPr>
          <a:xfrm>
            <a:off x="10579200" y="611939"/>
            <a:ext cx="1612800" cy="4718464"/>
            <a:chOff x="10579200" y="611939"/>
            <a:chExt cx="1612800" cy="4718464"/>
          </a:xfrm>
        </p:grpSpPr>
        <p:sp>
          <p:nvSpPr>
            <p:cNvPr id="15" name="Retângulo arredondado 14"/>
            <p:cNvSpPr/>
            <p:nvPr/>
          </p:nvSpPr>
          <p:spPr>
            <a:xfrm>
              <a:off x="10580914" y="611939"/>
              <a:ext cx="1611086" cy="1363516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50800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550" b="1" dirty="0">
                  <a:solidFill>
                    <a:schemeClr val="tx1"/>
                  </a:solidFill>
                </a:rPr>
                <a:t>Converter os dados da BD fonte (</a:t>
              </a:r>
              <a:r>
                <a:rPr lang="pt-PT" sz="1550" b="1" dirty="0" err="1">
                  <a:solidFill>
                    <a:schemeClr val="tx1"/>
                  </a:solidFill>
                </a:rPr>
                <a:t>EResults</a:t>
              </a:r>
              <a:r>
                <a:rPr lang="pt-PT" sz="1550" b="1" dirty="0">
                  <a:solidFill>
                    <a:schemeClr val="tx1"/>
                  </a:solidFill>
                </a:rPr>
                <a:t> da </a:t>
              </a:r>
              <a:r>
                <a:rPr lang="pt-PT" sz="1550" b="1" dirty="0" err="1">
                  <a:solidFill>
                    <a:schemeClr val="tx1"/>
                  </a:solidFill>
                </a:rPr>
                <a:t>Glintt</a:t>
              </a:r>
              <a:r>
                <a:rPr lang="pt-PT" sz="1550" b="1" dirty="0">
                  <a:solidFill>
                    <a:schemeClr val="tx1"/>
                  </a:solidFill>
                </a:rPr>
                <a:t>) para </a:t>
              </a:r>
              <a:r>
                <a:rPr lang="pt-PT" sz="1550" b="1" dirty="0" err="1">
                  <a:solidFill>
                    <a:schemeClr val="tx1"/>
                  </a:solidFill>
                </a:rPr>
                <a:t>openEHR</a:t>
              </a:r>
              <a:endParaRPr lang="pt-PT" sz="155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tângulo arredondado 15"/>
            <p:cNvSpPr/>
            <p:nvPr/>
          </p:nvSpPr>
          <p:spPr>
            <a:xfrm>
              <a:off x="10579200" y="2288529"/>
              <a:ext cx="1612800" cy="1364400"/>
            </a:xfrm>
            <a:prstGeom prst="roundRect">
              <a:avLst>
                <a:gd name="adj" fmla="val 0"/>
              </a:avLst>
            </a:prstGeom>
            <a:solidFill>
              <a:srgbClr val="F09415"/>
            </a:solidFill>
            <a:ln w="50800">
              <a:solidFill>
                <a:srgbClr val="F094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Indexar com o </a:t>
              </a:r>
              <a:r>
                <a:rPr lang="pt-PT" b="1" dirty="0" err="1">
                  <a:solidFill>
                    <a:schemeClr val="tx1"/>
                  </a:solidFill>
                </a:rPr>
                <a:t>Solr</a:t>
              </a:r>
              <a:endParaRPr lang="pt-PT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tângulo arredondado 16"/>
            <p:cNvSpPr/>
            <p:nvPr/>
          </p:nvSpPr>
          <p:spPr>
            <a:xfrm>
              <a:off x="10579200" y="3966003"/>
              <a:ext cx="1612800" cy="13644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50800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Preparar uma interface de pesquisa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8901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Pesquisar com o </a:t>
            </a:r>
            <a:r>
              <a:rPr lang="pt-PT" dirty="0" err="1"/>
              <a:t>Solr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Por ordem de relevância</a:t>
            </a:r>
          </a:p>
          <a:p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Modelo Vetorial</a:t>
            </a:r>
          </a:p>
          <a:p>
            <a:pPr lvl="1"/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Modelo Booleano</a:t>
            </a:r>
          </a:p>
        </p:txBody>
      </p:sp>
      <p:grpSp>
        <p:nvGrpSpPr>
          <p:cNvPr id="11" name="Grupo 10"/>
          <p:cNvGrpSpPr/>
          <p:nvPr/>
        </p:nvGrpSpPr>
        <p:grpSpPr>
          <a:xfrm>
            <a:off x="10579200" y="611939"/>
            <a:ext cx="1612800" cy="4718464"/>
            <a:chOff x="10579200" y="611939"/>
            <a:chExt cx="1612800" cy="4718464"/>
          </a:xfrm>
        </p:grpSpPr>
        <p:sp>
          <p:nvSpPr>
            <p:cNvPr id="12" name="Retângulo arredondado 11"/>
            <p:cNvSpPr/>
            <p:nvPr/>
          </p:nvSpPr>
          <p:spPr>
            <a:xfrm>
              <a:off x="10580914" y="611939"/>
              <a:ext cx="1611086" cy="1363516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50800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550" b="1" dirty="0">
                  <a:solidFill>
                    <a:schemeClr val="tx1"/>
                  </a:solidFill>
                </a:rPr>
                <a:t>Converter os dados da BD fonte (</a:t>
              </a:r>
              <a:r>
                <a:rPr lang="pt-PT" sz="1550" b="1" dirty="0" err="1">
                  <a:solidFill>
                    <a:schemeClr val="tx1"/>
                  </a:solidFill>
                </a:rPr>
                <a:t>EResults</a:t>
              </a:r>
              <a:r>
                <a:rPr lang="pt-PT" sz="1550" b="1" dirty="0">
                  <a:solidFill>
                    <a:schemeClr val="tx1"/>
                  </a:solidFill>
                </a:rPr>
                <a:t> da </a:t>
              </a:r>
              <a:r>
                <a:rPr lang="pt-PT" sz="1550" b="1" dirty="0" err="1">
                  <a:solidFill>
                    <a:schemeClr val="tx1"/>
                  </a:solidFill>
                </a:rPr>
                <a:t>Glintt</a:t>
              </a:r>
              <a:r>
                <a:rPr lang="pt-PT" sz="1550" b="1" dirty="0">
                  <a:solidFill>
                    <a:schemeClr val="tx1"/>
                  </a:solidFill>
                </a:rPr>
                <a:t>) para </a:t>
              </a:r>
              <a:r>
                <a:rPr lang="pt-PT" sz="1550" b="1" dirty="0" err="1">
                  <a:solidFill>
                    <a:schemeClr val="tx1"/>
                  </a:solidFill>
                </a:rPr>
                <a:t>openEHR</a:t>
              </a:r>
              <a:endParaRPr lang="pt-PT" sz="155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arredondado 12"/>
            <p:cNvSpPr/>
            <p:nvPr/>
          </p:nvSpPr>
          <p:spPr>
            <a:xfrm>
              <a:off x="10579200" y="2288529"/>
              <a:ext cx="1612800" cy="13644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50800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Indexar com o </a:t>
              </a:r>
              <a:r>
                <a:rPr lang="pt-PT" b="1" dirty="0" err="1">
                  <a:solidFill>
                    <a:schemeClr val="tx1"/>
                  </a:solidFill>
                </a:rPr>
                <a:t>Solr</a:t>
              </a:r>
              <a:endParaRPr lang="pt-PT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arredondado 13"/>
            <p:cNvSpPr/>
            <p:nvPr/>
          </p:nvSpPr>
          <p:spPr>
            <a:xfrm>
              <a:off x="10579200" y="3966003"/>
              <a:ext cx="1612800" cy="1364400"/>
            </a:xfrm>
            <a:prstGeom prst="roundRect">
              <a:avLst>
                <a:gd name="adj" fmla="val 0"/>
              </a:avLst>
            </a:prstGeom>
            <a:solidFill>
              <a:srgbClr val="F09415"/>
            </a:solidFill>
            <a:ln w="50800">
              <a:solidFill>
                <a:srgbClr val="F094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Preparar uma interface de pesquisa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81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Arquitetura</a:t>
            </a:r>
          </a:p>
        </p:txBody>
      </p:sp>
    </p:spTree>
    <p:extLst>
      <p:ext uri="{BB962C8B-B14F-4D97-AF65-F5344CB8AC3E}">
        <p14:creationId xmlns:p14="http://schemas.microsoft.com/office/powerpoint/2010/main" val="202309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4" t="13571"/>
          <a:stretch/>
        </p:blipFill>
        <p:spPr>
          <a:xfrm>
            <a:off x="2041076" y="0"/>
            <a:ext cx="7935687" cy="68727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02368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7"/>
          <a:stretch/>
        </p:blipFill>
        <p:spPr>
          <a:xfrm>
            <a:off x="1224638" y="-93616"/>
            <a:ext cx="3592285" cy="70477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664" y="2249261"/>
            <a:ext cx="5905500" cy="4286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tângulo 2"/>
          <p:cNvSpPr/>
          <p:nvPr/>
        </p:nvSpPr>
        <p:spPr>
          <a:xfrm flipH="1" flipV="1">
            <a:off x="10461173" y="4310744"/>
            <a:ext cx="152398" cy="979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8663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704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Sumário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935590"/>
          </a:xfrm>
        </p:spPr>
        <p:txBody>
          <a:bodyPr>
            <a:normAutofit fontScale="92500" lnSpcReduction="10000"/>
          </a:bodyPr>
          <a:lstStyle/>
          <a:p>
            <a:r>
              <a:rPr lang="pt-PT" dirty="0">
                <a:solidFill>
                  <a:schemeClr val="bg1"/>
                </a:solidFill>
              </a:rPr>
              <a:t>Contexto</a:t>
            </a:r>
          </a:p>
          <a:p>
            <a:r>
              <a:rPr lang="pt-PT" dirty="0">
                <a:solidFill>
                  <a:schemeClr val="bg1"/>
                </a:solidFill>
              </a:rPr>
              <a:t>Problema</a:t>
            </a:r>
          </a:p>
          <a:p>
            <a:r>
              <a:rPr lang="pt-PT" dirty="0">
                <a:solidFill>
                  <a:schemeClr val="bg1"/>
                </a:solidFill>
              </a:rPr>
              <a:t>Objetivo</a:t>
            </a:r>
          </a:p>
          <a:p>
            <a:r>
              <a:rPr lang="pt-PT" dirty="0">
                <a:solidFill>
                  <a:schemeClr val="bg1"/>
                </a:solidFill>
              </a:rPr>
              <a:t>Solução</a:t>
            </a:r>
          </a:p>
          <a:p>
            <a:r>
              <a:rPr lang="pt-PT" dirty="0">
                <a:solidFill>
                  <a:schemeClr val="bg1"/>
                </a:solidFill>
              </a:rPr>
              <a:t>Revisão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pt-PT" dirty="0">
                <a:solidFill>
                  <a:schemeClr val="bg1"/>
                </a:solidFill>
              </a:rPr>
              <a:t>Tecnológica</a:t>
            </a:r>
          </a:p>
          <a:p>
            <a:r>
              <a:rPr lang="pt-PT" dirty="0">
                <a:solidFill>
                  <a:schemeClr val="bg1"/>
                </a:solidFill>
              </a:rPr>
              <a:t>Implementação</a:t>
            </a:r>
          </a:p>
          <a:p>
            <a:r>
              <a:rPr lang="pt-PT" dirty="0">
                <a:solidFill>
                  <a:schemeClr val="bg1"/>
                </a:solidFill>
              </a:rPr>
              <a:t>Arquitetura</a:t>
            </a:r>
          </a:p>
          <a:p>
            <a:r>
              <a:rPr lang="pt-PT" dirty="0">
                <a:solidFill>
                  <a:schemeClr val="bg1"/>
                </a:solidFill>
              </a:rPr>
              <a:t>Interface</a:t>
            </a:r>
          </a:p>
          <a:p>
            <a:r>
              <a:rPr lang="pt-PT" dirty="0">
                <a:solidFill>
                  <a:schemeClr val="bg1"/>
                </a:solidFill>
              </a:rPr>
              <a:t>Simulação e Testes</a:t>
            </a:r>
          </a:p>
          <a:p>
            <a:r>
              <a:rPr lang="pt-PT" dirty="0">
                <a:solidFill>
                  <a:schemeClr val="bg1"/>
                </a:solidFill>
              </a:rPr>
              <a:t>Trabalho Futuro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176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>
            <a:grpSpLocks noChangeAspect="1"/>
          </p:cNvGrpSpPr>
          <p:nvPr/>
        </p:nvGrpSpPr>
        <p:grpSpPr>
          <a:xfrm>
            <a:off x="-28901" y="419100"/>
            <a:ext cx="12220901" cy="6076950"/>
            <a:chOff x="3200400" y="1989138"/>
            <a:chExt cx="5791200" cy="2879725"/>
          </a:xfrm>
        </p:grpSpPr>
        <p:pic>
          <p:nvPicPr>
            <p:cNvPr id="4" name="Imagem 3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3" t="11922" r="7251" b="11211"/>
            <a:stretch/>
          </p:blipFill>
          <p:spPr bwMode="auto">
            <a:xfrm>
              <a:off x="3200400" y="1989138"/>
              <a:ext cx="5791200" cy="287972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6" name="Retângulo 5"/>
            <p:cNvSpPr/>
            <p:nvPr/>
          </p:nvSpPr>
          <p:spPr>
            <a:xfrm>
              <a:off x="3400425" y="2703513"/>
              <a:ext cx="1095375" cy="45085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3390900" y="3357164"/>
              <a:ext cx="1123950" cy="45085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3390900" y="3995339"/>
              <a:ext cx="1095375" cy="45085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3390900" y="4541838"/>
              <a:ext cx="1219200" cy="45085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327867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6" t="10982" r="7915" b="67684"/>
          <a:stretch/>
        </p:blipFill>
        <p:spPr bwMode="auto">
          <a:xfrm>
            <a:off x="20241" y="2571750"/>
            <a:ext cx="12151518" cy="1714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49060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Simulação e Testes</a:t>
            </a: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384635"/>
              </p:ext>
            </p:extLst>
          </p:nvPr>
        </p:nvGraphicFramePr>
        <p:xfrm>
          <a:off x="1848188" y="2876551"/>
          <a:ext cx="8445994" cy="29650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3287">
                  <a:extLst>
                    <a:ext uri="{9D8B030D-6E8A-4147-A177-3AD203B41FA5}">
                      <a16:colId xmlns:a16="http://schemas.microsoft.com/office/drawing/2014/main" val="4161356131"/>
                    </a:ext>
                  </a:extLst>
                </a:gridCol>
                <a:gridCol w="2952485">
                  <a:extLst>
                    <a:ext uri="{9D8B030D-6E8A-4147-A177-3AD203B41FA5}">
                      <a16:colId xmlns:a16="http://schemas.microsoft.com/office/drawing/2014/main" val="3579591438"/>
                    </a:ext>
                  </a:extLst>
                </a:gridCol>
                <a:gridCol w="3070222">
                  <a:extLst>
                    <a:ext uri="{9D8B030D-6E8A-4147-A177-3AD203B41FA5}">
                      <a16:colId xmlns:a16="http://schemas.microsoft.com/office/drawing/2014/main" val="1057592089"/>
                    </a:ext>
                  </a:extLst>
                </a:gridCol>
              </a:tblGrid>
              <a:tr h="476746"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>
                          <a:effectLst/>
                        </a:rPr>
                        <a:t> 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>
                          <a:effectLst/>
                        </a:rPr>
                        <a:t>Máquina 1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>
                          <a:effectLst/>
                        </a:rPr>
                        <a:t>Máquina 2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5902993"/>
                  </a:ext>
                </a:extLst>
              </a:tr>
              <a:tr h="1005772"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>
                          <a:effectLst/>
                        </a:rPr>
                        <a:t>Processador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 err="1">
                          <a:effectLst/>
                        </a:rPr>
                        <a:t>Genuine</a:t>
                      </a:r>
                      <a:r>
                        <a:rPr lang="pt-PT" sz="1800" dirty="0">
                          <a:effectLst/>
                        </a:rPr>
                        <a:t> Intel® CPU U7300 @1.30GHz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>
                          <a:effectLst/>
                        </a:rPr>
                        <a:t>Intel® Core™ i7-4510U CPU @ 2.00GHz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47651359"/>
                  </a:ext>
                </a:extLst>
              </a:tr>
              <a:tr h="476746"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>
                          <a:effectLst/>
                        </a:rPr>
                        <a:t>RAM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>
                          <a:effectLst/>
                        </a:rPr>
                        <a:t>4GB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>
                          <a:effectLst/>
                        </a:rPr>
                        <a:t>8GB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3000875"/>
                  </a:ext>
                </a:extLst>
              </a:tr>
              <a:tr h="1005772"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>
                          <a:effectLst/>
                        </a:rPr>
                        <a:t>Sistema Operativo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>
                          <a:effectLst/>
                        </a:rPr>
                        <a:t>Windows 7 64bits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>
                          <a:effectLst/>
                        </a:rPr>
                        <a:t>Windows 10 64 bits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0701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974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Simulação e Testes</a:t>
            </a:r>
          </a:p>
        </p:txBody>
      </p:sp>
      <p:graphicFrame>
        <p:nvGraphicFramePr>
          <p:cNvPr id="6" name="Marcador de Posição de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0548677"/>
              </p:ext>
            </p:extLst>
          </p:nvPr>
        </p:nvGraphicFramePr>
        <p:xfrm>
          <a:off x="511835" y="2142438"/>
          <a:ext cx="11249024" cy="33909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82938">
                  <a:extLst>
                    <a:ext uri="{9D8B030D-6E8A-4147-A177-3AD203B41FA5}">
                      <a16:colId xmlns:a16="http://schemas.microsoft.com/office/drawing/2014/main" val="3880297361"/>
                    </a:ext>
                  </a:extLst>
                </a:gridCol>
                <a:gridCol w="1557338">
                  <a:extLst>
                    <a:ext uri="{9D8B030D-6E8A-4147-A177-3AD203B41FA5}">
                      <a16:colId xmlns:a16="http://schemas.microsoft.com/office/drawing/2014/main" val="4269124583"/>
                    </a:ext>
                  </a:extLst>
                </a:gridCol>
                <a:gridCol w="1350962">
                  <a:extLst>
                    <a:ext uri="{9D8B030D-6E8A-4147-A177-3AD203B41FA5}">
                      <a16:colId xmlns:a16="http://schemas.microsoft.com/office/drawing/2014/main" val="1191066584"/>
                    </a:ext>
                  </a:extLst>
                </a:gridCol>
                <a:gridCol w="1350962">
                  <a:extLst>
                    <a:ext uri="{9D8B030D-6E8A-4147-A177-3AD203B41FA5}">
                      <a16:colId xmlns:a16="http://schemas.microsoft.com/office/drawing/2014/main" val="2560896128"/>
                    </a:ext>
                  </a:extLst>
                </a:gridCol>
                <a:gridCol w="1350962">
                  <a:extLst>
                    <a:ext uri="{9D8B030D-6E8A-4147-A177-3AD203B41FA5}">
                      <a16:colId xmlns:a16="http://schemas.microsoft.com/office/drawing/2014/main" val="197290971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678044349"/>
                    </a:ext>
                  </a:extLst>
                </a:gridCol>
                <a:gridCol w="1350962">
                  <a:extLst>
                    <a:ext uri="{9D8B030D-6E8A-4147-A177-3AD203B41FA5}">
                      <a16:colId xmlns:a16="http://schemas.microsoft.com/office/drawing/2014/main" val="2005367396"/>
                    </a:ext>
                  </a:extLst>
                </a:gridCol>
              </a:tblGrid>
              <a:tr h="359257"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 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 dirty="0">
                          <a:effectLst/>
                        </a:rPr>
                        <a:t>Máquina 1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 dirty="0">
                          <a:effectLst/>
                        </a:rPr>
                        <a:t>Máquina 2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612932"/>
                  </a:ext>
                </a:extLst>
              </a:tr>
              <a:tr h="757911">
                <a:tc>
                  <a:txBody>
                    <a:bodyPr/>
                    <a:lstStyle/>
                    <a:p>
                      <a:pPr indent="288290" algn="just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Tamanho da partição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 dirty="0">
                          <a:effectLst/>
                        </a:rPr>
                        <a:t>100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500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1000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100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500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 dirty="0">
                          <a:effectLst/>
                        </a:rPr>
                        <a:t>1000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1813198"/>
                  </a:ext>
                </a:extLst>
              </a:tr>
              <a:tr h="757911">
                <a:tc>
                  <a:txBody>
                    <a:bodyPr/>
                    <a:lstStyle/>
                    <a:p>
                      <a:pPr indent="288290" algn="just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Processo de Indexação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1min20seg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33seg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25seg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40seg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16seg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11seg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88586605"/>
                  </a:ext>
                </a:extLst>
              </a:tr>
              <a:tr h="757911">
                <a:tc>
                  <a:txBody>
                    <a:bodyPr/>
                    <a:lstStyle/>
                    <a:p>
                      <a:pPr indent="288290" algn="just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Processo de Mapeamento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3h50min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 dirty="0">
                          <a:effectLst/>
                        </a:rPr>
                        <a:t>2h04min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3h37min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1h17min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56min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1h13min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3082765"/>
                  </a:ext>
                </a:extLst>
              </a:tr>
              <a:tr h="757911">
                <a:tc>
                  <a:txBody>
                    <a:bodyPr/>
                    <a:lstStyle/>
                    <a:p>
                      <a:pPr indent="288290" algn="just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Todos os processos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3h52min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 dirty="0">
                          <a:effectLst/>
                        </a:rPr>
                        <a:t>2h05min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3h38min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1h18min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57min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 dirty="0">
                          <a:effectLst/>
                        </a:rPr>
                        <a:t>1h14min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90309817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5646821" y="5533339"/>
            <a:ext cx="6114038" cy="10776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PT" dirty="0">
                <a:solidFill>
                  <a:schemeClr val="bg1"/>
                </a:solidFill>
              </a:rPr>
              <a:t>Número total de documentos: </a:t>
            </a:r>
            <a:r>
              <a:rPr lang="pt-PT" b="1" dirty="0">
                <a:solidFill>
                  <a:schemeClr val="bg1"/>
                </a:solidFill>
              </a:rPr>
              <a:t>3680</a:t>
            </a:r>
          </a:p>
          <a:p>
            <a:pPr algn="r"/>
            <a:r>
              <a:rPr lang="pt-PT" dirty="0">
                <a:solidFill>
                  <a:schemeClr val="bg1"/>
                </a:solidFill>
              </a:rPr>
              <a:t>Tamanho médio dos documentos: </a:t>
            </a:r>
            <a:r>
              <a:rPr lang="pt-PT" b="1" dirty="0">
                <a:solidFill>
                  <a:schemeClr val="bg1"/>
                </a:solidFill>
              </a:rPr>
              <a:t>161KB</a:t>
            </a:r>
          </a:p>
          <a:p>
            <a:pPr algn="r"/>
            <a:r>
              <a:rPr lang="pt-PT" dirty="0">
                <a:solidFill>
                  <a:schemeClr val="bg1"/>
                </a:solidFill>
              </a:rPr>
              <a:t>Formato dos documentos: </a:t>
            </a:r>
            <a:r>
              <a:rPr lang="pt-PT" b="1" dirty="0" err="1">
                <a:solidFill>
                  <a:schemeClr val="bg1"/>
                </a:solidFill>
              </a:rPr>
              <a:t>txt</a:t>
            </a:r>
            <a:r>
              <a:rPr lang="pt-PT" b="1" dirty="0">
                <a:solidFill>
                  <a:schemeClr val="bg1"/>
                </a:solidFill>
              </a:rPr>
              <a:t>, </a:t>
            </a:r>
            <a:r>
              <a:rPr lang="pt-PT" b="1" dirty="0" err="1">
                <a:solidFill>
                  <a:schemeClr val="bg1"/>
                </a:solidFill>
              </a:rPr>
              <a:t>pdf</a:t>
            </a:r>
            <a:r>
              <a:rPr lang="pt-PT" b="1" dirty="0">
                <a:solidFill>
                  <a:schemeClr val="bg1"/>
                </a:solidFill>
              </a:rPr>
              <a:t>, </a:t>
            </a:r>
            <a:r>
              <a:rPr lang="pt-PT" b="1" dirty="0" err="1">
                <a:solidFill>
                  <a:schemeClr val="bg1"/>
                </a:solidFill>
              </a:rPr>
              <a:t>jpeg</a:t>
            </a:r>
            <a:r>
              <a:rPr lang="pt-PT" b="1" dirty="0">
                <a:solidFill>
                  <a:schemeClr val="bg1"/>
                </a:solidFill>
              </a:rPr>
              <a:t>, </a:t>
            </a:r>
            <a:r>
              <a:rPr lang="pt-PT" b="1" dirty="0" err="1">
                <a:solidFill>
                  <a:schemeClr val="bg1"/>
                </a:solidFill>
              </a:rPr>
              <a:t>png</a:t>
            </a:r>
            <a:r>
              <a:rPr lang="pt-PT" b="1" dirty="0">
                <a:solidFill>
                  <a:schemeClr val="bg1"/>
                </a:solidFill>
              </a:rPr>
              <a:t>, </a:t>
            </a:r>
            <a:r>
              <a:rPr lang="pt-PT" b="1" dirty="0" err="1">
                <a:solidFill>
                  <a:schemeClr val="bg1"/>
                </a:solidFill>
              </a:rPr>
              <a:t>docx</a:t>
            </a:r>
            <a:r>
              <a:rPr lang="pt-PT" b="1" dirty="0">
                <a:solidFill>
                  <a:schemeClr val="bg1"/>
                </a:solidFill>
              </a:rPr>
              <a:t>, </a:t>
            </a:r>
            <a:r>
              <a:rPr lang="pt-PT" b="1" dirty="0" err="1">
                <a:solidFill>
                  <a:schemeClr val="bg1"/>
                </a:solidFill>
              </a:rPr>
              <a:t>xml</a:t>
            </a: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183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Conclusões e Satisfação dos Objetivos</a:t>
            </a:r>
          </a:p>
        </p:txBody>
      </p:sp>
    </p:spTree>
    <p:extLst>
      <p:ext uri="{BB962C8B-B14F-4D97-AF65-F5344CB8AC3E}">
        <p14:creationId xmlns:p14="http://schemas.microsoft.com/office/powerpoint/2010/main" val="265096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Trabalho Futuro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Pesquisa por hierarquia de doenças e por região</a:t>
            </a:r>
          </a:p>
          <a:p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Dicionários de sinónimos e </a:t>
            </a:r>
            <a:r>
              <a:rPr lang="pt-PT" i="1" dirty="0" err="1">
                <a:solidFill>
                  <a:schemeClr val="bg1"/>
                </a:solidFill>
              </a:rPr>
              <a:t>spellcheck</a:t>
            </a:r>
            <a:endParaRPr lang="pt-PT" i="1" dirty="0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Dividir o </a:t>
            </a:r>
            <a:r>
              <a:rPr lang="pt-PT" dirty="0" err="1">
                <a:solidFill>
                  <a:schemeClr val="bg1"/>
                </a:solidFill>
              </a:rPr>
              <a:t>template</a:t>
            </a:r>
            <a:r>
              <a:rPr lang="pt-PT" dirty="0">
                <a:solidFill>
                  <a:schemeClr val="bg1"/>
                </a:solidFill>
              </a:rPr>
              <a:t> existente em outros, para poder ser reaproveitado</a:t>
            </a:r>
          </a:p>
        </p:txBody>
      </p:sp>
    </p:spTree>
    <p:extLst>
      <p:ext uri="{BB962C8B-B14F-4D97-AF65-F5344CB8AC3E}">
        <p14:creationId xmlns:p14="http://schemas.microsoft.com/office/powerpoint/2010/main" val="1916820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1026" name="Picture 2" descr="http://www.sepaloya.com/wp-content/uploads/2015/12/10243219_l-3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7673" y="0"/>
            <a:ext cx="13028352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53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Contexto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Numa perspetiva clínica</a:t>
            </a:r>
            <a:r>
              <a:rPr lang="en-GB" dirty="0">
                <a:solidFill>
                  <a:schemeClr val="bg1"/>
                </a:solidFill>
              </a:rPr>
              <a:t>: </a:t>
            </a:r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Existe muita informação, muitos dados</a:t>
            </a:r>
          </a:p>
          <a:p>
            <a:pPr lvl="2"/>
            <a:r>
              <a:rPr lang="pt-PT" dirty="0">
                <a:solidFill>
                  <a:schemeClr val="bg1"/>
                </a:solidFill>
              </a:rPr>
              <a:t>Em documentos não estruturados </a:t>
            </a:r>
          </a:p>
          <a:p>
            <a:pPr lvl="2"/>
            <a:r>
              <a:rPr lang="pt-PT" dirty="0">
                <a:solidFill>
                  <a:schemeClr val="bg1"/>
                </a:solidFill>
              </a:rPr>
              <a:t>e estruturados em bases de dados</a:t>
            </a:r>
          </a:p>
          <a:p>
            <a:pPr lvl="1"/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É necessário organizar e melhorar o acesso integrado da informação</a:t>
            </a:r>
          </a:p>
          <a:p>
            <a:pPr lvl="1"/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Existem ferramentas de indexação e pesquisa de informação</a:t>
            </a:r>
          </a:p>
          <a:p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84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Problema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n-GB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Para quem?</a:t>
            </a:r>
          </a:p>
          <a:p>
            <a:pPr lvl="1"/>
            <a:r>
              <a:rPr lang="pt-PT" dirty="0">
                <a:solidFill>
                  <a:schemeClr val="bg1"/>
                </a:solidFill>
              </a:rPr>
              <a:t>Médicos</a:t>
            </a:r>
          </a:p>
          <a:p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Porquê?</a:t>
            </a:r>
          </a:p>
          <a:p>
            <a:pPr lvl="1"/>
            <a:r>
              <a:rPr lang="pt-PT" dirty="0">
                <a:solidFill>
                  <a:schemeClr val="bg1"/>
                </a:solidFill>
              </a:rPr>
              <a:t>A informação está:</a:t>
            </a:r>
          </a:p>
          <a:p>
            <a:pPr lvl="2"/>
            <a:r>
              <a:rPr lang="pt-PT" dirty="0">
                <a:solidFill>
                  <a:schemeClr val="bg1"/>
                </a:solidFill>
              </a:rPr>
              <a:t>Desorganizada</a:t>
            </a:r>
          </a:p>
          <a:p>
            <a:pPr lvl="2"/>
            <a:r>
              <a:rPr lang="pt-PT" dirty="0">
                <a:solidFill>
                  <a:schemeClr val="bg1"/>
                </a:solidFill>
              </a:rPr>
              <a:t>Dispersa por várias fontes</a:t>
            </a:r>
          </a:p>
          <a:p>
            <a:pPr lvl="1"/>
            <a:r>
              <a:rPr lang="pt-PT" dirty="0">
                <a:solidFill>
                  <a:schemeClr val="bg1"/>
                </a:solidFill>
              </a:rPr>
              <a:t>Atrasa os médicos</a:t>
            </a:r>
          </a:p>
          <a:p>
            <a:pPr lvl="1"/>
            <a:r>
              <a:rPr lang="pt-PT" dirty="0">
                <a:solidFill>
                  <a:schemeClr val="bg1"/>
                </a:solidFill>
              </a:rPr>
              <a:t>Dificulta o acesso à informação</a:t>
            </a:r>
          </a:p>
          <a:p>
            <a:pPr lvl="1"/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6" name="Picture 2" descr="http://subtleyoga.com/wp-content/uploads/2015/08/young-female-doctor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182" y="2693973"/>
            <a:ext cx="4064924" cy="28845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45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Dados Clínicos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Resultados analíticos laboratoriais</a:t>
            </a:r>
          </a:p>
          <a:p>
            <a:r>
              <a:rPr lang="pt-PT" dirty="0">
                <a:solidFill>
                  <a:schemeClr val="bg1"/>
                </a:solidFill>
              </a:rPr>
              <a:t>Relatórios  de imagiologia, cardiologia, etc…</a:t>
            </a:r>
          </a:p>
          <a:p>
            <a:r>
              <a:rPr lang="pt-PT" dirty="0">
                <a:solidFill>
                  <a:schemeClr val="bg1"/>
                </a:solidFill>
              </a:rPr>
              <a:t>Diagnósticos codificados por exemplo em ICD9</a:t>
            </a:r>
          </a:p>
          <a:p>
            <a:r>
              <a:rPr lang="pt-PT" dirty="0">
                <a:solidFill>
                  <a:schemeClr val="bg1"/>
                </a:solidFill>
              </a:rPr>
              <a:t>Notas clínicas dos médicos</a:t>
            </a:r>
          </a:p>
          <a:p>
            <a:r>
              <a:rPr lang="pt-PT" dirty="0">
                <a:solidFill>
                  <a:schemeClr val="bg1"/>
                </a:solidFill>
              </a:rPr>
              <a:t>Requisições de exames</a:t>
            </a:r>
          </a:p>
          <a:p>
            <a:r>
              <a:rPr lang="pt-PT" dirty="0">
                <a:solidFill>
                  <a:schemeClr val="bg1"/>
                </a:solidFill>
              </a:rPr>
              <a:t>Prescrições de medicamentos</a:t>
            </a:r>
          </a:p>
          <a:p>
            <a:r>
              <a:rPr lang="pt-PT" dirty="0">
                <a:solidFill>
                  <a:schemeClr val="bg1"/>
                </a:solidFill>
              </a:rPr>
              <a:t>Informação demográfica de pacientes</a:t>
            </a:r>
          </a:p>
        </p:txBody>
      </p:sp>
    </p:spTree>
    <p:extLst>
      <p:ext uri="{BB962C8B-B14F-4D97-AF65-F5344CB8AC3E}">
        <p14:creationId xmlns:p14="http://schemas.microsoft.com/office/powerpoint/2010/main" val="225207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O objetivo da dissertação é:</a:t>
            </a:r>
          </a:p>
          <a:p>
            <a:pPr lvl="1"/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en-GB" dirty="0" err="1">
                <a:solidFill>
                  <a:schemeClr val="bg1"/>
                </a:solidFill>
              </a:rPr>
              <a:t>Permitir</a:t>
            </a:r>
            <a:r>
              <a:rPr lang="pt-PT" dirty="0">
                <a:solidFill>
                  <a:schemeClr val="bg1"/>
                </a:solidFill>
              </a:rPr>
              <a:t> uma pesquisa em texto </a:t>
            </a:r>
            <a:r>
              <a:rPr lang="en-GB" dirty="0">
                <a:solidFill>
                  <a:schemeClr val="bg1"/>
                </a:solidFill>
              </a:rPr>
              <a:t>integral que combine </a:t>
            </a:r>
            <a:r>
              <a:rPr lang="en-GB" dirty="0" err="1">
                <a:solidFill>
                  <a:schemeClr val="bg1"/>
                </a:solidFill>
              </a:rPr>
              <a:t>conteúdo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dirty="0" err="1">
                <a:solidFill>
                  <a:schemeClr val="bg1"/>
                </a:solidFill>
              </a:rPr>
              <a:t>documentos</a:t>
            </a:r>
            <a:r>
              <a:rPr lang="en-GB" dirty="0">
                <a:solidFill>
                  <a:schemeClr val="bg1"/>
                </a:solidFill>
              </a:rPr>
              <a:t> com </a:t>
            </a:r>
            <a:r>
              <a:rPr lang="en-GB" dirty="0" err="1">
                <a:solidFill>
                  <a:schemeClr val="bg1"/>
                </a:solidFill>
              </a:rPr>
              <a:t>conteúdo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dirty="0" err="1">
                <a:solidFill>
                  <a:schemeClr val="bg1"/>
                </a:solidFill>
              </a:rPr>
              <a:t>colunas</a:t>
            </a:r>
            <a:r>
              <a:rPr lang="en-GB" dirty="0">
                <a:solidFill>
                  <a:schemeClr val="bg1"/>
                </a:solidFill>
              </a:rPr>
              <a:t> de base de dados</a:t>
            </a:r>
            <a:endParaRPr lang="pt-PT" dirty="0">
              <a:solidFill>
                <a:schemeClr val="bg1"/>
              </a:solidFill>
            </a:endParaRPr>
          </a:p>
          <a:p>
            <a:pPr lvl="1"/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Aglomerar a informação usando o </a:t>
            </a:r>
            <a:r>
              <a:rPr lang="pt-PT" dirty="0" err="1">
                <a:solidFill>
                  <a:schemeClr val="bg1"/>
                </a:solidFill>
              </a:rPr>
              <a:t>openEHR</a:t>
            </a:r>
            <a:endParaRPr lang="pt-PT" dirty="0">
              <a:solidFill>
                <a:schemeClr val="bg1"/>
              </a:solidFill>
            </a:endParaRPr>
          </a:p>
          <a:p>
            <a:pPr lvl="1"/>
            <a:endParaRPr lang="en-GB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Apresentar os resultados tipo Google</a:t>
            </a:r>
          </a:p>
          <a:p>
            <a:pPr lvl="1"/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05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Solução proposta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PT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Converter </a:t>
            </a:r>
            <a:r>
              <a:rPr lang="en-GB" dirty="0" err="1">
                <a:solidFill>
                  <a:schemeClr val="bg1"/>
                </a:solidFill>
              </a:rPr>
              <a:t>os</a:t>
            </a:r>
            <a:r>
              <a:rPr lang="en-GB" dirty="0">
                <a:solidFill>
                  <a:schemeClr val="bg1"/>
                </a:solidFill>
              </a:rPr>
              <a:t> dados da BD </a:t>
            </a:r>
            <a:r>
              <a:rPr lang="en-GB" dirty="0" err="1">
                <a:solidFill>
                  <a:schemeClr val="bg1"/>
                </a:solidFill>
              </a:rPr>
              <a:t>fonte</a:t>
            </a:r>
            <a:r>
              <a:rPr lang="en-GB" dirty="0">
                <a:solidFill>
                  <a:schemeClr val="bg1"/>
                </a:solidFill>
              </a:rPr>
              <a:t> (</a:t>
            </a:r>
            <a:r>
              <a:rPr lang="en-GB" dirty="0" err="1">
                <a:solidFill>
                  <a:schemeClr val="bg1"/>
                </a:solidFill>
              </a:rPr>
              <a:t>EResults</a:t>
            </a:r>
            <a:r>
              <a:rPr lang="en-GB" dirty="0">
                <a:solidFill>
                  <a:schemeClr val="bg1"/>
                </a:solidFill>
              </a:rPr>
              <a:t> da </a:t>
            </a:r>
            <a:r>
              <a:rPr lang="en-GB" dirty="0" err="1">
                <a:solidFill>
                  <a:schemeClr val="bg1"/>
                </a:solidFill>
              </a:rPr>
              <a:t>Glintt</a:t>
            </a:r>
            <a:r>
              <a:rPr lang="en-GB" dirty="0">
                <a:solidFill>
                  <a:schemeClr val="bg1"/>
                </a:solidFill>
              </a:rPr>
              <a:t>) para </a:t>
            </a:r>
            <a:r>
              <a:rPr lang="en-GB" dirty="0" err="1">
                <a:solidFill>
                  <a:schemeClr val="bg1"/>
                </a:solidFill>
              </a:rPr>
              <a:t>openEHR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Indexar</a:t>
            </a:r>
            <a:r>
              <a:rPr lang="en-GB" dirty="0">
                <a:solidFill>
                  <a:schemeClr val="bg1"/>
                </a:solidFill>
              </a:rPr>
              <a:t> com o </a:t>
            </a:r>
            <a:r>
              <a:rPr lang="en-GB" dirty="0" err="1">
                <a:solidFill>
                  <a:schemeClr val="bg1"/>
                </a:solidFill>
              </a:rPr>
              <a:t>Solr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Preparar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uma</a:t>
            </a:r>
            <a:r>
              <a:rPr lang="en-GB" dirty="0">
                <a:solidFill>
                  <a:schemeClr val="bg1"/>
                </a:solidFill>
              </a:rPr>
              <a:t> interface de </a:t>
            </a:r>
            <a:r>
              <a:rPr lang="en-GB" dirty="0" err="1">
                <a:solidFill>
                  <a:schemeClr val="bg1"/>
                </a:solidFill>
              </a:rPr>
              <a:t>pesquisa</a:t>
            </a: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255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Revisão de Tecnologias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680321" y="2503709"/>
            <a:ext cx="10891861" cy="910800"/>
            <a:chOff x="6776357" y="925013"/>
            <a:chExt cx="9621587" cy="910800"/>
          </a:xfrm>
        </p:grpSpPr>
        <p:sp>
          <p:nvSpPr>
            <p:cNvPr id="9" name="Retângulo arredondado 8"/>
            <p:cNvSpPr/>
            <p:nvPr/>
          </p:nvSpPr>
          <p:spPr>
            <a:xfrm>
              <a:off x="6776357" y="925013"/>
              <a:ext cx="2889999" cy="9108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50800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Converter os dados da BD fonte (</a:t>
              </a:r>
              <a:r>
                <a:rPr lang="pt-PT" b="1" dirty="0" err="1">
                  <a:solidFill>
                    <a:schemeClr val="tx1"/>
                  </a:solidFill>
                </a:rPr>
                <a:t>EResults</a:t>
              </a:r>
              <a:r>
                <a:rPr lang="pt-PT" b="1" dirty="0">
                  <a:solidFill>
                    <a:schemeClr val="tx1"/>
                  </a:solidFill>
                </a:rPr>
                <a:t> da </a:t>
              </a:r>
              <a:r>
                <a:rPr lang="pt-PT" b="1" dirty="0" err="1">
                  <a:solidFill>
                    <a:schemeClr val="tx1"/>
                  </a:solidFill>
                </a:rPr>
                <a:t>Glintt</a:t>
              </a:r>
              <a:r>
                <a:rPr lang="pt-PT" b="1" dirty="0">
                  <a:solidFill>
                    <a:schemeClr val="tx1"/>
                  </a:solidFill>
                </a:rPr>
                <a:t>) para </a:t>
              </a:r>
              <a:r>
                <a:rPr lang="pt-PT" b="1" dirty="0" err="1">
                  <a:solidFill>
                    <a:schemeClr val="tx1"/>
                  </a:solidFill>
                </a:rPr>
                <a:t>openEHR</a:t>
              </a:r>
              <a:endParaRPr lang="pt-PT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arredondado 9"/>
            <p:cNvSpPr/>
            <p:nvPr/>
          </p:nvSpPr>
          <p:spPr>
            <a:xfrm>
              <a:off x="10140894" y="925013"/>
              <a:ext cx="2890800" cy="908962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50800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Indexar com o </a:t>
              </a:r>
              <a:r>
                <a:rPr lang="pt-PT" b="1" dirty="0" err="1">
                  <a:solidFill>
                    <a:schemeClr val="tx1"/>
                  </a:solidFill>
                </a:rPr>
                <a:t>Solr</a:t>
              </a:r>
              <a:endParaRPr lang="pt-PT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tângulo arredondado 10"/>
            <p:cNvSpPr/>
            <p:nvPr/>
          </p:nvSpPr>
          <p:spPr>
            <a:xfrm>
              <a:off x="13507144" y="925013"/>
              <a:ext cx="2890800" cy="9108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50800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Preparar uma interface de pesquisa</a:t>
              </a:r>
            </a:p>
          </p:txBody>
        </p:sp>
      </p:grpSp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094" y="4506685"/>
            <a:ext cx="2889999" cy="897150"/>
          </a:xfrm>
          <a:prstGeom prst="rect">
            <a:avLst/>
          </a:prstGeom>
        </p:spPr>
      </p:pic>
      <p:pic>
        <p:nvPicPr>
          <p:cNvPr id="13" name="Picture 2" descr="https://lucene.apache.org/images/mantle-lucene-solr.png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68" t="-1898" r="-1824" b="1898"/>
          <a:stretch/>
        </p:blipFill>
        <p:spPr bwMode="auto">
          <a:xfrm>
            <a:off x="5315942" y="4996913"/>
            <a:ext cx="1787825" cy="90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s://www.elastic.co/static/img/logo-elastic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310" y="4240435"/>
            <a:ext cx="1955090" cy="59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lucene.apache.org/images/mantle-lucene-solr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38" r="40045"/>
          <a:stretch/>
        </p:blipFill>
        <p:spPr bwMode="auto">
          <a:xfrm>
            <a:off x="5204589" y="3570892"/>
            <a:ext cx="2010532" cy="51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sphinxsearch.com/images/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630" y="6059516"/>
            <a:ext cx="1869137" cy="44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://pegarapido.com.br/wp/wp-content/uploads/2013/11/Microsoft-.NET-Framework-4.5.jp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658" y="4357274"/>
            <a:ext cx="2609069" cy="106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518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EHRServer</a:t>
            </a:r>
            <a:endParaRPr lang="pt-PT" dirty="0"/>
          </a:p>
        </p:txBody>
      </p:sp>
      <p:sp>
        <p:nvSpPr>
          <p:cNvPr id="83" name="Marcador de Posição de Conteúdo 82"/>
          <p:cNvSpPr>
            <a:spLocks noGrp="1"/>
          </p:cNvSpPr>
          <p:nvPr>
            <p:ph sz="half" idx="2"/>
          </p:nvPr>
        </p:nvSpPr>
        <p:spPr>
          <a:xfrm>
            <a:off x="6036833" y="2685127"/>
            <a:ext cx="4700058" cy="3599316"/>
          </a:xfrm>
        </p:spPr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Repositório de dados clínicos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Segue a norma </a:t>
            </a:r>
            <a:r>
              <a:rPr lang="pt-PT" dirty="0" err="1">
                <a:solidFill>
                  <a:schemeClr val="bg1"/>
                </a:solidFill>
              </a:rPr>
              <a:t>openEHR</a:t>
            </a:r>
            <a:endParaRPr lang="pt-PT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Open Source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REST API</a:t>
            </a:r>
          </a:p>
          <a:p>
            <a:endParaRPr lang="pt-PT" dirty="0">
              <a:solidFill>
                <a:schemeClr val="bg1"/>
              </a:solidFill>
            </a:endParaRPr>
          </a:p>
          <a:p>
            <a:endParaRPr lang="pt-PT" dirty="0"/>
          </a:p>
        </p:txBody>
      </p:sp>
      <p:grpSp>
        <p:nvGrpSpPr>
          <p:cNvPr id="82" name="Grupo 81"/>
          <p:cNvGrpSpPr/>
          <p:nvPr/>
        </p:nvGrpSpPr>
        <p:grpSpPr>
          <a:xfrm>
            <a:off x="10579200" y="611939"/>
            <a:ext cx="1612800" cy="4718464"/>
            <a:chOff x="10579200" y="611939"/>
            <a:chExt cx="1612800" cy="4718464"/>
          </a:xfrm>
        </p:grpSpPr>
        <p:sp>
          <p:nvSpPr>
            <p:cNvPr id="5" name="Retângulo arredondado 4"/>
            <p:cNvSpPr/>
            <p:nvPr/>
          </p:nvSpPr>
          <p:spPr>
            <a:xfrm>
              <a:off x="10580914" y="611939"/>
              <a:ext cx="1611086" cy="1363516"/>
            </a:xfrm>
            <a:prstGeom prst="roundRect">
              <a:avLst>
                <a:gd name="adj" fmla="val 0"/>
              </a:avLst>
            </a:prstGeom>
            <a:solidFill>
              <a:srgbClr val="F09415"/>
            </a:solidFill>
            <a:ln w="50800">
              <a:solidFill>
                <a:srgbClr val="F094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550" b="1" dirty="0">
                  <a:solidFill>
                    <a:schemeClr val="tx1"/>
                  </a:solidFill>
                </a:rPr>
                <a:t>Converter os dados da BD fonte (</a:t>
              </a:r>
              <a:r>
                <a:rPr lang="pt-PT" sz="1550" b="1" dirty="0" err="1">
                  <a:solidFill>
                    <a:schemeClr val="tx1"/>
                  </a:solidFill>
                </a:rPr>
                <a:t>EResults</a:t>
              </a:r>
              <a:r>
                <a:rPr lang="pt-PT" sz="1550" b="1" dirty="0">
                  <a:solidFill>
                    <a:schemeClr val="tx1"/>
                  </a:solidFill>
                </a:rPr>
                <a:t> da </a:t>
              </a:r>
              <a:r>
                <a:rPr lang="pt-PT" sz="1550" b="1" dirty="0" err="1">
                  <a:solidFill>
                    <a:schemeClr val="tx1"/>
                  </a:solidFill>
                </a:rPr>
                <a:t>Glintt</a:t>
              </a:r>
              <a:r>
                <a:rPr lang="pt-PT" sz="1550" b="1" dirty="0">
                  <a:solidFill>
                    <a:schemeClr val="tx1"/>
                  </a:solidFill>
                </a:rPr>
                <a:t>) para </a:t>
              </a:r>
              <a:r>
                <a:rPr lang="pt-PT" sz="1550" b="1" dirty="0" err="1">
                  <a:solidFill>
                    <a:schemeClr val="tx1"/>
                  </a:solidFill>
                </a:rPr>
                <a:t>openEHR</a:t>
              </a:r>
              <a:endParaRPr lang="pt-PT" sz="155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arredondado 20"/>
            <p:cNvSpPr/>
            <p:nvPr/>
          </p:nvSpPr>
          <p:spPr>
            <a:xfrm>
              <a:off x="10579200" y="2288529"/>
              <a:ext cx="1612800" cy="13644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50800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Indexar com o </a:t>
              </a:r>
              <a:r>
                <a:rPr lang="pt-PT" b="1" dirty="0" err="1">
                  <a:solidFill>
                    <a:schemeClr val="tx1"/>
                  </a:solidFill>
                </a:rPr>
                <a:t>Solr</a:t>
              </a:r>
              <a:endParaRPr lang="pt-PT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arredondado 21"/>
            <p:cNvSpPr/>
            <p:nvPr/>
          </p:nvSpPr>
          <p:spPr>
            <a:xfrm>
              <a:off x="10579200" y="3966003"/>
              <a:ext cx="1612800" cy="13644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50800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Preparar uma interface de pesquisa</a:t>
              </a:r>
            </a:p>
          </p:txBody>
        </p:sp>
      </p:grpSp>
      <p:grpSp>
        <p:nvGrpSpPr>
          <p:cNvPr id="87" name="Grupo 86"/>
          <p:cNvGrpSpPr>
            <a:grpSpLocks noChangeAspect="1"/>
          </p:cNvGrpSpPr>
          <p:nvPr/>
        </p:nvGrpSpPr>
        <p:grpSpPr>
          <a:xfrm>
            <a:off x="680321" y="3429000"/>
            <a:ext cx="4791428" cy="1490602"/>
            <a:chOff x="1331493" y="3798608"/>
            <a:chExt cx="5214854" cy="1622329"/>
          </a:xfrm>
        </p:grpSpPr>
        <p:pic>
          <p:nvPicPr>
            <p:cNvPr id="88" name="Picture 2" descr="http://www.cabolabs.com/CaboLabs%20New%20Logo%20Horizontal%20300dpi%2042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493" y="3798608"/>
              <a:ext cx="5214854" cy="675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Rectangle 6"/>
            <p:cNvSpPr/>
            <p:nvPr/>
          </p:nvSpPr>
          <p:spPr>
            <a:xfrm>
              <a:off x="2118141" y="4474453"/>
              <a:ext cx="3641558" cy="9464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600" b="1" dirty="0" err="1">
                  <a:solidFill>
                    <a:schemeClr val="bg1"/>
                  </a:solidFill>
                </a:rPr>
                <a:t>EHRServer</a:t>
              </a:r>
              <a:endParaRPr lang="pt-PT" sz="2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895081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Berlim</Template>
  <TotalTime>6164</TotalTime>
  <Words>819</Words>
  <Application>Microsoft Office PowerPoint</Application>
  <PresentationFormat>Ecrã Panorâmico</PresentationFormat>
  <Paragraphs>213</Paragraphs>
  <Slides>26</Slides>
  <Notes>13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26</vt:i4>
      </vt:variant>
    </vt:vector>
  </HeadingPairs>
  <TitlesOfParts>
    <vt:vector size="33" baseType="lpstr">
      <vt:lpstr>Arial</vt:lpstr>
      <vt:lpstr>Calibri</vt:lpstr>
      <vt:lpstr>Nimbus Sans L</vt:lpstr>
      <vt:lpstr>Times</vt:lpstr>
      <vt:lpstr>Times New Roman</vt:lpstr>
      <vt:lpstr>Trebuchet MS</vt:lpstr>
      <vt:lpstr>Berlim</vt:lpstr>
      <vt:lpstr>Indexação de Documentos Clínicos</vt:lpstr>
      <vt:lpstr>Sumário</vt:lpstr>
      <vt:lpstr>Contexto</vt:lpstr>
      <vt:lpstr>Problema</vt:lpstr>
      <vt:lpstr>Dados Clínicos</vt:lpstr>
      <vt:lpstr>Objetivo</vt:lpstr>
      <vt:lpstr>Solução proposta</vt:lpstr>
      <vt:lpstr>Revisão de Tecnologias</vt:lpstr>
      <vt:lpstr>EHRServer</vt:lpstr>
      <vt:lpstr>Norma openEHR</vt:lpstr>
      <vt:lpstr>Estrutura EHRServer</vt:lpstr>
      <vt:lpstr>Apresentação do PowerPoint</vt:lpstr>
      <vt:lpstr>Modelo de Referência</vt:lpstr>
      <vt:lpstr>Indexar com o Solr</vt:lpstr>
      <vt:lpstr>Pesquisar com o Solr</vt:lpstr>
      <vt:lpstr>Arquitetura</vt:lpstr>
      <vt:lpstr>Apresentação do PowerPoint</vt:lpstr>
      <vt:lpstr>Apresentação do PowerPoint</vt:lpstr>
      <vt:lpstr>Interface</vt:lpstr>
      <vt:lpstr>Apresentação do PowerPoint</vt:lpstr>
      <vt:lpstr>Apresentação do PowerPoint</vt:lpstr>
      <vt:lpstr>Simulação e Testes</vt:lpstr>
      <vt:lpstr>Simulação e Testes</vt:lpstr>
      <vt:lpstr>Conclusões e Satisfação dos Objetivos</vt:lpstr>
      <vt:lpstr>Trabalho Futuro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Indexação de documentos clínicos</dc:title>
  <dc:creator>João Correia</dc:creator>
  <cp:lastModifiedBy>João Correia</cp:lastModifiedBy>
  <cp:revision>308</cp:revision>
  <dcterms:created xsi:type="dcterms:W3CDTF">2015-11-24T13:34:56Z</dcterms:created>
  <dcterms:modified xsi:type="dcterms:W3CDTF">2016-07-20T07:30:58Z</dcterms:modified>
</cp:coreProperties>
</file>