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28"/>
  </p:notesMasterIdLst>
  <p:sldIdLst>
    <p:sldId id="264" r:id="rId2"/>
    <p:sldId id="317" r:id="rId3"/>
    <p:sldId id="265" r:id="rId4"/>
    <p:sldId id="267" r:id="rId5"/>
    <p:sldId id="290" r:id="rId6"/>
    <p:sldId id="280" r:id="rId7"/>
    <p:sldId id="283" r:id="rId8"/>
    <p:sldId id="322" r:id="rId9"/>
    <p:sldId id="296" r:id="rId10"/>
    <p:sldId id="301" r:id="rId11"/>
    <p:sldId id="302" r:id="rId12"/>
    <p:sldId id="292" r:id="rId13"/>
    <p:sldId id="320" r:id="rId14"/>
    <p:sldId id="297" r:id="rId15"/>
    <p:sldId id="298" r:id="rId16"/>
    <p:sldId id="323" r:id="rId17"/>
    <p:sldId id="324" r:id="rId18"/>
    <p:sldId id="294" r:id="rId19"/>
    <p:sldId id="319" r:id="rId20"/>
    <p:sldId id="295" r:id="rId21"/>
    <p:sldId id="316" r:id="rId22"/>
    <p:sldId id="309" r:id="rId23"/>
    <p:sldId id="310" r:id="rId24"/>
    <p:sldId id="314" r:id="rId25"/>
    <p:sldId id="311" r:id="rId26"/>
    <p:sldId id="315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26" autoAdjust="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305E-D46C-4326-9A29-B8B50EE59D60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C0E3-D7D0-4B7C-A327-D399D589CB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66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33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547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extrair</a:t>
            </a:r>
            <a:r>
              <a:rPr lang="en-GB" baseline="0" dirty="0"/>
              <a:t> dados </a:t>
            </a:r>
            <a:r>
              <a:rPr lang="en-GB" baseline="0" dirty="0" err="1"/>
              <a:t>demográficos</a:t>
            </a:r>
            <a:r>
              <a:rPr lang="en-GB" baseline="0" dirty="0"/>
              <a:t> do </a:t>
            </a:r>
            <a:r>
              <a:rPr lang="en-GB" baseline="0" dirty="0" err="1"/>
              <a:t>ehr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68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redução do tempo total ao passar de 100 para 500 poderá ser determinado pela existência de um tempo de </a:t>
            </a:r>
            <a:r>
              <a:rPr lang="pt-P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</a:t>
            </a: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grande nalgum dos processos invocados, o que pode fazer com que chamar muitas vezes dê um relevo grande a esse tempo;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P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comportamnto</a:t>
            </a:r>
            <a:r>
              <a:rPr lang="pt-P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ao passar de 500 para 1000 pode significar que se está a exceder a memória física e a entrar num processo de recurso à memória virtual, de facto guardada em disco.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tempo de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pesquisa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desprezavel</a:t>
            </a:r>
            <a:endParaRPr lang="pt-PT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754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72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98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8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1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17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92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081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Um</a:t>
            </a:r>
            <a:r>
              <a:rPr lang="en-GB" baseline="0" dirty="0"/>
              <a:t> </a:t>
            </a:r>
            <a:r>
              <a:rPr lang="en-GB" baseline="0" dirty="0" err="1"/>
              <a:t>arquétipo</a:t>
            </a:r>
            <a:r>
              <a:rPr lang="en-GB" baseline="0" dirty="0"/>
              <a:t> </a:t>
            </a:r>
            <a:r>
              <a:rPr lang="en-GB" baseline="0" dirty="0" err="1"/>
              <a:t>representa</a:t>
            </a:r>
            <a:r>
              <a:rPr lang="en-GB" baseline="0" dirty="0"/>
              <a:t> um </a:t>
            </a:r>
            <a:r>
              <a:rPr lang="en-GB" baseline="0" dirty="0" err="1"/>
              <a:t>conceito</a:t>
            </a:r>
            <a:r>
              <a:rPr lang="en-GB" baseline="0" dirty="0"/>
              <a:t> </a:t>
            </a:r>
            <a:r>
              <a:rPr lang="en-GB" baseline="0" dirty="0" err="1"/>
              <a:t>clínico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45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780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4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1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35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9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00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7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1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9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0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0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0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6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D41B-FD9D-477E-A7D3-2D0500536254}" type="datetimeFigureOut">
              <a:rPr lang="pt-PT" smtClean="0"/>
              <a:t>15/07/2016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430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63365" y="2577033"/>
            <a:ext cx="3128635" cy="1665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0322" y="3045753"/>
            <a:ext cx="8144134" cy="748982"/>
          </a:xfrm>
        </p:spPr>
        <p:txBody>
          <a:bodyPr/>
          <a:lstStyle/>
          <a:p>
            <a:r>
              <a:rPr lang="pt-PT" sz="4000" dirty="0"/>
              <a:t>Indexação de Documentos Clínicos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269671" y="5035792"/>
            <a:ext cx="4285800" cy="1233735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Estudante</a:t>
            </a:r>
            <a:r>
              <a:rPr lang="pt-PT" dirty="0">
                <a:solidFill>
                  <a:schemeClr val="bg1"/>
                </a:solidFill>
              </a:rPr>
              <a:t>: João Correia</a:t>
            </a:r>
          </a:p>
          <a:p>
            <a:r>
              <a:rPr lang="pt-PT" b="1" dirty="0">
                <a:solidFill>
                  <a:schemeClr val="bg1"/>
                </a:solidFill>
              </a:rPr>
              <a:t>Orientador</a:t>
            </a:r>
            <a:r>
              <a:rPr lang="pt-PT" dirty="0">
                <a:solidFill>
                  <a:schemeClr val="bg1"/>
                </a:solidFill>
              </a:rPr>
              <a:t>: Prof. Gabriel David</a:t>
            </a:r>
          </a:p>
          <a:p>
            <a:r>
              <a:rPr lang="pt-PT" b="1" dirty="0">
                <a:solidFill>
                  <a:schemeClr val="bg1"/>
                </a:solidFill>
              </a:rPr>
              <a:t>Proponente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/>
                </a:solidFill>
              </a:rPr>
              <a:t>Engº</a:t>
            </a:r>
            <a:r>
              <a:rPr lang="pt-PT" dirty="0">
                <a:solidFill>
                  <a:schemeClr val="bg1"/>
                </a:solidFill>
              </a:rPr>
              <a:t> Francisco Correia</a:t>
            </a:r>
          </a:p>
        </p:txBody>
      </p:sp>
      <p:pic>
        <p:nvPicPr>
          <p:cNvPr id="1026" name="Picture 2" descr="http://www.loginpt.eu/App_Themes/loginpt/imagens/logos/glint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80" y="4919744"/>
            <a:ext cx="1696869" cy="13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sgroup.eu/wp-content/uploads/2010/12/fe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65" y="2760410"/>
            <a:ext cx="3128635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 </a:t>
            </a:r>
            <a:r>
              <a:rPr lang="pt-PT" dirty="0" err="1"/>
              <a:t>openEHR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Norma </a:t>
            </a:r>
            <a:r>
              <a:rPr lang="pt-PT" dirty="0">
                <a:solidFill>
                  <a:schemeClr val="bg1"/>
                </a:solidFill>
              </a:rPr>
              <a:t>utilizada</a:t>
            </a:r>
            <a:r>
              <a:rPr lang="en-GB" dirty="0">
                <a:solidFill>
                  <a:schemeClr val="bg1"/>
                </a:solidFill>
              </a:rPr>
              <a:t> para </a:t>
            </a:r>
            <a:r>
              <a:rPr lang="pt-PT" dirty="0">
                <a:solidFill>
                  <a:schemeClr val="bg1"/>
                </a:solidFill>
              </a:rPr>
              <a:t>registos clínicos digitais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A norma </a:t>
            </a:r>
            <a:r>
              <a:rPr lang="pt-PT" dirty="0" err="1">
                <a:solidFill>
                  <a:schemeClr val="bg1"/>
                </a:solidFill>
              </a:rPr>
              <a:t>openEHR</a:t>
            </a:r>
            <a:r>
              <a:rPr lang="pt-PT" dirty="0">
                <a:solidFill>
                  <a:schemeClr val="bg1"/>
                </a:solidFill>
              </a:rPr>
              <a:t> está estruturada da seguinte forma: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Arquétipo</a:t>
            </a:r>
            <a:r>
              <a:rPr lang="pt-PT" dirty="0">
                <a:solidFill>
                  <a:schemeClr val="bg1"/>
                </a:solidFill>
              </a:rPr>
              <a:t>: conceito mais elementar nesta estrutura (equivalente a uma peça de LEGO), consiste em dados clínicos, como por exemplo, altura, peso, sumário de gravidez e ecocardiograma;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 err="1">
                <a:solidFill>
                  <a:schemeClr val="bg1"/>
                </a:solidFill>
              </a:rPr>
              <a:t>Template</a:t>
            </a:r>
            <a:r>
              <a:rPr lang="pt-PT" dirty="0">
                <a:solidFill>
                  <a:schemeClr val="bg1"/>
                </a:solidFill>
              </a:rPr>
              <a:t>: consiste num conjunto de peças LEGO, isto é, num conjunto de arquétipos.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1" name="Retângulo arredondado 10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30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</a:t>
            </a:r>
            <a:r>
              <a:rPr lang="pt-PT" dirty="0" err="1"/>
              <a:t>EHRServer</a:t>
            </a:r>
            <a:endParaRPr lang="pt-PT" dirty="0"/>
          </a:p>
        </p:txBody>
      </p:sp>
      <p:pic>
        <p:nvPicPr>
          <p:cNvPr id="14" name="Marcador de Posição de Conteúdo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374717"/>
            <a:ext cx="9613900" cy="3523029"/>
          </a:xfrm>
        </p:spPr>
      </p:pic>
      <p:sp>
        <p:nvSpPr>
          <p:cNvPr id="15" name="Retângulo 14"/>
          <p:cNvSpPr/>
          <p:nvPr/>
        </p:nvSpPr>
        <p:spPr>
          <a:xfrm>
            <a:off x="5250425" y="3973999"/>
            <a:ext cx="973393" cy="155550"/>
          </a:xfrm>
          <a:prstGeom prst="rect">
            <a:avLst/>
          </a:prstGeom>
          <a:noFill/>
          <a:ln w="25400">
            <a:solidFill>
              <a:srgbClr val="F09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5250425" y="4237011"/>
            <a:ext cx="693176" cy="158007"/>
          </a:xfrm>
          <a:prstGeom prst="rect">
            <a:avLst/>
          </a:prstGeom>
          <a:noFill/>
          <a:ln w="25400">
            <a:solidFill>
              <a:srgbClr val="F09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" name="Grupo 12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7" name="Retângulo arredondado 16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arredondado 17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arredondado 18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65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69" y="65313"/>
            <a:ext cx="4945380" cy="674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upo 6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2" name="Retângulo arredondado 11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21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Referência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639493"/>
              </p:ext>
            </p:extLst>
          </p:nvPr>
        </p:nvGraphicFramePr>
        <p:xfrm>
          <a:off x="455034" y="2155372"/>
          <a:ext cx="10064433" cy="4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710">
                  <a:extLst>
                    <a:ext uri="{9D8B030D-6E8A-4147-A177-3AD203B41FA5}">
                      <a16:colId xmlns:a16="http://schemas.microsoft.com/office/drawing/2014/main" val="869859381"/>
                    </a:ext>
                  </a:extLst>
                </a:gridCol>
                <a:gridCol w="8193723">
                  <a:extLst>
                    <a:ext uri="{9D8B030D-6E8A-4147-A177-3AD203B41FA5}">
                      <a16:colId xmlns:a16="http://schemas.microsoft.com/office/drawing/2014/main" val="2014064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EHR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b="0" dirty="0">
                          <a:solidFill>
                            <a:schemeClr val="bg1"/>
                          </a:solidFill>
                          <a:effectLst/>
                        </a:rPr>
                        <a:t>Registo clínico eletrónico por pessoa</a:t>
                      </a:r>
                      <a:endParaRPr lang="pt-PT" sz="1600" b="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rgbClr val="F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962087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err="1">
                          <a:effectLst/>
                        </a:rPr>
                        <a:t>Folders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Organização de alto nível do EHR (ex.: por episódio, por especialidade clínica)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0374903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Compositions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Conjunto de entradas (</a:t>
                      </a:r>
                      <a:r>
                        <a:rPr lang="pt-PT" sz="1600" dirty="0" err="1">
                          <a:effectLst/>
                        </a:rPr>
                        <a:t>Entries</a:t>
                      </a:r>
                      <a:r>
                        <a:rPr lang="pt-PT" sz="1600" dirty="0">
                          <a:effectLst/>
                        </a:rPr>
                        <a:t>) submetidas numa determinada data (ex.: relatório)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solidFill>
                      <a:srgbClr val="FC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48637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Sections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Cabeçalhos clínicos que refletem o fluxo de trabalho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83077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Entries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Declarações clínicas sobre observações, avaliações e instruções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3443813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Clusters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Entradas compostas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35536909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Elements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Entradas elementares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908589626"/>
                  </a:ext>
                </a:extLst>
              </a:tr>
              <a:tr h="543180"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Data values</a:t>
                      </a:r>
                      <a:endParaRPr lang="pt-PT" sz="16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8829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Termos codificados do conjunto de termos</a:t>
                      </a:r>
                      <a:endParaRPr lang="pt-PT" sz="16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2910753"/>
                  </a:ext>
                </a:extLst>
              </a:tr>
            </a:tbl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6" name="Retângulo arredondado 5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arredondado 6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76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/>
              <a:t>Indexar a informação proveniente dessa estrutura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sz="half" idx="2"/>
          </p:nvPr>
        </p:nvSpPr>
        <p:spPr>
          <a:xfrm>
            <a:off x="5594124" y="2696102"/>
            <a:ext cx="4700058" cy="359931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solrconfig.xml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Inclui as bibliotecas necessárias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schema.xml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Estrutura dos dados a serem tratados pelo </a:t>
            </a:r>
            <a:r>
              <a:rPr lang="pt-PT" dirty="0" err="1">
                <a:solidFill>
                  <a:schemeClr val="bg1"/>
                </a:solidFill>
              </a:rPr>
              <a:t>Solr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Definição dos parâmetros de indexação e pesquisa</a:t>
            </a:r>
          </a:p>
          <a:p>
            <a:endParaRPr lang="pt-PT" dirty="0"/>
          </a:p>
        </p:txBody>
      </p:sp>
      <p:pic>
        <p:nvPicPr>
          <p:cNvPr id="10" name="Picture 2" descr="https://lucene.apache.org/images/mantle-lucene-solr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8" t="-1898" r="-1824" b="1898"/>
          <a:stretch/>
        </p:blipFill>
        <p:spPr bwMode="auto">
          <a:xfrm>
            <a:off x="1704830" y="3118758"/>
            <a:ext cx="3212177" cy="16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o 13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5" name="Retângulo arredondado 14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Apresentar os resultados tipo Google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 ordem de relevância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 Vetorial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 Booleano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12" name="Retângulo arredondado 11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20230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13571"/>
          <a:stretch/>
        </p:blipFill>
        <p:spPr>
          <a:xfrm>
            <a:off x="2041076" y="0"/>
            <a:ext cx="7935687" cy="6872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236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"/>
          <a:stretch/>
        </p:blipFill>
        <p:spPr>
          <a:xfrm>
            <a:off x="1224638" y="-93616"/>
            <a:ext cx="3592285" cy="7047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64" y="2249261"/>
            <a:ext cx="5905500" cy="4286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 flipH="1" flipV="1">
            <a:off x="10461173" y="4310744"/>
            <a:ext cx="152398" cy="97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66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04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chemeClr val="bg1"/>
                </a:solidFill>
              </a:rPr>
              <a:t>Contexto</a:t>
            </a:r>
          </a:p>
          <a:p>
            <a:r>
              <a:rPr lang="pt-PT" dirty="0">
                <a:solidFill>
                  <a:schemeClr val="bg1"/>
                </a:solidFill>
              </a:rPr>
              <a:t>Problema</a:t>
            </a:r>
          </a:p>
          <a:p>
            <a:r>
              <a:rPr lang="pt-PT" dirty="0">
                <a:solidFill>
                  <a:schemeClr val="bg1"/>
                </a:solidFill>
              </a:rPr>
              <a:t>Objetivo</a:t>
            </a:r>
          </a:p>
          <a:p>
            <a:r>
              <a:rPr lang="pt-PT" dirty="0">
                <a:solidFill>
                  <a:schemeClr val="bg1"/>
                </a:solidFill>
              </a:rPr>
              <a:t>Solução</a:t>
            </a:r>
          </a:p>
          <a:p>
            <a:r>
              <a:rPr lang="pt-PT" dirty="0">
                <a:solidFill>
                  <a:schemeClr val="bg1"/>
                </a:solidFill>
              </a:rPr>
              <a:t>Implementação</a:t>
            </a:r>
          </a:p>
          <a:p>
            <a:r>
              <a:rPr lang="pt-PT" dirty="0">
                <a:solidFill>
                  <a:schemeClr val="bg1"/>
                </a:solidFill>
              </a:rPr>
              <a:t>Arquitetura</a:t>
            </a:r>
          </a:p>
          <a:p>
            <a:r>
              <a:rPr lang="pt-PT" dirty="0">
                <a:solidFill>
                  <a:schemeClr val="bg1"/>
                </a:solidFill>
              </a:rPr>
              <a:t>Interface</a:t>
            </a:r>
          </a:p>
          <a:p>
            <a:r>
              <a:rPr lang="pt-PT" dirty="0">
                <a:solidFill>
                  <a:schemeClr val="bg1"/>
                </a:solidFill>
              </a:rPr>
              <a:t>Simulação </a:t>
            </a:r>
            <a:r>
              <a:rPr lang="pt-PT">
                <a:solidFill>
                  <a:schemeClr val="bg1"/>
                </a:solidFill>
              </a:rPr>
              <a:t>e Testes</a:t>
            </a:r>
          </a:p>
          <a:p>
            <a:r>
              <a:rPr lang="pt-PT">
                <a:solidFill>
                  <a:schemeClr val="bg1"/>
                </a:solidFill>
              </a:rPr>
              <a:t>Trabalho Futuro</a:t>
            </a:r>
          </a:p>
          <a:p>
            <a:endParaRPr lang="en-GB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7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-28901" y="419100"/>
            <a:ext cx="12220901" cy="6076950"/>
            <a:chOff x="3200400" y="1989138"/>
            <a:chExt cx="5791200" cy="2879725"/>
          </a:xfrm>
        </p:grpSpPr>
        <p:pic>
          <p:nvPicPr>
            <p:cNvPr id="4" name="Imagem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t="11922" r="7251" b="11211"/>
            <a:stretch/>
          </p:blipFill>
          <p:spPr bwMode="auto">
            <a:xfrm>
              <a:off x="3200400" y="1989138"/>
              <a:ext cx="5791200" cy="28797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400425" y="2703513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90900" y="3357164"/>
              <a:ext cx="112395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90900" y="3995339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90900" y="4541838"/>
              <a:ext cx="121920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2786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t="10982" r="7915" b="67684"/>
          <a:stretch/>
        </p:blipFill>
        <p:spPr bwMode="auto">
          <a:xfrm>
            <a:off x="20241" y="2571750"/>
            <a:ext cx="12151518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906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84635"/>
              </p:ext>
            </p:extLst>
          </p:nvPr>
        </p:nvGraphicFramePr>
        <p:xfrm>
          <a:off x="1848188" y="2876551"/>
          <a:ext cx="8445994" cy="2965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287">
                  <a:extLst>
                    <a:ext uri="{9D8B030D-6E8A-4147-A177-3AD203B41FA5}">
                      <a16:colId xmlns:a16="http://schemas.microsoft.com/office/drawing/2014/main" val="4161356131"/>
                    </a:ext>
                  </a:extLst>
                </a:gridCol>
                <a:gridCol w="2952485">
                  <a:extLst>
                    <a:ext uri="{9D8B030D-6E8A-4147-A177-3AD203B41FA5}">
                      <a16:colId xmlns:a16="http://schemas.microsoft.com/office/drawing/2014/main" val="3579591438"/>
                    </a:ext>
                  </a:extLst>
                </a:gridCol>
                <a:gridCol w="3070222">
                  <a:extLst>
                    <a:ext uri="{9D8B030D-6E8A-4147-A177-3AD203B41FA5}">
                      <a16:colId xmlns:a16="http://schemas.microsoft.com/office/drawing/2014/main" val="1057592089"/>
                    </a:ext>
                  </a:extLst>
                </a:gridCol>
              </a:tblGrid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 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Máquina 2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902993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Processador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err="1">
                          <a:effectLst/>
                        </a:rPr>
                        <a:t>Genuine</a:t>
                      </a:r>
                      <a:r>
                        <a:rPr lang="pt-PT" sz="1800" dirty="0">
                          <a:effectLst/>
                        </a:rPr>
                        <a:t> Intel® CPU U7300 @1.30GHz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Intel® Core™ i7-4510U CPU @ 2.00GHz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651359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RAM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4GB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8GB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000875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Sistema Operativo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7 64bits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10 64 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7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7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548677"/>
              </p:ext>
            </p:extLst>
          </p:nvPr>
        </p:nvGraphicFramePr>
        <p:xfrm>
          <a:off x="511835" y="2142438"/>
          <a:ext cx="11249024" cy="3390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2938">
                  <a:extLst>
                    <a:ext uri="{9D8B030D-6E8A-4147-A177-3AD203B41FA5}">
                      <a16:colId xmlns:a16="http://schemas.microsoft.com/office/drawing/2014/main" val="38802973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4269124583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1191066584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560896128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19729097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78044349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5367396"/>
                    </a:ext>
                  </a:extLst>
                </a:gridCol>
              </a:tblGrid>
              <a:tr h="359257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2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12932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Tamanho da partição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100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1000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813198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Indexação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1min20seg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33seg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25seg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40seg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16seg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11seg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58660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Mapeamento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3h50min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2h04min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56min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1h13min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308276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Todos os processos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3h52min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2h05min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1h14min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0309817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5646821" y="5533339"/>
            <a:ext cx="6114038" cy="1077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dirty="0">
                <a:solidFill>
                  <a:schemeClr val="bg1"/>
                </a:solidFill>
              </a:rPr>
              <a:t>Número total de documentos: </a:t>
            </a:r>
            <a:r>
              <a:rPr lang="pt-PT" b="1" dirty="0">
                <a:solidFill>
                  <a:schemeClr val="bg1"/>
                </a:solidFill>
              </a:rPr>
              <a:t>3680</a:t>
            </a:r>
          </a:p>
          <a:p>
            <a:pPr algn="r"/>
            <a:r>
              <a:rPr lang="pt-PT" dirty="0">
                <a:solidFill>
                  <a:schemeClr val="bg1"/>
                </a:solidFill>
              </a:rPr>
              <a:t>Tamanho médio dos documentos: </a:t>
            </a:r>
            <a:r>
              <a:rPr lang="pt-PT" b="1" dirty="0">
                <a:solidFill>
                  <a:schemeClr val="bg1"/>
                </a:solidFill>
              </a:rPr>
              <a:t>161KB</a:t>
            </a:r>
          </a:p>
          <a:p>
            <a:pPr algn="r"/>
            <a:r>
              <a:rPr lang="pt-PT" dirty="0">
                <a:solidFill>
                  <a:schemeClr val="bg1"/>
                </a:solidFill>
              </a:rPr>
              <a:t>Formato dos documentos: </a:t>
            </a:r>
            <a:r>
              <a:rPr lang="pt-PT" b="1" dirty="0" err="1">
                <a:solidFill>
                  <a:schemeClr val="bg1"/>
                </a:solidFill>
              </a:rPr>
              <a:t>txt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pdf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jpeg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png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docx</a:t>
            </a:r>
            <a:r>
              <a:rPr lang="pt-PT" b="1" dirty="0">
                <a:solidFill>
                  <a:schemeClr val="bg1"/>
                </a:solidFill>
              </a:rPr>
              <a:t>, </a:t>
            </a:r>
            <a:r>
              <a:rPr lang="pt-PT" b="1" dirty="0" err="1">
                <a:solidFill>
                  <a:schemeClr val="bg1"/>
                </a:solidFill>
              </a:rPr>
              <a:t>xml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83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Satisfação dos Objetivos</a:t>
            </a:r>
          </a:p>
        </p:txBody>
      </p:sp>
    </p:spTree>
    <p:extLst>
      <p:ext uri="{BB962C8B-B14F-4D97-AF65-F5344CB8AC3E}">
        <p14:creationId xmlns:p14="http://schemas.microsoft.com/office/powerpoint/2010/main" val="26509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Pesquisa por hierarquia de doenças e por região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Dicionários de sinónimos e </a:t>
            </a:r>
            <a:r>
              <a:rPr lang="pt-PT" i="1" dirty="0" err="1">
                <a:solidFill>
                  <a:schemeClr val="bg1"/>
                </a:solidFill>
              </a:rPr>
              <a:t>spellcheck</a:t>
            </a:r>
            <a:endParaRPr lang="pt-PT" i="1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Dividir o arquétipo existente em outros, para poder ser reaproveitado</a:t>
            </a:r>
          </a:p>
        </p:txBody>
      </p:sp>
    </p:spTree>
    <p:extLst>
      <p:ext uri="{BB962C8B-B14F-4D97-AF65-F5344CB8AC3E}">
        <p14:creationId xmlns:p14="http://schemas.microsoft.com/office/powerpoint/2010/main" val="191682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http://www.sepaloya.com/wp-content/uploads/2015/12/10243219_l-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673" y="0"/>
            <a:ext cx="1302835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Numa perspetiva clínica</a:t>
            </a:r>
            <a:r>
              <a:rPr lang="en-GB" dirty="0">
                <a:solidFill>
                  <a:schemeClr val="bg1"/>
                </a:solidFill>
              </a:rPr>
              <a:t>: 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Existe muita informação, muitos dados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Em documentos não estruturados 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 estruturados em bases de dados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É necessário organizar e melhorar o acesso integrado da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Existem ferramentas de indexação e pesquisa de informação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Para quem?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Médicos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Porquê?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 informação está: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Desorganizada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Dispersa por várias fontes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Atrasa os médicos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Dificulta o acesso à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subtleyoga.com/wp-content/uploads/2015/08/young-female-docto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182" y="2693973"/>
            <a:ext cx="4064924" cy="2884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 Clínicos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Resultados analíticos laboratoriais</a:t>
            </a:r>
          </a:p>
          <a:p>
            <a:r>
              <a:rPr lang="pt-PT" dirty="0">
                <a:solidFill>
                  <a:schemeClr val="bg1"/>
                </a:solidFill>
              </a:rPr>
              <a:t>Relatórios  de imagiologia, cardiologia, etc…</a:t>
            </a:r>
          </a:p>
          <a:p>
            <a:r>
              <a:rPr lang="pt-PT" dirty="0">
                <a:solidFill>
                  <a:schemeClr val="bg1"/>
                </a:solidFill>
              </a:rPr>
              <a:t>Diagnósticos codificados por exemplo em ICD9</a:t>
            </a:r>
          </a:p>
          <a:p>
            <a:r>
              <a:rPr lang="pt-PT" dirty="0">
                <a:solidFill>
                  <a:schemeClr val="bg1"/>
                </a:solidFill>
              </a:rPr>
              <a:t>Notas clínicas dos médicos</a:t>
            </a:r>
          </a:p>
          <a:p>
            <a:r>
              <a:rPr lang="pt-PT" dirty="0">
                <a:solidFill>
                  <a:schemeClr val="bg1"/>
                </a:solidFill>
              </a:rPr>
              <a:t>Requisições de exames</a:t>
            </a:r>
          </a:p>
          <a:p>
            <a:r>
              <a:rPr lang="pt-PT" dirty="0">
                <a:solidFill>
                  <a:schemeClr val="bg1"/>
                </a:solidFill>
              </a:rPr>
              <a:t>Prescrições de medicamentos</a:t>
            </a:r>
          </a:p>
          <a:p>
            <a:r>
              <a:rPr lang="pt-PT" dirty="0">
                <a:solidFill>
                  <a:schemeClr val="bg1"/>
                </a:solidFill>
              </a:rPr>
              <a:t>Informação demográfica de pacientes</a:t>
            </a:r>
          </a:p>
        </p:txBody>
      </p:sp>
    </p:spTree>
    <p:extLst>
      <p:ext uri="{BB962C8B-B14F-4D97-AF65-F5344CB8AC3E}">
        <p14:creationId xmlns:p14="http://schemas.microsoft.com/office/powerpoint/2010/main" val="225207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 objetivo da dissertação é: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Permitir</a:t>
            </a:r>
            <a:r>
              <a:rPr lang="pt-PT" dirty="0">
                <a:solidFill>
                  <a:schemeClr val="bg1"/>
                </a:solidFill>
              </a:rPr>
              <a:t> uma pesquisa em texto </a:t>
            </a:r>
            <a:r>
              <a:rPr lang="en-GB" dirty="0">
                <a:solidFill>
                  <a:schemeClr val="bg1"/>
                </a:solidFill>
              </a:rPr>
              <a:t>integral que combine </a:t>
            </a:r>
            <a:r>
              <a:rPr lang="en-GB" dirty="0" err="1">
                <a:solidFill>
                  <a:schemeClr val="bg1"/>
                </a:solidFill>
              </a:rPr>
              <a:t>conteúdo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documentos</a:t>
            </a:r>
            <a:r>
              <a:rPr lang="en-GB" dirty="0">
                <a:solidFill>
                  <a:schemeClr val="bg1"/>
                </a:solidFill>
              </a:rPr>
              <a:t> com </a:t>
            </a:r>
            <a:r>
              <a:rPr lang="en-GB" dirty="0" err="1">
                <a:solidFill>
                  <a:schemeClr val="bg1"/>
                </a:solidFill>
              </a:rPr>
              <a:t>conteúdo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colunas</a:t>
            </a:r>
            <a:r>
              <a:rPr lang="en-GB" dirty="0">
                <a:solidFill>
                  <a:schemeClr val="bg1"/>
                </a:solidFill>
              </a:rPr>
              <a:t> de base de dados</a:t>
            </a:r>
            <a:endParaRPr lang="pt-PT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Aglomerar a informação usando o </a:t>
            </a:r>
            <a:r>
              <a:rPr lang="pt-PT" dirty="0" err="1">
                <a:solidFill>
                  <a:schemeClr val="bg1"/>
                </a:solidFill>
              </a:rPr>
              <a:t>openEHR</a:t>
            </a:r>
            <a:endParaRPr lang="pt-PT" dirty="0">
              <a:solidFill>
                <a:schemeClr val="bg1"/>
              </a:solidFill>
            </a:endParaRP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Apresentar os resultados tipo Google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Converter </a:t>
            </a:r>
            <a:r>
              <a:rPr lang="en-GB" dirty="0" err="1">
                <a:solidFill>
                  <a:schemeClr val="bg1"/>
                </a:solidFill>
              </a:rPr>
              <a:t>os</a:t>
            </a:r>
            <a:r>
              <a:rPr lang="en-GB" dirty="0">
                <a:solidFill>
                  <a:schemeClr val="bg1"/>
                </a:solidFill>
              </a:rPr>
              <a:t> dados da BD </a:t>
            </a:r>
            <a:r>
              <a:rPr lang="en-GB" dirty="0" err="1">
                <a:solidFill>
                  <a:schemeClr val="bg1"/>
                </a:solidFill>
              </a:rPr>
              <a:t>fonte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EResults</a:t>
            </a:r>
            <a:r>
              <a:rPr lang="en-GB" dirty="0">
                <a:solidFill>
                  <a:schemeClr val="bg1"/>
                </a:solidFill>
              </a:rPr>
              <a:t> da </a:t>
            </a:r>
            <a:r>
              <a:rPr lang="en-GB" dirty="0" err="1">
                <a:solidFill>
                  <a:schemeClr val="bg1"/>
                </a:solidFill>
              </a:rPr>
              <a:t>Glintt</a:t>
            </a:r>
            <a:r>
              <a:rPr lang="en-GB" dirty="0">
                <a:solidFill>
                  <a:schemeClr val="bg1"/>
                </a:solidFill>
              </a:rPr>
              <a:t>) para </a:t>
            </a:r>
            <a:r>
              <a:rPr lang="en-GB" dirty="0" err="1">
                <a:solidFill>
                  <a:schemeClr val="bg1"/>
                </a:solidFill>
              </a:rPr>
              <a:t>openEHR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Indexar</a:t>
            </a:r>
            <a:r>
              <a:rPr lang="en-GB" dirty="0">
                <a:solidFill>
                  <a:schemeClr val="bg1"/>
                </a:solidFill>
              </a:rPr>
              <a:t> com o </a:t>
            </a:r>
            <a:r>
              <a:rPr lang="en-GB" dirty="0" err="1">
                <a:solidFill>
                  <a:schemeClr val="bg1"/>
                </a:solidFill>
              </a:rPr>
              <a:t>Solr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Preparar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uma</a:t>
            </a:r>
            <a:r>
              <a:rPr lang="en-GB" dirty="0">
                <a:solidFill>
                  <a:schemeClr val="bg1"/>
                </a:solidFill>
              </a:rPr>
              <a:t> interface de </a:t>
            </a:r>
            <a:r>
              <a:rPr lang="en-GB" dirty="0" err="1">
                <a:solidFill>
                  <a:schemeClr val="bg1"/>
                </a:solidFill>
              </a:rPr>
              <a:t>pesquisa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Revisão de Tecnologias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680321" y="2503709"/>
            <a:ext cx="10891861" cy="910800"/>
            <a:chOff x="6776357" y="925013"/>
            <a:chExt cx="9621587" cy="910800"/>
          </a:xfrm>
        </p:grpSpPr>
        <p:sp>
          <p:nvSpPr>
            <p:cNvPr id="9" name="Retângulo arredondado 8"/>
            <p:cNvSpPr/>
            <p:nvPr/>
          </p:nvSpPr>
          <p:spPr>
            <a:xfrm>
              <a:off x="6776357" y="925013"/>
              <a:ext cx="2889999" cy="9108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b="1" dirty="0" err="1">
                  <a:solidFill>
                    <a:schemeClr val="tx1"/>
                  </a:solidFill>
                </a:rPr>
                <a:t>EResults</a:t>
              </a:r>
              <a:r>
                <a:rPr lang="pt-PT" b="1" dirty="0">
                  <a:solidFill>
                    <a:schemeClr val="tx1"/>
                  </a:solidFill>
                </a:rPr>
                <a:t> da </a:t>
              </a:r>
              <a:r>
                <a:rPr lang="pt-PT" b="1" dirty="0" err="1">
                  <a:solidFill>
                    <a:schemeClr val="tx1"/>
                  </a:solidFill>
                </a:rPr>
                <a:t>Glintt</a:t>
              </a:r>
              <a:r>
                <a:rPr lang="pt-PT" b="1" dirty="0">
                  <a:solidFill>
                    <a:schemeClr val="tx1"/>
                  </a:solidFill>
                </a:rPr>
                <a:t>) para </a:t>
              </a:r>
              <a:r>
                <a:rPr lang="pt-PT" b="1" dirty="0" err="1">
                  <a:solidFill>
                    <a:schemeClr val="tx1"/>
                  </a:solidFill>
                </a:rPr>
                <a:t>openEHR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10140894" y="925013"/>
              <a:ext cx="2890800" cy="908962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13507144" y="925013"/>
              <a:ext cx="2890800" cy="9108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94" y="4506685"/>
            <a:ext cx="2889999" cy="897150"/>
          </a:xfrm>
          <a:prstGeom prst="rect">
            <a:avLst/>
          </a:prstGeom>
        </p:spPr>
      </p:pic>
      <p:pic>
        <p:nvPicPr>
          <p:cNvPr id="13" name="Picture 2" descr="https://lucene.apache.org/images/mantle-lucene-solr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8" t="-1898" r="-1824" b="1898"/>
          <a:stretch/>
        </p:blipFill>
        <p:spPr bwMode="auto">
          <a:xfrm>
            <a:off x="5315942" y="4996913"/>
            <a:ext cx="1787825" cy="90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www.elastic.co/static/img/logo-elasti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10" y="4240435"/>
            <a:ext cx="1955090" cy="59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lucene.apache.org/images/mantle-lucene-sol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8" r="40045"/>
          <a:stretch/>
        </p:blipFill>
        <p:spPr bwMode="auto">
          <a:xfrm>
            <a:off x="5204589" y="3570892"/>
            <a:ext cx="2010532" cy="5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phinxsearch.com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30" y="6059516"/>
            <a:ext cx="1869137" cy="44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pegarapido.com.br/wp/wp-content/uploads/2013/11/Microsoft-.NET-Framework-4.5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658" y="4357274"/>
            <a:ext cx="2609069" cy="106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1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EHRServer</a:t>
            </a:r>
            <a:endParaRPr lang="pt-PT" dirty="0"/>
          </a:p>
        </p:txBody>
      </p:sp>
      <p:sp>
        <p:nvSpPr>
          <p:cNvPr id="83" name="Marcador de Posição de Conteúdo 82"/>
          <p:cNvSpPr>
            <a:spLocks noGrp="1"/>
          </p:cNvSpPr>
          <p:nvPr>
            <p:ph sz="half" idx="2"/>
          </p:nvPr>
        </p:nvSpPr>
        <p:spPr>
          <a:xfrm>
            <a:off x="6036833" y="2685127"/>
            <a:ext cx="4700058" cy="3599316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Repositório de dados clínicos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Segue a norma </a:t>
            </a:r>
            <a:r>
              <a:rPr lang="pt-PT" dirty="0" err="1">
                <a:solidFill>
                  <a:schemeClr val="bg1"/>
                </a:solidFill>
              </a:rPr>
              <a:t>openEHR</a:t>
            </a:r>
            <a:endParaRPr lang="pt-PT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Open Source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REST API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endParaRPr lang="pt-PT" dirty="0"/>
          </a:p>
        </p:txBody>
      </p:sp>
      <p:grpSp>
        <p:nvGrpSpPr>
          <p:cNvPr id="82" name="Grupo 81"/>
          <p:cNvGrpSpPr/>
          <p:nvPr/>
        </p:nvGrpSpPr>
        <p:grpSpPr>
          <a:xfrm>
            <a:off x="10579200" y="611939"/>
            <a:ext cx="1612800" cy="4718464"/>
            <a:chOff x="10579200" y="611939"/>
            <a:chExt cx="1612800" cy="4718464"/>
          </a:xfrm>
        </p:grpSpPr>
        <p:sp>
          <p:nvSpPr>
            <p:cNvPr id="5" name="Retângulo arredondado 4"/>
            <p:cNvSpPr/>
            <p:nvPr/>
          </p:nvSpPr>
          <p:spPr>
            <a:xfrm>
              <a:off x="10580914" y="611939"/>
              <a:ext cx="1611086" cy="1363516"/>
            </a:xfrm>
            <a:prstGeom prst="roundRect">
              <a:avLst>
                <a:gd name="adj" fmla="val 0"/>
              </a:avLst>
            </a:prstGeom>
            <a:solidFill>
              <a:srgbClr val="F09415"/>
            </a:solidFill>
            <a:ln w="50800">
              <a:solidFill>
                <a:srgbClr val="F094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550" b="1" dirty="0">
                  <a:solidFill>
                    <a:schemeClr val="tx1"/>
                  </a:solidFill>
                </a:rPr>
                <a:t>Converter os dados da BD fonte (</a:t>
              </a:r>
              <a:r>
                <a:rPr lang="pt-PT" sz="1550" b="1" dirty="0" err="1">
                  <a:solidFill>
                    <a:schemeClr val="tx1"/>
                  </a:solidFill>
                </a:rPr>
                <a:t>EResults</a:t>
              </a:r>
              <a:r>
                <a:rPr lang="pt-PT" sz="1550" b="1" dirty="0">
                  <a:solidFill>
                    <a:schemeClr val="tx1"/>
                  </a:solidFill>
                </a:rPr>
                <a:t> da </a:t>
              </a:r>
              <a:r>
                <a:rPr lang="pt-PT" sz="1550" b="1" dirty="0" err="1">
                  <a:solidFill>
                    <a:schemeClr val="tx1"/>
                  </a:solidFill>
                </a:rPr>
                <a:t>Glintt</a:t>
              </a:r>
              <a:r>
                <a:rPr lang="pt-PT" sz="1550" b="1" dirty="0">
                  <a:solidFill>
                    <a:schemeClr val="tx1"/>
                  </a:solidFill>
                </a:rPr>
                <a:t>) para </a:t>
              </a:r>
              <a:r>
                <a:rPr lang="pt-PT" sz="1550" b="1" dirty="0" err="1">
                  <a:solidFill>
                    <a:schemeClr val="tx1"/>
                  </a:solidFill>
                </a:rPr>
                <a:t>openEHR</a:t>
              </a:r>
              <a:endParaRPr lang="pt-PT" sz="155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arredondado 20"/>
            <p:cNvSpPr/>
            <p:nvPr/>
          </p:nvSpPr>
          <p:spPr>
            <a:xfrm>
              <a:off x="10579200" y="2288529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Indexar com o </a:t>
              </a:r>
              <a:r>
                <a:rPr lang="pt-PT" b="1" dirty="0" err="1">
                  <a:solidFill>
                    <a:schemeClr val="tx1"/>
                  </a:solidFill>
                </a:rPr>
                <a:t>Solr</a:t>
              </a:r>
              <a:endParaRPr lang="pt-PT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10579200" y="3966003"/>
              <a:ext cx="1612800" cy="1364400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508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Preparar uma interface de pesquisa</a:t>
              </a:r>
            </a:p>
          </p:txBody>
        </p:sp>
      </p:grpSp>
      <p:grpSp>
        <p:nvGrpSpPr>
          <p:cNvPr id="87" name="Grupo 86"/>
          <p:cNvGrpSpPr>
            <a:grpSpLocks noChangeAspect="1"/>
          </p:cNvGrpSpPr>
          <p:nvPr/>
        </p:nvGrpSpPr>
        <p:grpSpPr>
          <a:xfrm>
            <a:off x="680321" y="3429000"/>
            <a:ext cx="4791428" cy="1490602"/>
            <a:chOff x="1331493" y="3798608"/>
            <a:chExt cx="5214854" cy="1622329"/>
          </a:xfrm>
        </p:grpSpPr>
        <p:pic>
          <p:nvPicPr>
            <p:cNvPr id="88" name="Picture 2" descr="http://www.cabolabs.com/CaboLabs%20New%20Logo%20Horizontal%20300dpi%2042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493" y="3798608"/>
              <a:ext cx="5214854" cy="67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Rectangle 6"/>
            <p:cNvSpPr/>
            <p:nvPr/>
          </p:nvSpPr>
          <p:spPr>
            <a:xfrm>
              <a:off x="2118141" y="4474453"/>
              <a:ext cx="3641558" cy="946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600" b="1" dirty="0" err="1">
                  <a:solidFill>
                    <a:schemeClr val="bg1"/>
                  </a:solidFill>
                </a:rPr>
                <a:t>EHRServer</a:t>
              </a:r>
              <a:endParaRPr lang="pt-PT" sz="2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9508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6081</TotalTime>
  <Words>814</Words>
  <Application>Microsoft Office PowerPoint</Application>
  <PresentationFormat>Ecrã Panorâmico</PresentationFormat>
  <Paragraphs>211</Paragraphs>
  <Slides>26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Arial</vt:lpstr>
      <vt:lpstr>Calibri</vt:lpstr>
      <vt:lpstr>Nimbus Sans L</vt:lpstr>
      <vt:lpstr>Times</vt:lpstr>
      <vt:lpstr>Times New Roman</vt:lpstr>
      <vt:lpstr>Trebuchet MS</vt:lpstr>
      <vt:lpstr>Berlim</vt:lpstr>
      <vt:lpstr>Indexação de Documentos Clínicos</vt:lpstr>
      <vt:lpstr>Sumário</vt:lpstr>
      <vt:lpstr>Contexto</vt:lpstr>
      <vt:lpstr>Problema</vt:lpstr>
      <vt:lpstr>Dados Clínicos</vt:lpstr>
      <vt:lpstr>Objetivo</vt:lpstr>
      <vt:lpstr>Solução proposta</vt:lpstr>
      <vt:lpstr>Revisão de Tecnologias</vt:lpstr>
      <vt:lpstr>EHRServer</vt:lpstr>
      <vt:lpstr>Norma openEHR</vt:lpstr>
      <vt:lpstr>Estrutura EHRServer</vt:lpstr>
      <vt:lpstr>Apresentação do PowerPoint</vt:lpstr>
      <vt:lpstr>Modelo de Referência</vt:lpstr>
      <vt:lpstr>Indexar a informação proveniente dessa estrutura</vt:lpstr>
      <vt:lpstr>Apresentar os resultados tipo Google </vt:lpstr>
      <vt:lpstr>Arquitetura</vt:lpstr>
      <vt:lpstr>Apresentação do PowerPoint</vt:lpstr>
      <vt:lpstr>Apresentação do PowerPoint</vt:lpstr>
      <vt:lpstr>Interface</vt:lpstr>
      <vt:lpstr>Apresentação do PowerPoint</vt:lpstr>
      <vt:lpstr>Apresentação do PowerPoint</vt:lpstr>
      <vt:lpstr>Simulação e Testes</vt:lpstr>
      <vt:lpstr>Simulação e Testes</vt:lpstr>
      <vt:lpstr>Conclusões e Satisfação dos Objetivos</vt:lpstr>
      <vt:lpstr>Trabalho Futuro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Indexação de documentos clínicos</dc:title>
  <dc:creator>João Correia</dc:creator>
  <cp:lastModifiedBy>João Correia</cp:lastModifiedBy>
  <cp:revision>301</cp:revision>
  <dcterms:created xsi:type="dcterms:W3CDTF">2015-11-24T13:34:56Z</dcterms:created>
  <dcterms:modified xsi:type="dcterms:W3CDTF">2016-07-15T09:42:11Z</dcterms:modified>
</cp:coreProperties>
</file>