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Raleway"/>
      <p:regular r:id="rId25"/>
      <p:bold r:id="rId26"/>
      <p:italic r:id="rId27"/>
      <p:boldItalic r:id="rId28"/>
    </p:embeddedFont>
    <p:embeddedFont>
      <p:font typeface="La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BA19317-0971-44BE-B750-EE1892F06892}">
  <a:tblStyle styleId="{9BA19317-0971-44BE-B750-EE1892F0689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aleway-bold.fntdata"/><Relationship Id="rId25" Type="http://schemas.openxmlformats.org/officeDocument/2006/relationships/font" Target="fonts/Raleway-regular.fntdata"/><Relationship Id="rId28" Type="http://schemas.openxmlformats.org/officeDocument/2006/relationships/font" Target="fonts/Raleway-boldItalic.fntdata"/><Relationship Id="rId27" Type="http://schemas.openxmlformats.org/officeDocument/2006/relationships/font" Target="fonts/Raleway-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Lato-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6fa3c898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6fa3c8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d4f62392ec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d4f62392ec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d4f62392ec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d4f62392ec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d4f62392ec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d4f62392ec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d4f62392ec_0_5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d4f62392ec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d4f62392ec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d4f62392ec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d4f62392ec_0_6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d4f62392ec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d4f62392ec_4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d4f62392ec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d4f62392ec_4_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d4f62392ec_4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d4f62392ec_4_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d4f62392ec_4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c6fa3c898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6fa3c89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c6fa3c898_0_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c6fa3c89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c6fa3c898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c6fa3c89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Shaq played 1,207 games</a:t>
            </a:r>
            <a:endParaRPr/>
          </a:p>
          <a:p>
            <a:pPr indent="0" lvl="0" marL="0" rtl="0" algn="l">
              <a:spcBef>
                <a:spcPts val="0"/>
              </a:spcBef>
              <a:spcAft>
                <a:spcPts val="0"/>
              </a:spcAft>
              <a:buNone/>
            </a:pPr>
            <a:r>
              <a:rPr lang="en"/>
              <a:t>MJ played 1,072</a:t>
            </a:r>
            <a:endParaRPr/>
          </a:p>
          <a:p>
            <a:pPr indent="0" lvl="0" marL="0" rtl="0" algn="l">
              <a:spcBef>
                <a:spcPts val="0"/>
              </a:spcBef>
              <a:spcAft>
                <a:spcPts val="0"/>
              </a:spcAft>
              <a:buNone/>
            </a:pPr>
            <a:r>
              <a:rPr lang="en"/>
              <a:t>If one were to base an assumption on just this data set, it would be easy to say Shaquille O’neal was the better player. But is longevity of career the only data you should base your opinion on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d4f62392ec_0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d4f62392e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few points that I think make sense from looking at this data set is because Shaq had a longer career, he would win more games and have the potential to lose more games. Following this logic, there would also be potential for Shaq to score more points than MJ and have more opportunity to log assists. The rest of this presentation will delve </a:t>
            </a:r>
            <a:r>
              <a:rPr lang="en"/>
              <a:t>further into these possibilities.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d4f62392ec_0_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d4f62392e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d4f62392ec_0_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d4f62392e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d4f62392ec_0_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d4f62392e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d4f62392ec_0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d4f62392ec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Who was better?</a:t>
            </a:r>
            <a:endParaRPr/>
          </a:p>
          <a:p>
            <a:pPr indent="0" lvl="0" marL="0" rtl="0" algn="l">
              <a:spcBef>
                <a:spcPts val="0"/>
              </a:spcBef>
              <a:spcAft>
                <a:spcPts val="0"/>
              </a:spcAft>
              <a:buNone/>
            </a:pPr>
            <a:r>
              <a:rPr lang="en"/>
              <a:t>Michael Jordan</a:t>
            </a:r>
            <a:endParaRPr/>
          </a:p>
          <a:p>
            <a:pPr indent="0" lvl="0" marL="0" rtl="0" algn="l">
              <a:spcBef>
                <a:spcPts val="0"/>
              </a:spcBef>
              <a:spcAft>
                <a:spcPts val="0"/>
              </a:spcAft>
              <a:buNone/>
            </a:pPr>
            <a:r>
              <a:rPr lang="en"/>
              <a:t>Or</a:t>
            </a:r>
            <a:endParaRPr/>
          </a:p>
          <a:p>
            <a:pPr indent="0" lvl="0" marL="0" rtl="0" algn="l">
              <a:spcBef>
                <a:spcPts val="0"/>
              </a:spcBef>
              <a:spcAft>
                <a:spcPts val="0"/>
              </a:spcAft>
              <a:buNone/>
            </a:pPr>
            <a:r>
              <a:rPr lang="en"/>
              <a:t>Shaq</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Adrianna, Marissa, Kau, &amp; Jake • 5/8/2021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Shaq</a:t>
            </a:r>
            <a:r>
              <a:rPr lang="en"/>
              <a:t> Career Scores</a:t>
            </a:r>
            <a:endParaRPr/>
          </a:p>
        </p:txBody>
      </p:sp>
      <p:sp>
        <p:nvSpPr>
          <p:cNvPr id="129" name="Google Shape;129;p22"/>
          <p:cNvSpPr txBox="1"/>
          <p:nvPr>
            <p:ph idx="2" type="body"/>
          </p:nvPr>
        </p:nvSpPr>
        <p:spPr>
          <a:xfrm>
            <a:off x="652880" y="1602675"/>
            <a:ext cx="75825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None/>
            </a:pPr>
            <a:r>
              <a:rPr b="1" lang="en" sz="2100">
                <a:solidFill>
                  <a:schemeClr val="dk1"/>
                </a:solidFill>
              </a:rPr>
              <a:t>Key Insights</a:t>
            </a:r>
            <a:endParaRPr b="1" sz="2100">
              <a:solidFill>
                <a:schemeClr val="dk1"/>
              </a:solidFill>
            </a:endParaRPr>
          </a:p>
          <a:p>
            <a:pPr indent="-330200" lvl="0" marL="457200" rtl="0" algn="l">
              <a:spcBef>
                <a:spcPts val="1600"/>
              </a:spcBef>
              <a:spcAft>
                <a:spcPts val="0"/>
              </a:spcAft>
              <a:buSzPts val="1600"/>
              <a:buChar char="●"/>
            </a:pPr>
            <a:r>
              <a:rPr lang="en" sz="1600"/>
              <a:t>We see less variance in Shaq’s play.</a:t>
            </a:r>
            <a:endParaRPr sz="1600"/>
          </a:p>
          <a:p>
            <a:pPr indent="-330200" lvl="0" marL="457200" rtl="0" algn="l">
              <a:spcBef>
                <a:spcPts val="1200"/>
              </a:spcBef>
              <a:spcAft>
                <a:spcPts val="0"/>
              </a:spcAft>
              <a:buSzPts val="1600"/>
              <a:buChar char="●"/>
            </a:pPr>
            <a:r>
              <a:rPr lang="en" sz="1600"/>
              <a:t>Shaq appears to have less very high scoring games (outliers), with greater </a:t>
            </a:r>
            <a:r>
              <a:rPr lang="en" sz="1600"/>
              <a:t>consistency</a:t>
            </a:r>
            <a:r>
              <a:rPr lang="en" sz="1600"/>
              <a:t> towards his average play.</a:t>
            </a:r>
            <a:endParaRPr sz="1600"/>
          </a:p>
          <a:p>
            <a:pPr indent="-330200" lvl="0" marL="457200" rtl="0" algn="l">
              <a:spcBef>
                <a:spcPts val="1200"/>
              </a:spcBef>
              <a:spcAft>
                <a:spcPts val="1200"/>
              </a:spcAft>
              <a:buSzPts val="1600"/>
              <a:buChar char="●"/>
            </a:pPr>
            <a:r>
              <a:rPr lang="en" sz="1600"/>
              <a:t>Once again we see a slide in scoring near the end of his career.</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Who was better at assists</a:t>
            </a:r>
            <a:r>
              <a:rPr lang="en"/>
              <a: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Number of Assists During Career</a:t>
            </a:r>
            <a:endParaRPr/>
          </a:p>
        </p:txBody>
      </p:sp>
      <p:pic>
        <p:nvPicPr>
          <p:cNvPr id="140" name="Google Shape;140;p24"/>
          <p:cNvPicPr preferRelativeResize="0"/>
          <p:nvPr/>
        </p:nvPicPr>
        <p:blipFill>
          <a:blip r:embed="rId3">
            <a:alphaModFix/>
          </a:blip>
          <a:stretch>
            <a:fillRect/>
          </a:stretch>
        </p:blipFill>
        <p:spPr>
          <a:xfrm>
            <a:off x="3319775" y="1268125"/>
            <a:ext cx="4311625" cy="3171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Percentage of Assists</a:t>
            </a:r>
            <a:endParaRPr/>
          </a:p>
        </p:txBody>
      </p:sp>
      <p:sp>
        <p:nvSpPr>
          <p:cNvPr id="146" name="Google Shape;146;p25"/>
          <p:cNvSpPr txBox="1"/>
          <p:nvPr>
            <p:ph idx="2" type="body"/>
          </p:nvPr>
        </p:nvSpPr>
        <p:spPr>
          <a:xfrm>
            <a:off x="610950" y="1248013"/>
            <a:ext cx="3071400" cy="312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None/>
            </a:pPr>
            <a:r>
              <a:rPr b="1" lang="en" sz="2100">
                <a:solidFill>
                  <a:schemeClr val="dk1"/>
                </a:solidFill>
              </a:rPr>
              <a:t>Total Assists</a:t>
            </a:r>
            <a:endParaRPr b="1" sz="2100">
              <a:solidFill>
                <a:schemeClr val="dk1"/>
              </a:solidFill>
            </a:endParaRPr>
          </a:p>
          <a:p>
            <a:pPr indent="-330200" lvl="0" marL="457200" rtl="0" algn="l">
              <a:spcBef>
                <a:spcPts val="1600"/>
              </a:spcBef>
              <a:spcAft>
                <a:spcPts val="1200"/>
              </a:spcAft>
              <a:buSzPts val="1600"/>
              <a:buChar char="●"/>
            </a:pPr>
            <a:r>
              <a:rPr lang="en" sz="1600"/>
              <a:t>This graph shows that after Michael Jordan and Shaq played the same number of games before MJ retired for good, MJ had 66.4% of the total assists between them. This also shows MJ had around twice as many assists as Shaq.</a:t>
            </a:r>
            <a:endParaRPr sz="1800"/>
          </a:p>
        </p:txBody>
      </p:sp>
      <p:pic>
        <p:nvPicPr>
          <p:cNvPr id="147" name="Google Shape;147;p25"/>
          <p:cNvPicPr preferRelativeResize="0"/>
          <p:nvPr/>
        </p:nvPicPr>
        <p:blipFill>
          <a:blip r:embed="rId3">
            <a:alphaModFix/>
          </a:blip>
          <a:stretch>
            <a:fillRect/>
          </a:stretch>
        </p:blipFill>
        <p:spPr>
          <a:xfrm>
            <a:off x="5149375" y="1708613"/>
            <a:ext cx="2209800" cy="2200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6"/>
          <p:cNvSpPr txBox="1"/>
          <p:nvPr>
            <p:ph type="title"/>
          </p:nvPr>
        </p:nvSpPr>
        <p:spPr>
          <a:xfrm>
            <a:off x="2256750" y="54800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Change in Assists over time</a:t>
            </a:r>
            <a:endParaRPr/>
          </a:p>
        </p:txBody>
      </p:sp>
      <p:sp>
        <p:nvSpPr>
          <p:cNvPr id="153" name="Google Shape;153;p26"/>
          <p:cNvSpPr txBox="1"/>
          <p:nvPr>
            <p:ph idx="1" type="body"/>
          </p:nvPr>
        </p:nvSpPr>
        <p:spPr>
          <a:xfrm>
            <a:off x="1953050" y="1351100"/>
            <a:ext cx="5622300" cy="333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Key Insights</a:t>
            </a:r>
            <a:endParaRPr b="1" sz="2100">
              <a:solidFill>
                <a:schemeClr val="dk1"/>
              </a:solidFill>
            </a:endParaRPr>
          </a:p>
          <a:p>
            <a:pPr indent="-330200" lvl="0" marL="457200" rtl="0" algn="l">
              <a:spcBef>
                <a:spcPts val="1600"/>
              </a:spcBef>
              <a:spcAft>
                <a:spcPts val="0"/>
              </a:spcAft>
              <a:buSzPts val="1600"/>
              <a:buChar char="●"/>
            </a:pPr>
            <a:r>
              <a:rPr lang="en" sz="1600"/>
              <a:t>MJ assisted the ball at higher levels than Shaq during all time periods of his career.</a:t>
            </a:r>
            <a:endParaRPr sz="1600"/>
          </a:p>
          <a:p>
            <a:pPr indent="-330200" lvl="0" marL="457200" rtl="0" algn="l">
              <a:spcBef>
                <a:spcPts val="1200"/>
              </a:spcBef>
              <a:spcAft>
                <a:spcPts val="0"/>
              </a:spcAft>
              <a:buSzPts val="1600"/>
              <a:buChar char="●"/>
            </a:pPr>
            <a:r>
              <a:rPr lang="en" sz="1600"/>
              <a:t>MJ peaked in his assist total during the second quarter (mid) of his career and steadily declined from there.</a:t>
            </a:r>
            <a:endParaRPr sz="1600"/>
          </a:p>
          <a:p>
            <a:pPr indent="-330200" lvl="0" marL="457200" rtl="0" algn="l">
              <a:spcBef>
                <a:spcPts val="1200"/>
              </a:spcBef>
              <a:spcAft>
                <a:spcPts val="0"/>
              </a:spcAft>
              <a:buSzPts val="1600"/>
              <a:buChar char="●"/>
            </a:pPr>
            <a:r>
              <a:rPr lang="en" sz="1600"/>
              <a:t>Shaq peaked in his assists total at the mid-late part of his career.</a:t>
            </a:r>
            <a:endParaRPr sz="1600"/>
          </a:p>
          <a:p>
            <a:pPr indent="-330200" lvl="0" marL="457200" rtl="0" algn="l">
              <a:spcBef>
                <a:spcPts val="1200"/>
              </a:spcBef>
              <a:spcAft>
                <a:spcPts val="0"/>
              </a:spcAft>
              <a:buSzPts val="1600"/>
              <a:buChar char="●"/>
            </a:pPr>
            <a:r>
              <a:rPr lang="en" sz="1600"/>
              <a:t>Shaq’s peak in assist total occurred later than Michael Jordan’s</a:t>
            </a:r>
            <a:endParaRPr sz="1600"/>
          </a:p>
          <a:p>
            <a:pPr indent="0" lvl="0" marL="0" rtl="0" algn="l">
              <a:spcBef>
                <a:spcPts val="1200"/>
              </a:spcBef>
              <a:spcAft>
                <a:spcPts val="1600"/>
              </a:spcAft>
              <a:buClr>
                <a:schemeClr val="dk2"/>
              </a:buClr>
              <a:buSzPts val="1100"/>
              <a:buFont typeface="Arial"/>
              <a:buNone/>
            </a:pPr>
            <a:r>
              <a:t/>
            </a:r>
            <a:endParaRPr b="1" sz="21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7"/>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Who was better at free throws?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8"/>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Free Throw Comparison</a:t>
            </a:r>
            <a:endParaRPr/>
          </a:p>
        </p:txBody>
      </p:sp>
      <p:sp>
        <p:nvSpPr>
          <p:cNvPr id="164" name="Google Shape;164;p28"/>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None/>
            </a:pPr>
            <a:r>
              <a:rPr b="1" lang="en" sz="2100">
                <a:solidFill>
                  <a:schemeClr val="dk1"/>
                </a:solidFill>
              </a:rPr>
              <a:t>T Test</a:t>
            </a:r>
            <a:endParaRPr b="1" sz="2100">
              <a:solidFill>
                <a:schemeClr val="dk1"/>
              </a:solidFill>
            </a:endParaRPr>
          </a:p>
          <a:p>
            <a:pPr indent="-330200" lvl="0" marL="457200" rtl="0" algn="l">
              <a:spcBef>
                <a:spcPts val="1600"/>
              </a:spcBef>
              <a:spcAft>
                <a:spcPts val="0"/>
              </a:spcAft>
              <a:buSzPts val="1600"/>
              <a:buChar char="●"/>
            </a:pPr>
            <a:r>
              <a:rPr lang="en" sz="1600"/>
              <a:t>A T Test was performed to make sure the data was had was statistically significant. </a:t>
            </a:r>
            <a:endParaRPr sz="1600"/>
          </a:p>
          <a:p>
            <a:pPr indent="-330200" lvl="0" marL="457200" rtl="0" algn="l">
              <a:spcBef>
                <a:spcPts val="1200"/>
              </a:spcBef>
              <a:spcAft>
                <a:spcPts val="0"/>
              </a:spcAft>
              <a:buSzPts val="1600"/>
              <a:buChar char="●"/>
            </a:pPr>
            <a:r>
              <a:rPr lang="en" sz="1600"/>
              <a:t>The p value was equal to:</a:t>
            </a:r>
            <a:endParaRPr sz="1600"/>
          </a:p>
          <a:p>
            <a:pPr indent="-330200" lvl="1" marL="914400" rtl="0" algn="l">
              <a:spcBef>
                <a:spcPts val="1200"/>
              </a:spcBef>
              <a:spcAft>
                <a:spcPts val="1200"/>
              </a:spcAft>
              <a:buSzPts val="1600"/>
              <a:buChar char="○"/>
            </a:pPr>
            <a:r>
              <a:rPr lang="en" sz="1600"/>
              <a:t>1.07x10^-15</a:t>
            </a:r>
            <a:endParaRPr sz="1600"/>
          </a:p>
        </p:txBody>
      </p:sp>
      <p:graphicFrame>
        <p:nvGraphicFramePr>
          <p:cNvPr id="165" name="Google Shape;165;p28"/>
          <p:cNvGraphicFramePr/>
          <p:nvPr/>
        </p:nvGraphicFramePr>
        <p:xfrm>
          <a:off x="952500" y="2000250"/>
          <a:ext cx="3000000" cy="3000000"/>
        </p:xfrm>
        <a:graphic>
          <a:graphicData uri="http://schemas.openxmlformats.org/drawingml/2006/table">
            <a:tbl>
              <a:tblPr>
                <a:noFill/>
                <a:tableStyleId>{9BA19317-0971-44BE-B750-EE1892F06892}</a:tableStyleId>
              </a:tblPr>
              <a:tblGrid>
                <a:gridCol w="1928450"/>
                <a:gridCol w="1928450"/>
              </a:tblGrid>
              <a:tr h="381000">
                <a:tc>
                  <a:txBody>
                    <a:bodyPr/>
                    <a:lstStyle/>
                    <a:p>
                      <a:pPr indent="0" lvl="0" marL="0" rtl="0" algn="l">
                        <a:spcBef>
                          <a:spcPts val="0"/>
                        </a:spcBef>
                        <a:spcAft>
                          <a:spcPts val="0"/>
                        </a:spcAft>
                        <a:buNone/>
                      </a:pPr>
                      <a:r>
                        <a:rPr lang="en"/>
                        <a:t>Player</a:t>
                      </a:r>
                      <a:endParaRPr/>
                    </a:p>
                  </a:txBody>
                  <a:tcPr marT="91425" marB="91425" marR="91425" marL="91425"/>
                </a:tc>
                <a:tc>
                  <a:txBody>
                    <a:bodyPr/>
                    <a:lstStyle/>
                    <a:p>
                      <a:pPr indent="0" lvl="0" marL="0" rtl="0" algn="l">
                        <a:spcBef>
                          <a:spcPts val="0"/>
                        </a:spcBef>
                        <a:spcAft>
                          <a:spcPts val="0"/>
                        </a:spcAft>
                        <a:buNone/>
                      </a:pPr>
                      <a:r>
                        <a:rPr lang="en"/>
                        <a:t>Free Throw Hit Mean(%)</a:t>
                      </a:r>
                      <a:endParaRPr/>
                    </a:p>
                  </a:txBody>
                  <a:tcPr marT="91425" marB="91425" marR="91425" marL="91425"/>
                </a:tc>
              </a:tr>
              <a:tr h="381000">
                <a:tc>
                  <a:txBody>
                    <a:bodyPr/>
                    <a:lstStyle/>
                    <a:p>
                      <a:pPr indent="0" lvl="0" marL="0" rtl="0" algn="l">
                        <a:spcBef>
                          <a:spcPts val="0"/>
                        </a:spcBef>
                        <a:spcAft>
                          <a:spcPts val="0"/>
                        </a:spcAft>
                        <a:buNone/>
                      </a:pPr>
                      <a:r>
                        <a:rPr lang="en"/>
                        <a:t>Michael Jordan</a:t>
                      </a:r>
                      <a:endParaRPr/>
                    </a:p>
                  </a:txBody>
                  <a:tcPr marT="91425" marB="91425" marR="91425" marL="91425"/>
                </a:tc>
                <a:tc>
                  <a:txBody>
                    <a:bodyPr/>
                    <a:lstStyle/>
                    <a:p>
                      <a:pPr indent="0" lvl="0" marL="0" rtl="0" algn="l">
                        <a:spcBef>
                          <a:spcPts val="0"/>
                        </a:spcBef>
                        <a:spcAft>
                          <a:spcPts val="0"/>
                        </a:spcAft>
                        <a:buNone/>
                      </a:pPr>
                      <a:r>
                        <a:rPr lang="en"/>
                        <a:t>82.8%</a:t>
                      </a:r>
                      <a:endParaRPr/>
                    </a:p>
                  </a:txBody>
                  <a:tcPr marT="91425" marB="91425" marR="91425" marL="91425"/>
                </a:tc>
              </a:tr>
              <a:tr h="409850">
                <a:tc>
                  <a:txBody>
                    <a:bodyPr/>
                    <a:lstStyle/>
                    <a:p>
                      <a:pPr indent="0" lvl="0" marL="0" rtl="0" algn="l">
                        <a:spcBef>
                          <a:spcPts val="0"/>
                        </a:spcBef>
                        <a:spcAft>
                          <a:spcPts val="0"/>
                        </a:spcAft>
                        <a:buNone/>
                      </a:pPr>
                      <a:r>
                        <a:rPr lang="en"/>
                        <a:t>Shaq</a:t>
                      </a:r>
                      <a:endParaRPr/>
                    </a:p>
                  </a:txBody>
                  <a:tcPr marT="91425" marB="91425" marR="91425" marL="91425"/>
                </a:tc>
                <a:tc>
                  <a:txBody>
                    <a:bodyPr/>
                    <a:lstStyle/>
                    <a:p>
                      <a:pPr indent="0" lvl="0" marL="0" rtl="0" algn="l">
                        <a:spcBef>
                          <a:spcPts val="0"/>
                        </a:spcBef>
                        <a:spcAft>
                          <a:spcPts val="0"/>
                        </a:spcAft>
                        <a:buNone/>
                      </a:pPr>
                      <a:r>
                        <a:rPr lang="en"/>
                        <a:t>53.6%</a:t>
                      </a:r>
                      <a:endParaRPr/>
                    </a:p>
                  </a:txBody>
                  <a:tcPr marT="91425" marB="91425" marR="91425" marL="91425"/>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9"/>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171" name="Google Shape;171;p2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Did your expectations for who was the better player hold up?</a:t>
            </a:r>
            <a:endParaRPr b="1"/>
          </a:p>
          <a:p>
            <a:pPr indent="0" lvl="0" marL="0" rtl="0" algn="l">
              <a:spcBef>
                <a:spcPts val="1600"/>
              </a:spcBef>
              <a:spcAft>
                <a:spcPts val="1600"/>
              </a:spcAft>
              <a:buNone/>
            </a:pPr>
            <a:r>
              <a:rPr b="1" lang="en"/>
              <a:t>This was a narrow view at two players and far more research could be devoted to uncovering key reasons for differences in play.</a:t>
            </a:r>
            <a:endParaRPr b="1"/>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0"/>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Overview</a:t>
            </a:r>
            <a:endParaRPr/>
          </a:p>
        </p:txBody>
      </p:sp>
      <p:sp>
        <p:nvSpPr>
          <p:cNvPr id="79" name="Google Shape;79;p1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Who was better at the game of basketball?</a:t>
            </a:r>
            <a:endParaRPr b="1"/>
          </a:p>
          <a:p>
            <a:pPr indent="0" lvl="0" marL="0" rtl="0" algn="l">
              <a:spcBef>
                <a:spcPts val="1600"/>
              </a:spcBef>
              <a:spcAft>
                <a:spcPts val="0"/>
              </a:spcAft>
              <a:buNone/>
            </a:pPr>
            <a:r>
              <a:t/>
            </a:r>
            <a:endParaRPr b="1"/>
          </a:p>
          <a:p>
            <a:pPr indent="0" lvl="0" marL="0" rtl="0" algn="l">
              <a:spcBef>
                <a:spcPts val="1600"/>
              </a:spcBef>
              <a:spcAft>
                <a:spcPts val="0"/>
              </a:spcAft>
              <a:buNone/>
            </a:pPr>
            <a:r>
              <a:rPr b="1" lang="en"/>
              <a:t>Please take our survey:</a:t>
            </a:r>
            <a:endParaRPr b="1"/>
          </a:p>
          <a:p>
            <a:pPr indent="0" lvl="0" marL="0" rtl="0" algn="l">
              <a:spcBef>
                <a:spcPts val="1600"/>
              </a:spcBef>
              <a:spcAft>
                <a:spcPts val="0"/>
              </a:spcAft>
              <a:buNone/>
            </a:pPr>
            <a:r>
              <a:rPr b="1" lang="en"/>
              <a:t>https://www.surveymonkey.com/r/JL6SHNL</a:t>
            </a:r>
            <a:endParaRPr b="1"/>
          </a:p>
          <a:p>
            <a:pPr indent="0" lvl="0" marL="0" rtl="0" algn="l">
              <a:spcBef>
                <a:spcPts val="1600"/>
              </a:spcBef>
              <a:spcAft>
                <a:spcPts val="1600"/>
              </a:spcAft>
              <a:buNone/>
            </a:pPr>
            <a:r>
              <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5"/>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Who won more games?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6"/>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Total Games Played</a:t>
            </a:r>
            <a:endParaRPr/>
          </a:p>
        </p:txBody>
      </p:sp>
      <p:sp>
        <p:nvSpPr>
          <p:cNvPr id="90" name="Google Shape;90;p16"/>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None/>
            </a:pPr>
            <a:r>
              <a:t/>
            </a:r>
            <a:endParaRPr b="1" sz="2100">
              <a:solidFill>
                <a:schemeClr val="dk1"/>
              </a:solidFill>
            </a:endParaRPr>
          </a:p>
          <a:p>
            <a:pPr indent="-342900" lvl="0" marL="457200" rtl="0" algn="l">
              <a:spcBef>
                <a:spcPts val="1600"/>
              </a:spcBef>
              <a:spcAft>
                <a:spcPts val="1200"/>
              </a:spcAft>
              <a:buSzPts val="1800"/>
              <a:buChar char="●"/>
            </a:pPr>
            <a:r>
              <a:rPr lang="en" sz="1800"/>
              <a:t>Data shows that Shaq played more games in his career than MJ</a:t>
            </a:r>
            <a:endParaRPr sz="1800"/>
          </a:p>
        </p:txBody>
      </p:sp>
      <p:pic>
        <p:nvPicPr>
          <p:cNvPr id="91" name="Google Shape;91;p16"/>
          <p:cNvPicPr preferRelativeResize="0"/>
          <p:nvPr/>
        </p:nvPicPr>
        <p:blipFill>
          <a:blip r:embed="rId3">
            <a:alphaModFix/>
          </a:blip>
          <a:stretch>
            <a:fillRect/>
          </a:stretch>
        </p:blipFill>
        <p:spPr>
          <a:xfrm>
            <a:off x="675925" y="1561825"/>
            <a:ext cx="3762375" cy="2657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Who won or lost more games?</a:t>
            </a:r>
            <a:endParaRPr/>
          </a:p>
        </p:txBody>
      </p:sp>
      <p:sp>
        <p:nvSpPr>
          <p:cNvPr id="97" name="Google Shape;97;p17"/>
          <p:cNvSpPr txBox="1"/>
          <p:nvPr>
            <p:ph idx="2" type="body"/>
          </p:nvPr>
        </p:nvSpPr>
        <p:spPr>
          <a:xfrm>
            <a:off x="652872" y="1602675"/>
            <a:ext cx="30714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None/>
            </a:pPr>
            <a:r>
              <a:t/>
            </a:r>
            <a:endParaRPr b="1" sz="2100">
              <a:solidFill>
                <a:schemeClr val="dk1"/>
              </a:solidFill>
            </a:endParaRPr>
          </a:p>
          <a:p>
            <a:pPr indent="-330200" lvl="0" marL="457200" rtl="0" algn="l">
              <a:spcBef>
                <a:spcPts val="1600"/>
              </a:spcBef>
              <a:spcAft>
                <a:spcPts val="0"/>
              </a:spcAft>
              <a:buSzPts val="1600"/>
              <a:buChar char="●"/>
            </a:pPr>
            <a:r>
              <a:rPr lang="en" sz="1600"/>
              <a:t>Shaq won 819 games and lost 388 games</a:t>
            </a:r>
            <a:endParaRPr sz="1600"/>
          </a:p>
          <a:p>
            <a:pPr indent="-330200" lvl="0" marL="457200" rtl="0" algn="l">
              <a:spcBef>
                <a:spcPts val="1200"/>
              </a:spcBef>
              <a:spcAft>
                <a:spcPts val="1200"/>
              </a:spcAft>
              <a:buSzPts val="1600"/>
              <a:buChar char="●"/>
            </a:pPr>
            <a:r>
              <a:rPr lang="en" sz="1600"/>
              <a:t>MJ won 706 games and lost 366 games</a:t>
            </a:r>
            <a:endParaRPr sz="1600"/>
          </a:p>
        </p:txBody>
      </p:sp>
      <p:pic>
        <p:nvPicPr>
          <p:cNvPr id="98" name="Google Shape;98;p17"/>
          <p:cNvPicPr preferRelativeResize="0"/>
          <p:nvPr/>
        </p:nvPicPr>
        <p:blipFill>
          <a:blip r:embed="rId3">
            <a:alphaModFix/>
          </a:blip>
          <a:stretch>
            <a:fillRect/>
          </a:stretch>
        </p:blipFill>
        <p:spPr>
          <a:xfrm>
            <a:off x="4821875" y="1377900"/>
            <a:ext cx="3571875" cy="2990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8"/>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Who scored more points?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Michael Jordan Career Scores</a:t>
            </a:r>
            <a:endParaRPr/>
          </a:p>
        </p:txBody>
      </p:sp>
      <p:sp>
        <p:nvSpPr>
          <p:cNvPr id="109" name="Google Shape;109;p19"/>
          <p:cNvSpPr txBox="1"/>
          <p:nvPr>
            <p:ph idx="2" type="body"/>
          </p:nvPr>
        </p:nvSpPr>
        <p:spPr>
          <a:xfrm>
            <a:off x="82575" y="3013925"/>
            <a:ext cx="8888400" cy="148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None/>
            </a:pPr>
            <a:r>
              <a:t/>
            </a:r>
            <a:endParaRPr b="1" sz="2100">
              <a:solidFill>
                <a:schemeClr val="dk1"/>
              </a:solidFill>
            </a:endParaRPr>
          </a:p>
          <a:p>
            <a:pPr indent="0" lvl="0" marL="0" rtl="0" algn="l">
              <a:spcBef>
                <a:spcPts val="1600"/>
              </a:spcBef>
              <a:spcAft>
                <a:spcPts val="0"/>
              </a:spcAft>
              <a:buClr>
                <a:schemeClr val="dk2"/>
              </a:buClr>
              <a:buSzPts val="1100"/>
              <a:buNone/>
            </a:pPr>
            <a:r>
              <a:t/>
            </a:r>
            <a:endParaRPr b="1" sz="2100">
              <a:solidFill>
                <a:schemeClr val="dk1"/>
              </a:solidFill>
            </a:endParaRPr>
          </a:p>
          <a:p>
            <a:pPr indent="0" lvl="0" marL="0" rtl="0" algn="l">
              <a:spcBef>
                <a:spcPts val="1600"/>
              </a:spcBef>
              <a:spcAft>
                <a:spcPts val="1200"/>
              </a:spcAft>
              <a:buNone/>
            </a:pPr>
            <a:r>
              <a:t/>
            </a:r>
            <a:endParaRPr sz="1800"/>
          </a:p>
        </p:txBody>
      </p:sp>
      <p:pic>
        <p:nvPicPr>
          <p:cNvPr id="110" name="Google Shape;110;p19"/>
          <p:cNvPicPr preferRelativeResize="0"/>
          <p:nvPr/>
        </p:nvPicPr>
        <p:blipFill>
          <a:blip r:embed="rId3">
            <a:alphaModFix/>
          </a:blip>
          <a:stretch>
            <a:fillRect/>
          </a:stretch>
        </p:blipFill>
        <p:spPr>
          <a:xfrm>
            <a:off x="459875" y="1938276"/>
            <a:ext cx="8224249" cy="1797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Michael Jordan Career Scores</a:t>
            </a:r>
            <a:endParaRPr/>
          </a:p>
        </p:txBody>
      </p:sp>
      <p:sp>
        <p:nvSpPr>
          <p:cNvPr id="116" name="Google Shape;116;p20"/>
          <p:cNvSpPr txBox="1"/>
          <p:nvPr>
            <p:ph idx="2" type="body"/>
          </p:nvPr>
        </p:nvSpPr>
        <p:spPr>
          <a:xfrm>
            <a:off x="652880" y="1602675"/>
            <a:ext cx="75825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None/>
            </a:pPr>
            <a:r>
              <a:rPr b="1" lang="en" sz="2100">
                <a:solidFill>
                  <a:schemeClr val="dk1"/>
                </a:solidFill>
              </a:rPr>
              <a:t>Key Insights</a:t>
            </a:r>
            <a:endParaRPr b="1" sz="2100">
              <a:solidFill>
                <a:schemeClr val="dk1"/>
              </a:solidFill>
            </a:endParaRPr>
          </a:p>
          <a:p>
            <a:pPr indent="-330200" lvl="0" marL="457200" rtl="0" algn="l">
              <a:spcBef>
                <a:spcPts val="1600"/>
              </a:spcBef>
              <a:spcAft>
                <a:spcPts val="0"/>
              </a:spcAft>
              <a:buSzPts val="1600"/>
              <a:buChar char="●"/>
            </a:pPr>
            <a:r>
              <a:rPr lang="en" sz="1600"/>
              <a:t>We see a large variance in play over time with only small hints at correlation.</a:t>
            </a:r>
            <a:endParaRPr sz="1600"/>
          </a:p>
          <a:p>
            <a:pPr indent="-330200" lvl="0" marL="457200" rtl="0" algn="l">
              <a:spcBef>
                <a:spcPts val="1200"/>
              </a:spcBef>
              <a:spcAft>
                <a:spcPts val="0"/>
              </a:spcAft>
              <a:buSzPts val="1600"/>
              <a:buChar char="●"/>
            </a:pPr>
            <a:r>
              <a:rPr lang="en" sz="1600"/>
              <a:t>It seems that Michael Jordan’s play throughout his career was anything but consistent.</a:t>
            </a:r>
            <a:endParaRPr sz="1600"/>
          </a:p>
          <a:p>
            <a:pPr indent="-330200" lvl="0" marL="457200" rtl="0" algn="l">
              <a:spcBef>
                <a:spcPts val="1200"/>
              </a:spcBef>
              <a:spcAft>
                <a:spcPts val="1200"/>
              </a:spcAft>
              <a:buSzPts val="1600"/>
              <a:buChar char="●"/>
            </a:pPr>
            <a:r>
              <a:rPr lang="en" sz="1600"/>
              <a:t>The only major correlation that is seemingly visible is a small uptick early in his career and a large downtick late in his career.</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Shaq</a:t>
            </a:r>
            <a:r>
              <a:rPr lang="en"/>
              <a:t> Career Scores</a:t>
            </a:r>
            <a:endParaRPr/>
          </a:p>
        </p:txBody>
      </p:sp>
      <p:sp>
        <p:nvSpPr>
          <p:cNvPr id="122" name="Google Shape;122;p21"/>
          <p:cNvSpPr txBox="1"/>
          <p:nvPr>
            <p:ph idx="2" type="body"/>
          </p:nvPr>
        </p:nvSpPr>
        <p:spPr>
          <a:xfrm>
            <a:off x="82575" y="3013925"/>
            <a:ext cx="8888400" cy="148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None/>
            </a:pPr>
            <a:r>
              <a:t/>
            </a:r>
            <a:endParaRPr b="1" sz="2100">
              <a:solidFill>
                <a:schemeClr val="dk1"/>
              </a:solidFill>
            </a:endParaRPr>
          </a:p>
          <a:p>
            <a:pPr indent="0" lvl="0" marL="0" rtl="0" algn="l">
              <a:spcBef>
                <a:spcPts val="1600"/>
              </a:spcBef>
              <a:spcAft>
                <a:spcPts val="0"/>
              </a:spcAft>
              <a:buClr>
                <a:schemeClr val="dk2"/>
              </a:buClr>
              <a:buSzPts val="1100"/>
              <a:buNone/>
            </a:pPr>
            <a:r>
              <a:t/>
            </a:r>
            <a:endParaRPr b="1" sz="2100">
              <a:solidFill>
                <a:schemeClr val="dk1"/>
              </a:solidFill>
            </a:endParaRPr>
          </a:p>
          <a:p>
            <a:pPr indent="0" lvl="0" marL="0" rtl="0" algn="l">
              <a:spcBef>
                <a:spcPts val="1600"/>
              </a:spcBef>
              <a:spcAft>
                <a:spcPts val="1200"/>
              </a:spcAft>
              <a:buNone/>
            </a:pPr>
            <a:r>
              <a:t/>
            </a:r>
            <a:endParaRPr sz="1800"/>
          </a:p>
        </p:txBody>
      </p:sp>
      <p:pic>
        <p:nvPicPr>
          <p:cNvPr id="123" name="Google Shape;123;p21"/>
          <p:cNvPicPr preferRelativeResize="0"/>
          <p:nvPr/>
        </p:nvPicPr>
        <p:blipFill>
          <a:blip r:embed="rId3">
            <a:alphaModFix/>
          </a:blip>
          <a:stretch>
            <a:fillRect/>
          </a:stretch>
        </p:blipFill>
        <p:spPr>
          <a:xfrm>
            <a:off x="486525" y="1998450"/>
            <a:ext cx="8420773" cy="1854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