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5"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6" r:id="rId22"/>
    <p:sldId id="277" r:id="rId23"/>
    <p:sldId id="278" r:id="rId24"/>
    <p:sldId id="279" r:id="rId25"/>
    <p:sldId id="280" r:id="rId26"/>
    <p:sldId id="286" r:id="rId27"/>
    <p:sldId id="281" r:id="rId28"/>
    <p:sldId id="282" r:id="rId29"/>
    <p:sldId id="283" r:id="rId30"/>
    <p:sldId id="284" r:id="rId31"/>
    <p:sldId id="285"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37" autoAdjust="0"/>
    <p:restoredTop sz="94660"/>
  </p:normalViewPr>
  <p:slideViewPr>
    <p:cSldViewPr snapToGrid="0">
      <p:cViewPr varScale="1">
        <p:scale>
          <a:sx n="98" d="100"/>
          <a:sy n="98" d="100"/>
        </p:scale>
        <p:origin x="90" y="4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61E19-8005-45EE-AB91-2FEC0EA3F4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7ABC15-3B09-436F-B2F3-9ABB92E6F2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BD6FE6-48DD-4FB6-B148-16A24AAB14AA}"/>
              </a:ext>
            </a:extLst>
          </p:cNvPr>
          <p:cNvSpPr>
            <a:spLocks noGrp="1"/>
          </p:cNvSpPr>
          <p:nvPr>
            <p:ph type="dt" sz="half" idx="10"/>
          </p:nvPr>
        </p:nvSpPr>
        <p:spPr/>
        <p:txBody>
          <a:bodyPr/>
          <a:lstStyle/>
          <a:p>
            <a:fld id="{750E2ED3-F078-4C11-B50F-86B524E68CDB}" type="datetimeFigureOut">
              <a:rPr lang="en-US" smtClean="0"/>
              <a:t>3/5/2021</a:t>
            </a:fld>
            <a:endParaRPr lang="en-US"/>
          </a:p>
        </p:txBody>
      </p:sp>
      <p:sp>
        <p:nvSpPr>
          <p:cNvPr id="5" name="Footer Placeholder 4">
            <a:extLst>
              <a:ext uri="{FF2B5EF4-FFF2-40B4-BE49-F238E27FC236}">
                <a16:creationId xmlns:a16="http://schemas.microsoft.com/office/drawing/2014/main" id="{75413166-5AD6-4E00-BA19-2E429878B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F7D72-3E34-4DA5-B0F9-6EFBC99434DC}"/>
              </a:ext>
            </a:extLst>
          </p:cNvPr>
          <p:cNvSpPr>
            <a:spLocks noGrp="1"/>
          </p:cNvSpPr>
          <p:nvPr>
            <p:ph type="sldNum" sz="quarter" idx="12"/>
          </p:nvPr>
        </p:nvSpPr>
        <p:spPr/>
        <p:txBody>
          <a:bodyPr/>
          <a:lstStyle/>
          <a:p>
            <a:fld id="{E5FFDDB6-D27C-415F-82DC-ECD8A1E957A4}" type="slidenum">
              <a:rPr lang="en-US" smtClean="0"/>
              <a:t>‹#›</a:t>
            </a:fld>
            <a:endParaRPr lang="en-US"/>
          </a:p>
        </p:txBody>
      </p:sp>
    </p:spTree>
    <p:extLst>
      <p:ext uri="{BB962C8B-B14F-4D97-AF65-F5344CB8AC3E}">
        <p14:creationId xmlns:p14="http://schemas.microsoft.com/office/powerpoint/2010/main" val="3638064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67A2C-C701-4AC1-BB63-2FD7CF6547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F28DAE-4999-453B-A404-23F8350934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37E7D5-4595-4F1A-823B-8C5947CFBE0A}"/>
              </a:ext>
            </a:extLst>
          </p:cNvPr>
          <p:cNvSpPr>
            <a:spLocks noGrp="1"/>
          </p:cNvSpPr>
          <p:nvPr>
            <p:ph type="dt" sz="half" idx="10"/>
          </p:nvPr>
        </p:nvSpPr>
        <p:spPr/>
        <p:txBody>
          <a:bodyPr/>
          <a:lstStyle/>
          <a:p>
            <a:fld id="{750E2ED3-F078-4C11-B50F-86B524E68CDB}" type="datetimeFigureOut">
              <a:rPr lang="en-US" smtClean="0"/>
              <a:t>3/5/2021</a:t>
            </a:fld>
            <a:endParaRPr lang="en-US"/>
          </a:p>
        </p:txBody>
      </p:sp>
      <p:sp>
        <p:nvSpPr>
          <p:cNvPr id="5" name="Footer Placeholder 4">
            <a:extLst>
              <a:ext uri="{FF2B5EF4-FFF2-40B4-BE49-F238E27FC236}">
                <a16:creationId xmlns:a16="http://schemas.microsoft.com/office/drawing/2014/main" id="{58A6551C-8148-4DC6-8551-6ED8F4797F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A5EE14-4F48-483A-B498-30AB4700FDEE}"/>
              </a:ext>
            </a:extLst>
          </p:cNvPr>
          <p:cNvSpPr>
            <a:spLocks noGrp="1"/>
          </p:cNvSpPr>
          <p:nvPr>
            <p:ph type="sldNum" sz="quarter" idx="12"/>
          </p:nvPr>
        </p:nvSpPr>
        <p:spPr/>
        <p:txBody>
          <a:bodyPr/>
          <a:lstStyle/>
          <a:p>
            <a:fld id="{E5FFDDB6-D27C-415F-82DC-ECD8A1E957A4}" type="slidenum">
              <a:rPr lang="en-US" smtClean="0"/>
              <a:t>‹#›</a:t>
            </a:fld>
            <a:endParaRPr lang="en-US"/>
          </a:p>
        </p:txBody>
      </p:sp>
    </p:spTree>
    <p:extLst>
      <p:ext uri="{BB962C8B-B14F-4D97-AF65-F5344CB8AC3E}">
        <p14:creationId xmlns:p14="http://schemas.microsoft.com/office/powerpoint/2010/main" val="2532637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5A5344-65A4-4449-B95B-997E794FDC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44594A-34FD-4A97-8E14-2C823B6931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C0DCAB-9550-496B-93FD-919C4B51AF74}"/>
              </a:ext>
            </a:extLst>
          </p:cNvPr>
          <p:cNvSpPr>
            <a:spLocks noGrp="1"/>
          </p:cNvSpPr>
          <p:nvPr>
            <p:ph type="dt" sz="half" idx="10"/>
          </p:nvPr>
        </p:nvSpPr>
        <p:spPr/>
        <p:txBody>
          <a:bodyPr/>
          <a:lstStyle/>
          <a:p>
            <a:fld id="{750E2ED3-F078-4C11-B50F-86B524E68CDB}" type="datetimeFigureOut">
              <a:rPr lang="en-US" smtClean="0"/>
              <a:t>3/5/2021</a:t>
            </a:fld>
            <a:endParaRPr lang="en-US"/>
          </a:p>
        </p:txBody>
      </p:sp>
      <p:sp>
        <p:nvSpPr>
          <p:cNvPr id="5" name="Footer Placeholder 4">
            <a:extLst>
              <a:ext uri="{FF2B5EF4-FFF2-40B4-BE49-F238E27FC236}">
                <a16:creationId xmlns:a16="http://schemas.microsoft.com/office/drawing/2014/main" id="{C176E9D7-14B5-42DE-A774-7D36C3FE16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11F0E0-115F-4213-8806-C123743CB858}"/>
              </a:ext>
            </a:extLst>
          </p:cNvPr>
          <p:cNvSpPr>
            <a:spLocks noGrp="1"/>
          </p:cNvSpPr>
          <p:nvPr>
            <p:ph type="sldNum" sz="quarter" idx="12"/>
          </p:nvPr>
        </p:nvSpPr>
        <p:spPr/>
        <p:txBody>
          <a:bodyPr/>
          <a:lstStyle/>
          <a:p>
            <a:fld id="{E5FFDDB6-D27C-415F-82DC-ECD8A1E957A4}" type="slidenum">
              <a:rPr lang="en-US" smtClean="0"/>
              <a:t>‹#›</a:t>
            </a:fld>
            <a:endParaRPr lang="en-US"/>
          </a:p>
        </p:txBody>
      </p:sp>
    </p:spTree>
    <p:extLst>
      <p:ext uri="{BB962C8B-B14F-4D97-AF65-F5344CB8AC3E}">
        <p14:creationId xmlns:p14="http://schemas.microsoft.com/office/powerpoint/2010/main" val="464306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A4CD9-64AA-4FD5-B4DD-AA9F73A769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FC63BB-950F-4CD8-B4C1-04B24D393F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4247C5-8821-4CE9-9CF0-A3EBB447706E}"/>
              </a:ext>
            </a:extLst>
          </p:cNvPr>
          <p:cNvSpPr>
            <a:spLocks noGrp="1"/>
          </p:cNvSpPr>
          <p:nvPr>
            <p:ph type="dt" sz="half" idx="10"/>
          </p:nvPr>
        </p:nvSpPr>
        <p:spPr/>
        <p:txBody>
          <a:bodyPr/>
          <a:lstStyle/>
          <a:p>
            <a:fld id="{750E2ED3-F078-4C11-B50F-86B524E68CDB}" type="datetimeFigureOut">
              <a:rPr lang="en-US" smtClean="0"/>
              <a:t>3/5/2021</a:t>
            </a:fld>
            <a:endParaRPr lang="en-US"/>
          </a:p>
        </p:txBody>
      </p:sp>
      <p:sp>
        <p:nvSpPr>
          <p:cNvPr id="5" name="Footer Placeholder 4">
            <a:extLst>
              <a:ext uri="{FF2B5EF4-FFF2-40B4-BE49-F238E27FC236}">
                <a16:creationId xmlns:a16="http://schemas.microsoft.com/office/drawing/2014/main" id="{AB529F42-3B0C-4BF5-96F1-34A06EF645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E5BE9A-1738-4EFE-B4B9-FB81613A223C}"/>
              </a:ext>
            </a:extLst>
          </p:cNvPr>
          <p:cNvSpPr>
            <a:spLocks noGrp="1"/>
          </p:cNvSpPr>
          <p:nvPr>
            <p:ph type="sldNum" sz="quarter" idx="12"/>
          </p:nvPr>
        </p:nvSpPr>
        <p:spPr/>
        <p:txBody>
          <a:bodyPr/>
          <a:lstStyle/>
          <a:p>
            <a:fld id="{E5FFDDB6-D27C-415F-82DC-ECD8A1E957A4}" type="slidenum">
              <a:rPr lang="en-US" smtClean="0"/>
              <a:t>‹#›</a:t>
            </a:fld>
            <a:endParaRPr lang="en-US"/>
          </a:p>
        </p:txBody>
      </p:sp>
    </p:spTree>
    <p:extLst>
      <p:ext uri="{BB962C8B-B14F-4D97-AF65-F5344CB8AC3E}">
        <p14:creationId xmlns:p14="http://schemas.microsoft.com/office/powerpoint/2010/main" val="1771504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CF3FB-EEB5-405D-A0AD-6D14B0A425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A90D25-1B46-4762-AB2F-F36F856DBA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799640-FF64-4C4E-8C5D-73DF2614C2E9}"/>
              </a:ext>
            </a:extLst>
          </p:cNvPr>
          <p:cNvSpPr>
            <a:spLocks noGrp="1"/>
          </p:cNvSpPr>
          <p:nvPr>
            <p:ph type="dt" sz="half" idx="10"/>
          </p:nvPr>
        </p:nvSpPr>
        <p:spPr/>
        <p:txBody>
          <a:bodyPr/>
          <a:lstStyle/>
          <a:p>
            <a:fld id="{750E2ED3-F078-4C11-B50F-86B524E68CDB}" type="datetimeFigureOut">
              <a:rPr lang="en-US" smtClean="0"/>
              <a:t>3/5/2021</a:t>
            </a:fld>
            <a:endParaRPr lang="en-US"/>
          </a:p>
        </p:txBody>
      </p:sp>
      <p:sp>
        <p:nvSpPr>
          <p:cNvPr id="5" name="Footer Placeholder 4">
            <a:extLst>
              <a:ext uri="{FF2B5EF4-FFF2-40B4-BE49-F238E27FC236}">
                <a16:creationId xmlns:a16="http://schemas.microsoft.com/office/drawing/2014/main" id="{443D7D61-767C-4B57-8069-2CB919E43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B5F493-3DA8-4163-AC11-5CAB177715A8}"/>
              </a:ext>
            </a:extLst>
          </p:cNvPr>
          <p:cNvSpPr>
            <a:spLocks noGrp="1"/>
          </p:cNvSpPr>
          <p:nvPr>
            <p:ph type="sldNum" sz="quarter" idx="12"/>
          </p:nvPr>
        </p:nvSpPr>
        <p:spPr/>
        <p:txBody>
          <a:bodyPr/>
          <a:lstStyle/>
          <a:p>
            <a:fld id="{E5FFDDB6-D27C-415F-82DC-ECD8A1E957A4}" type="slidenum">
              <a:rPr lang="en-US" smtClean="0"/>
              <a:t>‹#›</a:t>
            </a:fld>
            <a:endParaRPr lang="en-US"/>
          </a:p>
        </p:txBody>
      </p:sp>
    </p:spTree>
    <p:extLst>
      <p:ext uri="{BB962C8B-B14F-4D97-AF65-F5344CB8AC3E}">
        <p14:creationId xmlns:p14="http://schemas.microsoft.com/office/powerpoint/2010/main" val="2390361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BC042-3244-47B7-BB69-70CC574DA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6703CB-7582-48FF-AE9B-EFF997400F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A99895-0FCA-4DFF-8E90-032942CC36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7AFACD-0CE0-4B9A-BC94-94152C8934DC}"/>
              </a:ext>
            </a:extLst>
          </p:cNvPr>
          <p:cNvSpPr>
            <a:spLocks noGrp="1"/>
          </p:cNvSpPr>
          <p:nvPr>
            <p:ph type="dt" sz="half" idx="10"/>
          </p:nvPr>
        </p:nvSpPr>
        <p:spPr/>
        <p:txBody>
          <a:bodyPr/>
          <a:lstStyle/>
          <a:p>
            <a:fld id="{750E2ED3-F078-4C11-B50F-86B524E68CDB}" type="datetimeFigureOut">
              <a:rPr lang="en-US" smtClean="0"/>
              <a:t>3/5/2021</a:t>
            </a:fld>
            <a:endParaRPr lang="en-US"/>
          </a:p>
        </p:txBody>
      </p:sp>
      <p:sp>
        <p:nvSpPr>
          <p:cNvPr id="6" name="Footer Placeholder 5">
            <a:extLst>
              <a:ext uri="{FF2B5EF4-FFF2-40B4-BE49-F238E27FC236}">
                <a16:creationId xmlns:a16="http://schemas.microsoft.com/office/drawing/2014/main" id="{4E8D913D-BD0D-45B2-B63C-31DAAFECF3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81A9FE-965B-4F38-925F-6FF0FBA88551}"/>
              </a:ext>
            </a:extLst>
          </p:cNvPr>
          <p:cNvSpPr>
            <a:spLocks noGrp="1"/>
          </p:cNvSpPr>
          <p:nvPr>
            <p:ph type="sldNum" sz="quarter" idx="12"/>
          </p:nvPr>
        </p:nvSpPr>
        <p:spPr/>
        <p:txBody>
          <a:bodyPr/>
          <a:lstStyle/>
          <a:p>
            <a:fld id="{E5FFDDB6-D27C-415F-82DC-ECD8A1E957A4}" type="slidenum">
              <a:rPr lang="en-US" smtClean="0"/>
              <a:t>‹#›</a:t>
            </a:fld>
            <a:endParaRPr lang="en-US"/>
          </a:p>
        </p:txBody>
      </p:sp>
    </p:spTree>
    <p:extLst>
      <p:ext uri="{BB962C8B-B14F-4D97-AF65-F5344CB8AC3E}">
        <p14:creationId xmlns:p14="http://schemas.microsoft.com/office/powerpoint/2010/main" val="379045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CDEB9-5884-43E3-B2B3-5102ED7160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E059FE-EC78-4281-8B2A-E1BDADB4CD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96CB13-2E20-42EF-8147-8BC74C4896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1F0033-BB3F-4D61-8B9F-13AC5A127C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06E21C-9D16-4A6A-9A88-541F962C42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222339-009D-48F1-A6BE-56BE55067AB0}"/>
              </a:ext>
            </a:extLst>
          </p:cNvPr>
          <p:cNvSpPr>
            <a:spLocks noGrp="1"/>
          </p:cNvSpPr>
          <p:nvPr>
            <p:ph type="dt" sz="half" idx="10"/>
          </p:nvPr>
        </p:nvSpPr>
        <p:spPr/>
        <p:txBody>
          <a:bodyPr/>
          <a:lstStyle/>
          <a:p>
            <a:fld id="{750E2ED3-F078-4C11-B50F-86B524E68CDB}" type="datetimeFigureOut">
              <a:rPr lang="en-US" smtClean="0"/>
              <a:t>3/5/2021</a:t>
            </a:fld>
            <a:endParaRPr lang="en-US"/>
          </a:p>
        </p:txBody>
      </p:sp>
      <p:sp>
        <p:nvSpPr>
          <p:cNvPr id="8" name="Footer Placeholder 7">
            <a:extLst>
              <a:ext uri="{FF2B5EF4-FFF2-40B4-BE49-F238E27FC236}">
                <a16:creationId xmlns:a16="http://schemas.microsoft.com/office/drawing/2014/main" id="{656DB40C-A7A6-4186-B853-0922FA4378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8EED50-E24D-4F36-B329-FE3D14768731}"/>
              </a:ext>
            </a:extLst>
          </p:cNvPr>
          <p:cNvSpPr>
            <a:spLocks noGrp="1"/>
          </p:cNvSpPr>
          <p:nvPr>
            <p:ph type="sldNum" sz="quarter" idx="12"/>
          </p:nvPr>
        </p:nvSpPr>
        <p:spPr/>
        <p:txBody>
          <a:bodyPr/>
          <a:lstStyle/>
          <a:p>
            <a:fld id="{E5FFDDB6-D27C-415F-82DC-ECD8A1E957A4}" type="slidenum">
              <a:rPr lang="en-US" smtClean="0"/>
              <a:t>‹#›</a:t>
            </a:fld>
            <a:endParaRPr lang="en-US"/>
          </a:p>
        </p:txBody>
      </p:sp>
    </p:spTree>
    <p:extLst>
      <p:ext uri="{BB962C8B-B14F-4D97-AF65-F5344CB8AC3E}">
        <p14:creationId xmlns:p14="http://schemas.microsoft.com/office/powerpoint/2010/main" val="3239287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0983F-B0D5-4248-8BF9-5B63D46A5C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F955AE-672B-4D57-913D-A8936CA7D9BB}"/>
              </a:ext>
            </a:extLst>
          </p:cNvPr>
          <p:cNvSpPr>
            <a:spLocks noGrp="1"/>
          </p:cNvSpPr>
          <p:nvPr>
            <p:ph type="dt" sz="half" idx="10"/>
          </p:nvPr>
        </p:nvSpPr>
        <p:spPr/>
        <p:txBody>
          <a:bodyPr/>
          <a:lstStyle/>
          <a:p>
            <a:fld id="{750E2ED3-F078-4C11-B50F-86B524E68CDB}" type="datetimeFigureOut">
              <a:rPr lang="en-US" smtClean="0"/>
              <a:t>3/5/2021</a:t>
            </a:fld>
            <a:endParaRPr lang="en-US"/>
          </a:p>
        </p:txBody>
      </p:sp>
      <p:sp>
        <p:nvSpPr>
          <p:cNvPr id="4" name="Footer Placeholder 3">
            <a:extLst>
              <a:ext uri="{FF2B5EF4-FFF2-40B4-BE49-F238E27FC236}">
                <a16:creationId xmlns:a16="http://schemas.microsoft.com/office/drawing/2014/main" id="{020FF78E-BBBB-4E7D-9CFD-2560B071BA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B3E74C-D30A-4DD3-9C78-F6EB98B304D4}"/>
              </a:ext>
            </a:extLst>
          </p:cNvPr>
          <p:cNvSpPr>
            <a:spLocks noGrp="1"/>
          </p:cNvSpPr>
          <p:nvPr>
            <p:ph type="sldNum" sz="quarter" idx="12"/>
          </p:nvPr>
        </p:nvSpPr>
        <p:spPr/>
        <p:txBody>
          <a:bodyPr/>
          <a:lstStyle/>
          <a:p>
            <a:fld id="{E5FFDDB6-D27C-415F-82DC-ECD8A1E957A4}" type="slidenum">
              <a:rPr lang="en-US" smtClean="0"/>
              <a:t>‹#›</a:t>
            </a:fld>
            <a:endParaRPr lang="en-US"/>
          </a:p>
        </p:txBody>
      </p:sp>
    </p:spTree>
    <p:extLst>
      <p:ext uri="{BB962C8B-B14F-4D97-AF65-F5344CB8AC3E}">
        <p14:creationId xmlns:p14="http://schemas.microsoft.com/office/powerpoint/2010/main" val="239079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27D30E-4541-4DCC-B0B2-0795B2A4033A}"/>
              </a:ext>
            </a:extLst>
          </p:cNvPr>
          <p:cNvSpPr>
            <a:spLocks noGrp="1"/>
          </p:cNvSpPr>
          <p:nvPr>
            <p:ph type="dt" sz="half" idx="10"/>
          </p:nvPr>
        </p:nvSpPr>
        <p:spPr/>
        <p:txBody>
          <a:bodyPr/>
          <a:lstStyle/>
          <a:p>
            <a:fld id="{750E2ED3-F078-4C11-B50F-86B524E68CDB}" type="datetimeFigureOut">
              <a:rPr lang="en-US" smtClean="0"/>
              <a:t>3/5/2021</a:t>
            </a:fld>
            <a:endParaRPr lang="en-US"/>
          </a:p>
        </p:txBody>
      </p:sp>
      <p:sp>
        <p:nvSpPr>
          <p:cNvPr id="3" name="Footer Placeholder 2">
            <a:extLst>
              <a:ext uri="{FF2B5EF4-FFF2-40B4-BE49-F238E27FC236}">
                <a16:creationId xmlns:a16="http://schemas.microsoft.com/office/drawing/2014/main" id="{547418EE-A704-4746-9D55-1DD83F5244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7A3839-7CB1-4A21-88D8-B634DB65C544}"/>
              </a:ext>
            </a:extLst>
          </p:cNvPr>
          <p:cNvSpPr>
            <a:spLocks noGrp="1"/>
          </p:cNvSpPr>
          <p:nvPr>
            <p:ph type="sldNum" sz="quarter" idx="12"/>
          </p:nvPr>
        </p:nvSpPr>
        <p:spPr/>
        <p:txBody>
          <a:bodyPr/>
          <a:lstStyle/>
          <a:p>
            <a:fld id="{E5FFDDB6-D27C-415F-82DC-ECD8A1E957A4}" type="slidenum">
              <a:rPr lang="en-US" smtClean="0"/>
              <a:t>‹#›</a:t>
            </a:fld>
            <a:endParaRPr lang="en-US"/>
          </a:p>
        </p:txBody>
      </p:sp>
    </p:spTree>
    <p:extLst>
      <p:ext uri="{BB962C8B-B14F-4D97-AF65-F5344CB8AC3E}">
        <p14:creationId xmlns:p14="http://schemas.microsoft.com/office/powerpoint/2010/main" val="2901741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FFD66-187F-405F-8A69-619A30F560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6B5646-F421-406A-851E-0AB90B7EE3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D8B4DE-17F9-40F0-B2C4-523C14658E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F0AB85-7DC2-45A8-9317-FD465121B2B4}"/>
              </a:ext>
            </a:extLst>
          </p:cNvPr>
          <p:cNvSpPr>
            <a:spLocks noGrp="1"/>
          </p:cNvSpPr>
          <p:nvPr>
            <p:ph type="dt" sz="half" idx="10"/>
          </p:nvPr>
        </p:nvSpPr>
        <p:spPr/>
        <p:txBody>
          <a:bodyPr/>
          <a:lstStyle/>
          <a:p>
            <a:fld id="{750E2ED3-F078-4C11-B50F-86B524E68CDB}" type="datetimeFigureOut">
              <a:rPr lang="en-US" smtClean="0"/>
              <a:t>3/5/2021</a:t>
            </a:fld>
            <a:endParaRPr lang="en-US"/>
          </a:p>
        </p:txBody>
      </p:sp>
      <p:sp>
        <p:nvSpPr>
          <p:cNvPr id="6" name="Footer Placeholder 5">
            <a:extLst>
              <a:ext uri="{FF2B5EF4-FFF2-40B4-BE49-F238E27FC236}">
                <a16:creationId xmlns:a16="http://schemas.microsoft.com/office/drawing/2014/main" id="{949EA670-27A2-4428-B0B6-CD4DE34812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7111F1-D2CF-43E0-AD65-C98434D4B570}"/>
              </a:ext>
            </a:extLst>
          </p:cNvPr>
          <p:cNvSpPr>
            <a:spLocks noGrp="1"/>
          </p:cNvSpPr>
          <p:nvPr>
            <p:ph type="sldNum" sz="quarter" idx="12"/>
          </p:nvPr>
        </p:nvSpPr>
        <p:spPr/>
        <p:txBody>
          <a:bodyPr/>
          <a:lstStyle/>
          <a:p>
            <a:fld id="{E5FFDDB6-D27C-415F-82DC-ECD8A1E957A4}" type="slidenum">
              <a:rPr lang="en-US" smtClean="0"/>
              <a:t>‹#›</a:t>
            </a:fld>
            <a:endParaRPr lang="en-US"/>
          </a:p>
        </p:txBody>
      </p:sp>
    </p:spTree>
    <p:extLst>
      <p:ext uri="{BB962C8B-B14F-4D97-AF65-F5344CB8AC3E}">
        <p14:creationId xmlns:p14="http://schemas.microsoft.com/office/powerpoint/2010/main" val="426610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D3F87-E0F7-48C6-B4D9-A4F767071F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762B79-2C42-4327-B17E-8D5A539C7C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D816B2-4115-429A-8AA4-0EBD5DF476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2232FA-350B-4A36-94DB-9D595AC7ED9B}"/>
              </a:ext>
            </a:extLst>
          </p:cNvPr>
          <p:cNvSpPr>
            <a:spLocks noGrp="1"/>
          </p:cNvSpPr>
          <p:nvPr>
            <p:ph type="dt" sz="half" idx="10"/>
          </p:nvPr>
        </p:nvSpPr>
        <p:spPr/>
        <p:txBody>
          <a:bodyPr/>
          <a:lstStyle/>
          <a:p>
            <a:fld id="{750E2ED3-F078-4C11-B50F-86B524E68CDB}" type="datetimeFigureOut">
              <a:rPr lang="en-US" smtClean="0"/>
              <a:t>3/5/2021</a:t>
            </a:fld>
            <a:endParaRPr lang="en-US"/>
          </a:p>
        </p:txBody>
      </p:sp>
      <p:sp>
        <p:nvSpPr>
          <p:cNvPr id="6" name="Footer Placeholder 5">
            <a:extLst>
              <a:ext uri="{FF2B5EF4-FFF2-40B4-BE49-F238E27FC236}">
                <a16:creationId xmlns:a16="http://schemas.microsoft.com/office/drawing/2014/main" id="{B0AF693F-6DE7-4D44-9D60-7C0A71FE3A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964702-DDCD-4A5D-9D21-3B7EA9424FB6}"/>
              </a:ext>
            </a:extLst>
          </p:cNvPr>
          <p:cNvSpPr>
            <a:spLocks noGrp="1"/>
          </p:cNvSpPr>
          <p:nvPr>
            <p:ph type="sldNum" sz="quarter" idx="12"/>
          </p:nvPr>
        </p:nvSpPr>
        <p:spPr/>
        <p:txBody>
          <a:bodyPr/>
          <a:lstStyle/>
          <a:p>
            <a:fld id="{E5FFDDB6-D27C-415F-82DC-ECD8A1E957A4}" type="slidenum">
              <a:rPr lang="en-US" smtClean="0"/>
              <a:t>‹#›</a:t>
            </a:fld>
            <a:endParaRPr lang="en-US"/>
          </a:p>
        </p:txBody>
      </p:sp>
    </p:spTree>
    <p:extLst>
      <p:ext uri="{BB962C8B-B14F-4D97-AF65-F5344CB8AC3E}">
        <p14:creationId xmlns:p14="http://schemas.microsoft.com/office/powerpoint/2010/main" val="3185702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10ECB4-4A25-4FD1-B67E-FB265C6501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B1BB33-0697-4B93-AE00-858FCD622B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9DA84-B7F7-412B-85F8-3D62154601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0E2ED3-F078-4C11-B50F-86B524E68CDB}" type="datetimeFigureOut">
              <a:rPr lang="en-US" smtClean="0"/>
              <a:t>3/5/2021</a:t>
            </a:fld>
            <a:endParaRPr lang="en-US"/>
          </a:p>
        </p:txBody>
      </p:sp>
      <p:sp>
        <p:nvSpPr>
          <p:cNvPr id="5" name="Footer Placeholder 4">
            <a:extLst>
              <a:ext uri="{FF2B5EF4-FFF2-40B4-BE49-F238E27FC236}">
                <a16:creationId xmlns:a16="http://schemas.microsoft.com/office/drawing/2014/main" id="{FEE86EB8-FA33-4751-8F88-A2148A6B6E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22D14C-5248-40AE-A874-D9EA234601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FFDDB6-D27C-415F-82DC-ECD8A1E957A4}" type="slidenum">
              <a:rPr lang="en-US" smtClean="0"/>
              <a:t>‹#›</a:t>
            </a:fld>
            <a:endParaRPr lang="en-US"/>
          </a:p>
        </p:txBody>
      </p:sp>
    </p:spTree>
    <p:extLst>
      <p:ext uri="{BB962C8B-B14F-4D97-AF65-F5344CB8AC3E}">
        <p14:creationId xmlns:p14="http://schemas.microsoft.com/office/powerpoint/2010/main" val="355107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nielgrijalvas/movie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8997696"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EA6952-AC3D-4CA2-A8FB-0C903A0B6F62}"/>
              </a:ext>
            </a:extLst>
          </p:cNvPr>
          <p:cNvSpPr>
            <a:spLocks noGrp="1"/>
          </p:cNvSpPr>
          <p:nvPr>
            <p:ph type="ctrTitle"/>
          </p:nvPr>
        </p:nvSpPr>
        <p:spPr>
          <a:xfrm>
            <a:off x="1100669" y="1111086"/>
            <a:ext cx="7690104" cy="2623885"/>
          </a:xfrm>
        </p:spPr>
        <p:txBody>
          <a:bodyPr anchor="ctr">
            <a:normAutofit/>
          </a:bodyPr>
          <a:lstStyle/>
          <a:p>
            <a:r>
              <a:rPr lang="en-US" sz="5400" dirty="0">
                <a:solidFill>
                  <a:srgbClr val="FFFFFF"/>
                </a:solidFill>
              </a:rPr>
              <a:t>Exploratory Data Analysis:</a:t>
            </a:r>
            <a:br>
              <a:rPr lang="en-US" sz="5400" dirty="0">
                <a:solidFill>
                  <a:srgbClr val="FFFFFF"/>
                </a:solidFill>
              </a:rPr>
            </a:br>
            <a:r>
              <a:rPr lang="en-US" sz="5400" dirty="0">
                <a:solidFill>
                  <a:srgbClr val="FFFFFF"/>
                </a:solidFill>
              </a:rPr>
              <a:t>The Movie Dataset</a:t>
            </a:r>
          </a:p>
        </p:txBody>
      </p:sp>
      <p:sp>
        <p:nvSpPr>
          <p:cNvPr id="18" name="Rectangle 11">
            <a:extLst>
              <a:ext uri="{FF2B5EF4-FFF2-40B4-BE49-F238E27FC236}">
                <a16:creationId xmlns:a16="http://schemas.microsoft.com/office/drawing/2014/main" id="{927CAFC9-A675-4314-84EF-236FFA58A3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2490532"/>
            <a:ext cx="2110597"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3">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1127760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4D994333-5C26-4FC2-862F-DDF1962E33E5}"/>
              </a:ext>
            </a:extLst>
          </p:cNvPr>
          <p:cNvSpPr>
            <a:spLocks noGrp="1"/>
          </p:cNvSpPr>
          <p:nvPr>
            <p:ph type="subTitle" idx="1"/>
          </p:nvPr>
        </p:nvSpPr>
        <p:spPr>
          <a:xfrm>
            <a:off x="1079499" y="4843002"/>
            <a:ext cx="10012680" cy="1234345"/>
          </a:xfrm>
        </p:spPr>
        <p:txBody>
          <a:bodyPr anchor="ctr">
            <a:normAutofit/>
          </a:bodyPr>
          <a:lstStyle/>
          <a:p>
            <a:r>
              <a:rPr lang="en-US" sz="1200">
                <a:solidFill>
                  <a:srgbClr val="1B1B1B"/>
                </a:solidFill>
              </a:rPr>
              <a:t>Jonathon Scroggins</a:t>
            </a:r>
          </a:p>
          <a:p>
            <a:r>
              <a:rPr lang="en-US" sz="1200">
                <a:solidFill>
                  <a:srgbClr val="1B1B1B"/>
                </a:solidFill>
              </a:rPr>
              <a:t>DSC 530</a:t>
            </a:r>
          </a:p>
          <a:p>
            <a:r>
              <a:rPr lang="en-US" sz="1200">
                <a:solidFill>
                  <a:srgbClr val="1B1B1B"/>
                </a:solidFill>
              </a:rPr>
              <a:t>3/4/2021</a:t>
            </a:r>
          </a:p>
          <a:p>
            <a:r>
              <a:rPr lang="en-US" sz="1200">
                <a:solidFill>
                  <a:srgbClr val="1B1B1B"/>
                </a:solidFill>
              </a:rPr>
              <a:t>Professor Parajulee</a:t>
            </a:r>
          </a:p>
          <a:p>
            <a:endParaRPr lang="en-US" sz="1200">
              <a:solidFill>
                <a:srgbClr val="1B1B1B"/>
              </a:solidFill>
            </a:endParaRPr>
          </a:p>
        </p:txBody>
      </p:sp>
      <p:sp>
        <p:nvSpPr>
          <p:cNvPr id="20" name="Rectangle 15">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0221"/>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21" name="Graphic 6" descr="Presentation with Pie Chart">
            <a:extLst>
              <a:ext uri="{FF2B5EF4-FFF2-40B4-BE49-F238E27FC236}">
                <a16:creationId xmlns:a16="http://schemas.microsoft.com/office/drawing/2014/main" id="{4194FB8A-2BD9-42EE-9034-DE3B27F92C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57725" y="2612676"/>
            <a:ext cx="1632648" cy="1632648"/>
          </a:xfrm>
          <a:prstGeom prst="rect">
            <a:avLst/>
          </a:prstGeom>
        </p:spPr>
      </p:pic>
    </p:spTree>
    <p:extLst>
      <p:ext uri="{BB962C8B-B14F-4D97-AF65-F5344CB8AC3E}">
        <p14:creationId xmlns:p14="http://schemas.microsoft.com/office/powerpoint/2010/main" val="3544829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22FEF-FB0E-47A4-8706-BE7D3043689D}"/>
              </a:ext>
            </a:extLst>
          </p:cNvPr>
          <p:cNvSpPr>
            <a:spLocks noGrp="1"/>
          </p:cNvSpPr>
          <p:nvPr>
            <p:ph type="title"/>
          </p:nvPr>
        </p:nvSpPr>
        <p:spPr>
          <a:xfrm>
            <a:off x="838200" y="365126"/>
            <a:ext cx="5340605" cy="1146176"/>
          </a:xfrm>
        </p:spPr>
        <p:txBody>
          <a:bodyPr vert="horz" lIns="91440" tIns="45720" rIns="91440" bIns="45720" rtlCol="0" anchor="ctr">
            <a:normAutofit/>
          </a:bodyPr>
          <a:lstStyle/>
          <a:p>
            <a:r>
              <a:rPr lang="en-US" kern="1200">
                <a:solidFill>
                  <a:schemeClr val="tx1"/>
                </a:solidFill>
                <a:latin typeface="+mj-lt"/>
                <a:ea typeface="+mj-ea"/>
                <a:cs typeface="+mj-cs"/>
              </a:rPr>
              <a:t>Gross</a:t>
            </a:r>
          </a:p>
        </p:txBody>
      </p:sp>
      <p:sp>
        <p:nvSpPr>
          <p:cNvPr id="71" name="Freeform: Shape 70">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Content Placeholder 7">
            <a:extLst>
              <a:ext uri="{FF2B5EF4-FFF2-40B4-BE49-F238E27FC236}">
                <a16:creationId xmlns:a16="http://schemas.microsoft.com/office/drawing/2014/main" id="{E177611F-75C6-4841-A510-38617E8F127F}"/>
              </a:ext>
            </a:extLst>
          </p:cNvPr>
          <p:cNvSpPr>
            <a:spLocks noGrp="1"/>
          </p:cNvSpPr>
          <p:nvPr>
            <p:ph sz="half" idx="1"/>
          </p:nvPr>
        </p:nvSpPr>
        <p:spPr>
          <a:xfrm>
            <a:off x="838200" y="2173288"/>
            <a:ext cx="3603171" cy="3639684"/>
          </a:xfrm>
        </p:spPr>
        <p:txBody>
          <a:bodyPr vert="horz" lIns="91440" tIns="45720" rIns="91440" bIns="45720" rtlCol="0" anchor="ctr">
            <a:normAutofit/>
          </a:bodyPr>
          <a:lstStyle/>
          <a:p>
            <a:r>
              <a:rPr lang="en-US" sz="2000">
                <a:solidFill>
                  <a:srgbClr val="FFFFFF"/>
                </a:solidFill>
              </a:rPr>
              <a:t>The histogram for gross also shows a positive skew</a:t>
            </a:r>
          </a:p>
          <a:p>
            <a:r>
              <a:rPr lang="en-US" sz="2000">
                <a:solidFill>
                  <a:srgbClr val="FFFFFF"/>
                </a:solidFill>
              </a:rPr>
              <a:t>The mean is  50031178.03</a:t>
            </a:r>
          </a:p>
          <a:p>
            <a:r>
              <a:rPr lang="en-US" sz="2000">
                <a:solidFill>
                  <a:srgbClr val="FFFFFF"/>
                </a:solidFill>
              </a:rPr>
              <a:t> The variance is  4574995235211193.0 </a:t>
            </a:r>
          </a:p>
          <a:p>
            <a:r>
              <a:rPr lang="en-US" sz="2000">
                <a:solidFill>
                  <a:srgbClr val="FFFFFF"/>
                </a:solidFill>
              </a:rPr>
              <a:t>The standard deviation is  67638711.07</a:t>
            </a:r>
          </a:p>
        </p:txBody>
      </p:sp>
      <p:pic>
        <p:nvPicPr>
          <p:cNvPr id="2050" name="Picture 2">
            <a:extLst>
              <a:ext uri="{FF2B5EF4-FFF2-40B4-BE49-F238E27FC236}">
                <a16:creationId xmlns:a16="http://schemas.microsoft.com/office/drawing/2014/main" id="{616039CF-EA04-46AB-97F0-0F208B56E6A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183088" y="2453736"/>
            <a:ext cx="5170711" cy="3442776"/>
          </a:xfrm>
          <a:custGeom>
            <a:avLst/>
            <a:gdLst/>
            <a:ahLst/>
            <a:cxnLst/>
            <a:rect l="l" t="t" r="r" b="b"/>
            <a:pathLst>
              <a:path w="4636009" h="5032375">
                <a:moveTo>
                  <a:pt x="0" y="0"/>
                </a:moveTo>
                <a:lnTo>
                  <a:pt x="4636009" y="0"/>
                </a:lnTo>
                <a:lnTo>
                  <a:pt x="4636009" y="5032375"/>
                </a:lnTo>
                <a:lnTo>
                  <a:pt x="0" y="5032375"/>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12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CFFF0275-505B-46E2-954C-0F9BBCC06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3805"/>
            <a:ext cx="7765937" cy="5696020"/>
          </a:xfrm>
          <a:custGeom>
            <a:avLst/>
            <a:gdLst>
              <a:gd name="connsiteX0" fmla="*/ 0 w 7765937"/>
              <a:gd name="connsiteY0" fmla="*/ 0 h 5696020"/>
              <a:gd name="connsiteX1" fmla="*/ 7765937 w 7765937"/>
              <a:gd name="connsiteY1" fmla="*/ 0 h 5696020"/>
              <a:gd name="connsiteX2" fmla="*/ 5002657 w 7765937"/>
              <a:gd name="connsiteY2" fmla="*/ 5696020 h 5696020"/>
              <a:gd name="connsiteX3" fmla="*/ 0 w 7765937"/>
              <a:gd name="connsiteY3" fmla="*/ 5696020 h 5696020"/>
            </a:gdLst>
            <a:ahLst/>
            <a:cxnLst>
              <a:cxn ang="0">
                <a:pos x="connsiteX0" y="connsiteY0"/>
              </a:cxn>
              <a:cxn ang="0">
                <a:pos x="connsiteX1" y="connsiteY1"/>
              </a:cxn>
              <a:cxn ang="0">
                <a:pos x="connsiteX2" y="connsiteY2"/>
              </a:cxn>
              <a:cxn ang="0">
                <a:pos x="connsiteX3" y="connsiteY3"/>
              </a:cxn>
            </a:cxnLst>
            <a:rect l="l" t="t" r="r" b="b"/>
            <a:pathLst>
              <a:path w="7765937" h="5696020">
                <a:moveTo>
                  <a:pt x="0" y="0"/>
                </a:moveTo>
                <a:lnTo>
                  <a:pt x="7765937" y="0"/>
                </a:lnTo>
                <a:lnTo>
                  <a:pt x="5002657" y="5696020"/>
                </a:lnTo>
                <a:lnTo>
                  <a:pt x="0" y="569602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B885020F-7BF4-47FE-8C63-5DD889F7156E}"/>
              </a:ext>
            </a:extLst>
          </p:cNvPr>
          <p:cNvSpPr>
            <a:spLocks noGrp="1"/>
          </p:cNvSpPr>
          <p:nvPr>
            <p:ph type="title"/>
          </p:nvPr>
        </p:nvSpPr>
        <p:spPr>
          <a:xfrm>
            <a:off x="838200" y="914400"/>
            <a:ext cx="5111496" cy="1097280"/>
          </a:xfrm>
        </p:spPr>
        <p:txBody>
          <a:bodyPr vert="horz" lIns="91440" tIns="45720" rIns="91440" bIns="45720" rtlCol="0" anchor="ctr">
            <a:normAutofit/>
          </a:bodyPr>
          <a:lstStyle/>
          <a:p>
            <a:r>
              <a:rPr lang="en-US" kern="1200">
                <a:solidFill>
                  <a:srgbClr val="FFFFFF"/>
                </a:solidFill>
                <a:latin typeface="+mj-lt"/>
                <a:ea typeface="+mj-ea"/>
                <a:cs typeface="+mj-cs"/>
              </a:rPr>
              <a:t>Gross</a:t>
            </a:r>
          </a:p>
        </p:txBody>
      </p:sp>
      <p:sp>
        <p:nvSpPr>
          <p:cNvPr id="4" name="Content Placeholder 3">
            <a:extLst>
              <a:ext uri="{FF2B5EF4-FFF2-40B4-BE49-F238E27FC236}">
                <a16:creationId xmlns:a16="http://schemas.microsoft.com/office/drawing/2014/main" id="{B31632ED-09F2-4197-BD8C-0262DE4FF450}"/>
              </a:ext>
            </a:extLst>
          </p:cNvPr>
          <p:cNvSpPr>
            <a:spLocks noGrp="1"/>
          </p:cNvSpPr>
          <p:nvPr>
            <p:ph sz="half" idx="1"/>
          </p:nvPr>
        </p:nvSpPr>
        <p:spPr>
          <a:xfrm>
            <a:off x="838199" y="2331720"/>
            <a:ext cx="4379976" cy="3547872"/>
          </a:xfrm>
        </p:spPr>
        <p:txBody>
          <a:bodyPr vert="horz" lIns="91440" tIns="45720" rIns="91440" bIns="45720" rtlCol="0" anchor="t">
            <a:normAutofit/>
          </a:bodyPr>
          <a:lstStyle/>
          <a:p>
            <a:r>
              <a:rPr lang="en-US" sz="2000"/>
              <a:t>I also looked at the largest and smallest values, and again due to the nature of the analysis I did not clean out any of the values.</a:t>
            </a:r>
          </a:p>
        </p:txBody>
      </p:sp>
      <p:pic>
        <p:nvPicPr>
          <p:cNvPr id="7" name="Content Placeholder 6">
            <a:extLst>
              <a:ext uri="{FF2B5EF4-FFF2-40B4-BE49-F238E27FC236}">
                <a16:creationId xmlns:a16="http://schemas.microsoft.com/office/drawing/2014/main" id="{4DE2A388-9F81-41C4-806E-0D9FA1D73CFA}"/>
              </a:ext>
            </a:extLst>
          </p:cNvPr>
          <p:cNvPicPr>
            <a:picLocks noGrp="1" noChangeAspect="1"/>
          </p:cNvPicPr>
          <p:nvPr>
            <p:ph sz="half" idx="2"/>
          </p:nvPr>
        </p:nvPicPr>
        <p:blipFill>
          <a:blip r:embed="rId2"/>
          <a:stretch>
            <a:fillRect/>
          </a:stretch>
        </p:blipFill>
        <p:spPr>
          <a:xfrm>
            <a:off x="8818853" y="1639019"/>
            <a:ext cx="1469800" cy="4240573"/>
          </a:xfrm>
          <a:prstGeom prst="rect">
            <a:avLst/>
          </a:prstGeom>
        </p:spPr>
      </p:pic>
    </p:spTree>
    <p:extLst>
      <p:ext uri="{BB962C8B-B14F-4D97-AF65-F5344CB8AC3E}">
        <p14:creationId xmlns:p14="http://schemas.microsoft.com/office/powerpoint/2010/main" val="344271960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B99C248B-47D3-41DF-A1DC-8B38652A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3787" y="458856"/>
            <a:ext cx="7778213" cy="5907457"/>
          </a:xfrm>
          <a:custGeom>
            <a:avLst/>
            <a:gdLst>
              <a:gd name="connsiteX0" fmla="*/ 3727582 w 7778213"/>
              <a:gd name="connsiteY0" fmla="*/ 0 h 5905781"/>
              <a:gd name="connsiteX1" fmla="*/ 7778213 w 7778213"/>
              <a:gd name="connsiteY1" fmla="*/ 0 h 5905781"/>
              <a:gd name="connsiteX2" fmla="*/ 7778213 w 7778213"/>
              <a:gd name="connsiteY2" fmla="*/ 5905761 h 5905781"/>
              <a:gd name="connsiteX3" fmla="*/ 7485321 w 7778213"/>
              <a:gd name="connsiteY3" fmla="*/ 5905761 h 5905781"/>
              <a:gd name="connsiteX4" fmla="*/ 7485321 w 7778213"/>
              <a:gd name="connsiteY4" fmla="*/ 5905762 h 5905781"/>
              <a:gd name="connsiteX5" fmla="*/ 4228895 w 7778213"/>
              <a:gd name="connsiteY5" fmla="*/ 5905762 h 5905781"/>
              <a:gd name="connsiteX6" fmla="*/ 4228895 w 7778213"/>
              <a:gd name="connsiteY6" fmla="*/ 5905780 h 5905781"/>
              <a:gd name="connsiteX7" fmla="*/ 3936003 w 7778213"/>
              <a:gd name="connsiteY7" fmla="*/ 5905780 h 5905781"/>
              <a:gd name="connsiteX8" fmla="*/ 3936003 w 7778213"/>
              <a:gd name="connsiteY8" fmla="*/ 5905781 h 5905781"/>
              <a:gd name="connsiteX9" fmla="*/ 0 w 7778213"/>
              <a:gd name="connsiteY9" fmla="*/ 5905781 h 5905781"/>
              <a:gd name="connsiteX10" fmla="*/ 2796838 w 7778213"/>
              <a:gd name="connsiteY10" fmla="*/ 20 h 5905781"/>
              <a:gd name="connsiteX11" fmla="*/ 3089730 w 7778213"/>
              <a:gd name="connsiteY11" fmla="*/ 20 h 5905781"/>
              <a:gd name="connsiteX12" fmla="*/ 3089730 w 7778213"/>
              <a:gd name="connsiteY12" fmla="*/ 19 h 5905781"/>
              <a:gd name="connsiteX13" fmla="*/ 3434690 w 7778213"/>
              <a:gd name="connsiteY13" fmla="*/ 19 h 5905781"/>
              <a:gd name="connsiteX14" fmla="*/ 3434690 w 7778213"/>
              <a:gd name="connsiteY14" fmla="*/ 1 h 5905781"/>
              <a:gd name="connsiteX15" fmla="*/ 3727582 w 7778213"/>
              <a:gd name="connsiteY15" fmla="*/ 1 h 590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778213" h="5905781">
                <a:moveTo>
                  <a:pt x="3727582" y="0"/>
                </a:moveTo>
                <a:lnTo>
                  <a:pt x="7778213" y="0"/>
                </a:lnTo>
                <a:lnTo>
                  <a:pt x="7778213" y="5905761"/>
                </a:lnTo>
                <a:lnTo>
                  <a:pt x="7485321" y="5905761"/>
                </a:lnTo>
                <a:lnTo>
                  <a:pt x="7485321" y="5905762"/>
                </a:lnTo>
                <a:lnTo>
                  <a:pt x="4228895" y="5905762"/>
                </a:lnTo>
                <a:lnTo>
                  <a:pt x="4228895" y="5905780"/>
                </a:lnTo>
                <a:lnTo>
                  <a:pt x="3936003" y="5905780"/>
                </a:lnTo>
                <a:lnTo>
                  <a:pt x="3936003" y="5905781"/>
                </a:lnTo>
                <a:lnTo>
                  <a:pt x="0" y="5905781"/>
                </a:lnTo>
                <a:lnTo>
                  <a:pt x="2796838" y="20"/>
                </a:lnTo>
                <a:lnTo>
                  <a:pt x="3089730" y="20"/>
                </a:lnTo>
                <a:lnTo>
                  <a:pt x="3089730" y="19"/>
                </a:lnTo>
                <a:lnTo>
                  <a:pt x="3434690" y="19"/>
                </a:lnTo>
                <a:lnTo>
                  <a:pt x="3434690" y="1"/>
                </a:lnTo>
                <a:lnTo>
                  <a:pt x="3727582" y="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Shape 74">
            <a:extLst>
              <a:ext uri="{FF2B5EF4-FFF2-40B4-BE49-F238E27FC236}">
                <a16:creationId xmlns:a16="http://schemas.microsoft.com/office/drawing/2014/main" id="{DF0924E5-8F0D-47CB-B59E-155AFCF8C3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8858"/>
            <a:ext cx="6769978" cy="5907437"/>
          </a:xfrm>
          <a:custGeom>
            <a:avLst/>
            <a:gdLst>
              <a:gd name="connsiteX0" fmla="*/ 0 w 6769978"/>
              <a:gd name="connsiteY0" fmla="*/ 0 h 5905761"/>
              <a:gd name="connsiteX1" fmla="*/ 6769978 w 6769978"/>
              <a:gd name="connsiteY1" fmla="*/ 0 h 5905761"/>
              <a:gd name="connsiteX2" fmla="*/ 3973138 w 6769978"/>
              <a:gd name="connsiteY2" fmla="*/ 5905761 h 5905761"/>
              <a:gd name="connsiteX3" fmla="*/ 0 w 6769978"/>
              <a:gd name="connsiteY3" fmla="*/ 5905761 h 5905761"/>
            </a:gdLst>
            <a:ahLst/>
            <a:cxnLst>
              <a:cxn ang="0">
                <a:pos x="connsiteX0" y="connsiteY0"/>
              </a:cxn>
              <a:cxn ang="0">
                <a:pos x="connsiteX1" y="connsiteY1"/>
              </a:cxn>
              <a:cxn ang="0">
                <a:pos x="connsiteX2" y="connsiteY2"/>
              </a:cxn>
              <a:cxn ang="0">
                <a:pos x="connsiteX3" y="connsiteY3"/>
              </a:cxn>
            </a:cxnLst>
            <a:rect l="l" t="t" r="r" b="b"/>
            <a:pathLst>
              <a:path w="6769978" h="5905761">
                <a:moveTo>
                  <a:pt x="0" y="0"/>
                </a:moveTo>
                <a:lnTo>
                  <a:pt x="6769978" y="0"/>
                </a:lnTo>
                <a:lnTo>
                  <a:pt x="3973138" y="5905761"/>
                </a:lnTo>
                <a:lnTo>
                  <a:pt x="0" y="5905761"/>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4" name="Title 3">
            <a:extLst>
              <a:ext uri="{FF2B5EF4-FFF2-40B4-BE49-F238E27FC236}">
                <a16:creationId xmlns:a16="http://schemas.microsoft.com/office/drawing/2014/main" id="{7457DEA5-9B14-41C9-B8EF-FF58696AB0CC}"/>
              </a:ext>
            </a:extLst>
          </p:cNvPr>
          <p:cNvSpPr>
            <a:spLocks noGrp="1"/>
          </p:cNvSpPr>
          <p:nvPr>
            <p:ph type="title"/>
          </p:nvPr>
        </p:nvSpPr>
        <p:spPr>
          <a:xfrm>
            <a:off x="838200" y="914400"/>
            <a:ext cx="4277264" cy="1097280"/>
          </a:xfrm>
        </p:spPr>
        <p:txBody>
          <a:bodyPr vert="horz" lIns="91440" tIns="45720" rIns="91440" bIns="45720" rtlCol="0" anchor="ctr">
            <a:normAutofit/>
          </a:bodyPr>
          <a:lstStyle/>
          <a:p>
            <a:r>
              <a:rPr lang="en-US" kern="1200">
                <a:solidFill>
                  <a:srgbClr val="FFFFFF"/>
                </a:solidFill>
                <a:latin typeface="+mj-lt"/>
                <a:ea typeface="+mj-ea"/>
                <a:cs typeface="+mj-cs"/>
              </a:rPr>
              <a:t>Votes</a:t>
            </a:r>
          </a:p>
        </p:txBody>
      </p:sp>
      <p:sp>
        <p:nvSpPr>
          <p:cNvPr id="5" name="Content Placeholder 4">
            <a:extLst>
              <a:ext uri="{FF2B5EF4-FFF2-40B4-BE49-F238E27FC236}">
                <a16:creationId xmlns:a16="http://schemas.microsoft.com/office/drawing/2014/main" id="{D0F4C2A2-E388-48B4-9F51-57491A03D6AD}"/>
              </a:ext>
            </a:extLst>
          </p:cNvPr>
          <p:cNvSpPr>
            <a:spLocks noGrp="1"/>
          </p:cNvSpPr>
          <p:nvPr>
            <p:ph sz="half" idx="1"/>
          </p:nvPr>
        </p:nvSpPr>
        <p:spPr>
          <a:xfrm>
            <a:off x="838199" y="2331720"/>
            <a:ext cx="3518141" cy="3344461"/>
          </a:xfrm>
        </p:spPr>
        <p:txBody>
          <a:bodyPr vert="horz" lIns="91440" tIns="45720" rIns="91440" bIns="45720" rtlCol="0" anchor="t">
            <a:normAutofit/>
          </a:bodyPr>
          <a:lstStyle/>
          <a:p>
            <a:r>
              <a:rPr lang="en-US" sz="2000"/>
              <a:t>Looking at the histogram for the number of votes shows a positive skew.</a:t>
            </a:r>
          </a:p>
          <a:p>
            <a:r>
              <a:rPr lang="en-US" sz="2000"/>
              <a:t>Due to the nature of the analysis and questions I am answering, I decided not to explore this variable any further. I may however include it in the regression analysis, but I will wait and see.</a:t>
            </a:r>
          </a:p>
          <a:p>
            <a:endParaRPr lang="en-US" sz="2000"/>
          </a:p>
        </p:txBody>
      </p:sp>
      <p:pic>
        <p:nvPicPr>
          <p:cNvPr id="3074" name="Picture 2">
            <a:extLst>
              <a:ext uri="{FF2B5EF4-FFF2-40B4-BE49-F238E27FC236}">
                <a16:creationId xmlns:a16="http://schemas.microsoft.com/office/drawing/2014/main" id="{3285598B-6135-4631-8A74-5286EFDEC2B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7047781" y="2125474"/>
            <a:ext cx="4554746" cy="3021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67200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A928-882B-4115-95A8-3AD9A57039F0}"/>
              </a:ext>
            </a:extLst>
          </p:cNvPr>
          <p:cNvSpPr>
            <a:spLocks noGrp="1"/>
          </p:cNvSpPr>
          <p:nvPr>
            <p:ph type="title"/>
          </p:nvPr>
        </p:nvSpPr>
        <p:spPr>
          <a:xfrm>
            <a:off x="838200" y="365126"/>
            <a:ext cx="5340605" cy="1146176"/>
          </a:xfrm>
        </p:spPr>
        <p:txBody>
          <a:bodyPr vert="horz" lIns="91440" tIns="45720" rIns="91440" bIns="45720" rtlCol="0" anchor="ctr">
            <a:normAutofit/>
          </a:bodyPr>
          <a:lstStyle/>
          <a:p>
            <a:r>
              <a:rPr lang="en-US" kern="1200">
                <a:solidFill>
                  <a:schemeClr val="tx1"/>
                </a:solidFill>
                <a:latin typeface="+mj-lt"/>
                <a:ea typeface="+mj-ea"/>
                <a:cs typeface="+mj-cs"/>
              </a:rPr>
              <a:t>Runtime</a:t>
            </a:r>
          </a:p>
        </p:txBody>
      </p:sp>
      <p:sp>
        <p:nvSpPr>
          <p:cNvPr id="73" name="Freeform: Shape 72">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922A560B-EE2E-480D-8FA4-690B0358D982}"/>
              </a:ext>
            </a:extLst>
          </p:cNvPr>
          <p:cNvSpPr>
            <a:spLocks noGrp="1"/>
          </p:cNvSpPr>
          <p:nvPr>
            <p:ph sz="half" idx="1"/>
          </p:nvPr>
        </p:nvSpPr>
        <p:spPr>
          <a:xfrm>
            <a:off x="838200" y="2173288"/>
            <a:ext cx="3603171" cy="3639684"/>
          </a:xfrm>
        </p:spPr>
        <p:txBody>
          <a:bodyPr vert="horz" lIns="91440" tIns="45720" rIns="91440" bIns="45720" rtlCol="0" anchor="ctr">
            <a:normAutofit/>
          </a:bodyPr>
          <a:lstStyle/>
          <a:p>
            <a:r>
              <a:rPr lang="en-US" sz="2000">
                <a:solidFill>
                  <a:srgbClr val="FFFFFF"/>
                </a:solidFill>
              </a:rPr>
              <a:t>The histogram for the runtime shows a bit of a positive skew due to a tail that goes towards the longer movies.</a:t>
            </a:r>
          </a:p>
          <a:p>
            <a:r>
              <a:rPr lang="en-US" sz="2000">
                <a:solidFill>
                  <a:srgbClr val="FFFFFF"/>
                </a:solidFill>
              </a:rPr>
              <a:t>The mean is  106.8 </a:t>
            </a:r>
          </a:p>
          <a:p>
            <a:r>
              <a:rPr lang="en-US" sz="2000">
                <a:solidFill>
                  <a:srgbClr val="FFFFFF"/>
                </a:solidFill>
              </a:rPr>
              <a:t>The variance is  299.38 </a:t>
            </a:r>
          </a:p>
          <a:p>
            <a:r>
              <a:rPr lang="en-US" sz="2000">
                <a:solidFill>
                  <a:srgbClr val="FFFFFF"/>
                </a:solidFill>
              </a:rPr>
              <a:t>The standard deviation is  17.3</a:t>
            </a:r>
          </a:p>
          <a:p>
            <a:pPr marL="0"/>
            <a:endParaRPr lang="en-US" sz="2000">
              <a:solidFill>
                <a:srgbClr val="FFFFFF"/>
              </a:solidFill>
            </a:endParaRPr>
          </a:p>
          <a:p>
            <a:endParaRPr lang="en-US" sz="2000">
              <a:solidFill>
                <a:srgbClr val="FFFFFF"/>
              </a:solidFill>
            </a:endParaRPr>
          </a:p>
        </p:txBody>
      </p:sp>
      <p:pic>
        <p:nvPicPr>
          <p:cNvPr id="4100" name="Picture 4">
            <a:extLst>
              <a:ext uri="{FF2B5EF4-FFF2-40B4-BE49-F238E27FC236}">
                <a16:creationId xmlns:a16="http://schemas.microsoft.com/office/drawing/2014/main" id="{DEB2491A-5121-4AEC-A97F-7E014DECFD0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183088" y="2433831"/>
            <a:ext cx="5170711" cy="3482587"/>
          </a:xfrm>
          <a:custGeom>
            <a:avLst/>
            <a:gdLst/>
            <a:ahLst/>
            <a:cxnLst/>
            <a:rect l="l" t="t" r="r" b="b"/>
            <a:pathLst>
              <a:path w="4636009" h="5032375">
                <a:moveTo>
                  <a:pt x="0" y="0"/>
                </a:moveTo>
                <a:lnTo>
                  <a:pt x="4636009" y="0"/>
                </a:lnTo>
                <a:lnTo>
                  <a:pt x="4636009" y="5032375"/>
                </a:lnTo>
                <a:lnTo>
                  <a:pt x="0" y="5032375"/>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486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2A053-1A71-4A8A-A2ED-19C4378FB15F}"/>
              </a:ext>
            </a:extLst>
          </p:cNvPr>
          <p:cNvSpPr>
            <a:spLocks noGrp="1"/>
          </p:cNvSpPr>
          <p:nvPr>
            <p:ph type="title"/>
          </p:nvPr>
        </p:nvSpPr>
        <p:spPr/>
        <p:txBody>
          <a:bodyPr/>
          <a:lstStyle/>
          <a:p>
            <a:pPr algn="ctr"/>
            <a:r>
              <a:rPr lang="en-US"/>
              <a:t>Runtime</a:t>
            </a:r>
            <a:endParaRPr lang="en-US" dirty="0"/>
          </a:p>
        </p:txBody>
      </p:sp>
      <p:sp>
        <p:nvSpPr>
          <p:cNvPr id="4" name="Content Placeholder 3">
            <a:extLst>
              <a:ext uri="{FF2B5EF4-FFF2-40B4-BE49-F238E27FC236}">
                <a16:creationId xmlns:a16="http://schemas.microsoft.com/office/drawing/2014/main" id="{D4341A00-150A-40B3-8372-5EF4BC85D4E8}"/>
              </a:ext>
            </a:extLst>
          </p:cNvPr>
          <p:cNvSpPr>
            <a:spLocks noGrp="1"/>
          </p:cNvSpPr>
          <p:nvPr>
            <p:ph sz="half" idx="1"/>
          </p:nvPr>
        </p:nvSpPr>
        <p:spPr/>
        <p:txBody>
          <a:bodyPr/>
          <a:lstStyle/>
          <a:p>
            <a:r>
              <a:rPr lang="en-US"/>
              <a:t>I again decided to look at the smallest and largest values. Though I am more tempted to pull out some of the higher values as outliers, I again feel that would not do justice to the type of analysis I am doing on movies. So I will leave them in.</a:t>
            </a:r>
            <a:endParaRPr lang="en-US" dirty="0"/>
          </a:p>
        </p:txBody>
      </p:sp>
      <p:pic>
        <p:nvPicPr>
          <p:cNvPr id="7" name="Content Placeholder 6">
            <a:extLst>
              <a:ext uri="{FF2B5EF4-FFF2-40B4-BE49-F238E27FC236}">
                <a16:creationId xmlns:a16="http://schemas.microsoft.com/office/drawing/2014/main" id="{9571D0C5-9DCB-4108-8628-40F57272E5DD}"/>
              </a:ext>
            </a:extLst>
          </p:cNvPr>
          <p:cNvPicPr>
            <a:picLocks noGrp="1" noChangeAspect="1"/>
          </p:cNvPicPr>
          <p:nvPr>
            <p:ph sz="half" idx="2"/>
          </p:nvPr>
        </p:nvPicPr>
        <p:blipFill>
          <a:blip r:embed="rId2"/>
          <a:stretch>
            <a:fillRect/>
          </a:stretch>
        </p:blipFill>
        <p:spPr>
          <a:xfrm>
            <a:off x="8336605" y="1522416"/>
            <a:ext cx="707422" cy="4112643"/>
          </a:xfrm>
        </p:spPr>
      </p:pic>
    </p:spTree>
    <p:extLst>
      <p:ext uri="{BB962C8B-B14F-4D97-AF65-F5344CB8AC3E}">
        <p14:creationId xmlns:p14="http://schemas.microsoft.com/office/powerpoint/2010/main" val="3910522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EBE15-1642-4247-B2D0-CEA41D3D72D4}"/>
              </a:ext>
            </a:extLst>
          </p:cNvPr>
          <p:cNvSpPr>
            <a:spLocks noGrp="1"/>
          </p:cNvSpPr>
          <p:nvPr>
            <p:ph type="title"/>
          </p:nvPr>
        </p:nvSpPr>
        <p:spPr>
          <a:xfrm>
            <a:off x="838200" y="365126"/>
            <a:ext cx="5340605" cy="1146176"/>
          </a:xfrm>
        </p:spPr>
        <p:txBody>
          <a:bodyPr vert="horz" lIns="91440" tIns="45720" rIns="91440" bIns="45720" rtlCol="0" anchor="ctr">
            <a:normAutofit/>
          </a:bodyPr>
          <a:lstStyle/>
          <a:p>
            <a:r>
              <a:rPr lang="en-US" kern="1200">
                <a:solidFill>
                  <a:schemeClr val="tx1"/>
                </a:solidFill>
                <a:latin typeface="+mj-lt"/>
                <a:ea typeface="+mj-ea"/>
                <a:cs typeface="+mj-cs"/>
              </a:rPr>
              <a:t>Score</a:t>
            </a:r>
          </a:p>
        </p:txBody>
      </p:sp>
      <p:sp>
        <p:nvSpPr>
          <p:cNvPr id="71" name="Freeform: Shape 70">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4D7FE495-6BA5-431C-B0D5-315FA736B282}"/>
              </a:ext>
            </a:extLst>
          </p:cNvPr>
          <p:cNvSpPr>
            <a:spLocks noGrp="1"/>
          </p:cNvSpPr>
          <p:nvPr>
            <p:ph sz="half" idx="1"/>
          </p:nvPr>
        </p:nvSpPr>
        <p:spPr>
          <a:xfrm>
            <a:off x="838200" y="2173288"/>
            <a:ext cx="3603171" cy="3639684"/>
          </a:xfrm>
        </p:spPr>
        <p:txBody>
          <a:bodyPr vert="horz" lIns="91440" tIns="45720" rIns="91440" bIns="45720" rtlCol="0" anchor="ctr">
            <a:normAutofit/>
          </a:bodyPr>
          <a:lstStyle/>
          <a:p>
            <a:r>
              <a:rPr lang="en-US" sz="2000">
                <a:solidFill>
                  <a:srgbClr val="FFFFFF"/>
                </a:solidFill>
              </a:rPr>
              <a:t>This histogram for score is slightly skewed to the left, but I feel like it is a good normal distribution of the data.</a:t>
            </a:r>
          </a:p>
          <a:p>
            <a:r>
              <a:rPr lang="en-US" sz="2000">
                <a:solidFill>
                  <a:srgbClr val="FFFFFF"/>
                </a:solidFill>
              </a:rPr>
              <a:t>The mean is  6.29 </a:t>
            </a:r>
          </a:p>
          <a:p>
            <a:r>
              <a:rPr lang="en-US" sz="2000">
                <a:solidFill>
                  <a:srgbClr val="FFFFFF"/>
                </a:solidFill>
              </a:rPr>
              <a:t>The variance is  1.0 </a:t>
            </a:r>
          </a:p>
          <a:p>
            <a:r>
              <a:rPr lang="en-US" sz="2000">
                <a:solidFill>
                  <a:srgbClr val="FFFFFF"/>
                </a:solidFill>
              </a:rPr>
              <a:t>The standard deviation is  1.0</a:t>
            </a:r>
          </a:p>
          <a:p>
            <a:endParaRPr lang="en-US" sz="2000">
              <a:solidFill>
                <a:srgbClr val="FFFFFF"/>
              </a:solidFill>
            </a:endParaRPr>
          </a:p>
        </p:txBody>
      </p:sp>
      <p:pic>
        <p:nvPicPr>
          <p:cNvPr id="5122" name="Picture 2">
            <a:extLst>
              <a:ext uri="{FF2B5EF4-FFF2-40B4-BE49-F238E27FC236}">
                <a16:creationId xmlns:a16="http://schemas.microsoft.com/office/drawing/2014/main" id="{90DEB9FE-6A0C-4964-AC74-703D9CF27ED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183088" y="2433831"/>
            <a:ext cx="5170711" cy="3482587"/>
          </a:xfrm>
          <a:custGeom>
            <a:avLst/>
            <a:gdLst/>
            <a:ahLst/>
            <a:cxnLst/>
            <a:rect l="l" t="t" r="r" b="b"/>
            <a:pathLst>
              <a:path w="4636009" h="5032375">
                <a:moveTo>
                  <a:pt x="0" y="0"/>
                </a:moveTo>
                <a:lnTo>
                  <a:pt x="4636009" y="0"/>
                </a:lnTo>
                <a:lnTo>
                  <a:pt x="4636009" y="5032375"/>
                </a:lnTo>
                <a:lnTo>
                  <a:pt x="0" y="5032375"/>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809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C963F550-8A54-4B11-9C59-F4FF2E48D244}"/>
              </a:ext>
            </a:extLst>
          </p:cNvPr>
          <p:cNvSpPr>
            <a:spLocks noGrp="1"/>
          </p:cNvSpPr>
          <p:nvPr>
            <p:ph type="title"/>
          </p:nvPr>
        </p:nvSpPr>
        <p:spPr>
          <a:xfrm>
            <a:off x="804672" y="962246"/>
            <a:ext cx="7028688" cy="2611967"/>
          </a:xfrm>
        </p:spPr>
        <p:txBody>
          <a:bodyPr vert="horz" lIns="91440" tIns="45720" rIns="91440" bIns="45720" rtlCol="0" anchor="b">
            <a:normAutofit/>
          </a:bodyPr>
          <a:lstStyle/>
          <a:p>
            <a:r>
              <a:rPr lang="en-US" sz="5400" kern="1200" dirty="0">
                <a:solidFill>
                  <a:schemeClr val="tx1"/>
                </a:solidFill>
                <a:latin typeface="+mj-lt"/>
                <a:ea typeface="+mj-ea"/>
                <a:cs typeface="+mj-cs"/>
              </a:rPr>
              <a:t>Exploring the Score variable and the Ratings</a:t>
            </a:r>
          </a:p>
        </p:txBody>
      </p:sp>
    </p:spTree>
    <p:extLst>
      <p:ext uri="{BB962C8B-B14F-4D97-AF65-F5344CB8AC3E}">
        <p14:creationId xmlns:p14="http://schemas.microsoft.com/office/powerpoint/2010/main" val="218468225"/>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E5C90410-A19D-4002-8B73-CD616E8E0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00" y="376881"/>
            <a:ext cx="5036071" cy="580008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9E10F4-8698-43BE-BA05-C7EDA4039DCE}"/>
              </a:ext>
            </a:extLst>
          </p:cNvPr>
          <p:cNvSpPr>
            <a:spLocks noGrp="1"/>
          </p:cNvSpPr>
          <p:nvPr>
            <p:ph type="title"/>
          </p:nvPr>
        </p:nvSpPr>
        <p:spPr>
          <a:xfrm>
            <a:off x="827406" y="704088"/>
            <a:ext cx="4341886" cy="1188720"/>
          </a:xfrm>
        </p:spPr>
        <p:txBody>
          <a:bodyPr>
            <a:normAutofit/>
          </a:bodyPr>
          <a:lstStyle/>
          <a:p>
            <a:r>
              <a:rPr lang="en-US" sz="3600">
                <a:solidFill>
                  <a:schemeClr val="bg1"/>
                </a:solidFill>
              </a:rPr>
              <a:t>Individual Ratings Score Histograms</a:t>
            </a:r>
          </a:p>
        </p:txBody>
      </p:sp>
      <p:sp>
        <p:nvSpPr>
          <p:cNvPr id="3" name="Content Placeholder 2">
            <a:extLst>
              <a:ext uri="{FF2B5EF4-FFF2-40B4-BE49-F238E27FC236}">
                <a16:creationId xmlns:a16="http://schemas.microsoft.com/office/drawing/2014/main" id="{28718259-5466-4F35-A687-E25EEDA0A4C1}"/>
              </a:ext>
            </a:extLst>
          </p:cNvPr>
          <p:cNvSpPr>
            <a:spLocks noGrp="1"/>
          </p:cNvSpPr>
          <p:nvPr>
            <p:ph idx="1"/>
          </p:nvPr>
        </p:nvSpPr>
        <p:spPr>
          <a:xfrm>
            <a:off x="827406" y="2066544"/>
            <a:ext cx="4341886" cy="3785616"/>
          </a:xfrm>
        </p:spPr>
        <p:txBody>
          <a:bodyPr>
            <a:normAutofit/>
          </a:bodyPr>
          <a:lstStyle/>
          <a:p>
            <a:pPr marL="0" indent="0">
              <a:buNone/>
            </a:pPr>
            <a:r>
              <a:rPr lang="en-US" sz="2200">
                <a:solidFill>
                  <a:schemeClr val="bg1"/>
                </a:solidFill>
              </a:rPr>
              <a:t>In order to see if the rating of a movie influenced the score of a movie, I made a histogram of the scores of each individual rating</a:t>
            </a:r>
          </a:p>
        </p:txBody>
      </p:sp>
      <p:pic>
        <p:nvPicPr>
          <p:cNvPr id="6146" name="Picture 2">
            <a:extLst>
              <a:ext uri="{FF2B5EF4-FFF2-40B4-BE49-F238E27FC236}">
                <a16:creationId xmlns:a16="http://schemas.microsoft.com/office/drawing/2014/main" id="{C2A2FE6A-D747-45AD-A616-D29821D5639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80498" y="789786"/>
            <a:ext cx="2898208" cy="198777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CB4F1A8D-D571-4864-845B-2AD128AFDC3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857480" y="789785"/>
            <a:ext cx="2898208" cy="1987776"/>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7C458047-406D-481C-88AC-1AD77CF0378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780497" y="3779519"/>
            <a:ext cx="2898208" cy="1987776"/>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E6295734-B31B-412F-9E71-6471EF92EF6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869203" y="3767636"/>
            <a:ext cx="2886797" cy="2011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775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6A1648F-1DF2-4D6E-9AB0-C6A679F06509}"/>
              </a:ext>
            </a:extLst>
          </p:cNvPr>
          <p:cNvPicPr>
            <a:picLocks noGrp="1" noChangeAspect="1"/>
          </p:cNvPicPr>
          <p:nvPr>
            <p:ph sz="half" idx="1"/>
          </p:nvPr>
        </p:nvPicPr>
        <p:blipFill>
          <a:blip r:embed="rId2"/>
          <a:stretch>
            <a:fillRect/>
          </a:stretch>
        </p:blipFill>
        <p:spPr>
          <a:xfrm>
            <a:off x="4038600" y="1136650"/>
            <a:ext cx="7186613" cy="2125663"/>
          </a:xfrm>
        </p:spPr>
      </p:pic>
      <p:pic>
        <p:nvPicPr>
          <p:cNvPr id="7" name="Picture 6">
            <a:extLst>
              <a:ext uri="{FF2B5EF4-FFF2-40B4-BE49-F238E27FC236}">
                <a16:creationId xmlns:a16="http://schemas.microsoft.com/office/drawing/2014/main" id="{98BA9F09-AAC8-47BD-99F7-0E294DC2A62C}"/>
              </a:ext>
            </a:extLst>
          </p:cNvPr>
          <p:cNvPicPr>
            <a:picLocks noChangeAspect="1"/>
          </p:cNvPicPr>
          <p:nvPr/>
        </p:nvPicPr>
        <p:blipFill>
          <a:blip r:embed="rId3"/>
          <a:stretch>
            <a:fillRect/>
          </a:stretch>
        </p:blipFill>
        <p:spPr>
          <a:xfrm>
            <a:off x="4038600" y="3317875"/>
            <a:ext cx="7186613" cy="2398713"/>
          </a:xfrm>
          <a:prstGeom prst="rect">
            <a:avLst/>
          </a:prstGeom>
        </p:spPr>
      </p:pic>
      <p:sp>
        <p:nvSpPr>
          <p:cNvPr id="2" name="Title 1">
            <a:extLst>
              <a:ext uri="{FF2B5EF4-FFF2-40B4-BE49-F238E27FC236}">
                <a16:creationId xmlns:a16="http://schemas.microsoft.com/office/drawing/2014/main" id="{580A3CFB-CFEF-41C5-8792-EC97BFB18BB1}"/>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Individual Ratings Score Stats</a:t>
            </a:r>
          </a:p>
        </p:txBody>
      </p:sp>
    </p:spTree>
    <p:extLst>
      <p:ext uri="{BB962C8B-B14F-4D97-AF65-F5344CB8AC3E}">
        <p14:creationId xmlns:p14="http://schemas.microsoft.com/office/powerpoint/2010/main" val="3452411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66F2C-2966-40EF-A3AB-2C6C0BBF344A}"/>
              </a:ext>
            </a:extLst>
          </p:cNvPr>
          <p:cNvSpPr>
            <a:spLocks noGrp="1"/>
          </p:cNvSpPr>
          <p:nvPr>
            <p:ph type="title"/>
          </p:nvPr>
        </p:nvSpPr>
        <p:spPr>
          <a:xfrm>
            <a:off x="1653363" y="365760"/>
            <a:ext cx="9367203" cy="1188720"/>
          </a:xfrm>
        </p:spPr>
        <p:txBody>
          <a:bodyPr>
            <a:normAutofit/>
          </a:bodyPr>
          <a:lstStyle/>
          <a:p>
            <a:r>
              <a:rPr lang="en-US" dirty="0"/>
              <a:t>Score and the Ratings</a:t>
            </a:r>
            <a:endParaRPr lang="en-U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DF4E7AB-3C29-438F-BE64-B5599AC27286}"/>
              </a:ext>
            </a:extLst>
          </p:cNvPr>
          <p:cNvSpPr>
            <a:spLocks noGrp="1"/>
          </p:cNvSpPr>
          <p:nvPr>
            <p:ph idx="1"/>
          </p:nvPr>
        </p:nvSpPr>
        <p:spPr>
          <a:xfrm>
            <a:off x="1653363" y="2176272"/>
            <a:ext cx="9367204" cy="4041648"/>
          </a:xfrm>
        </p:spPr>
        <p:txBody>
          <a:bodyPr anchor="t">
            <a:normAutofit/>
          </a:bodyPr>
          <a:lstStyle/>
          <a:p>
            <a:r>
              <a:rPr lang="en-US" sz="2400"/>
              <a:t>After looking at the histograms and stats for the score based on the rating of the movie, I would say that the R rating and PG13 rating have the most normally distributed data and score higher on average. Even though the G rating has the better overall mean, the data is not very well distributed. </a:t>
            </a:r>
          </a:p>
          <a:p>
            <a:r>
              <a:rPr lang="en-US" sz="2400"/>
              <a:t>The following slide will compare the PMFs of R(Green, dark blue) and PG13(Dark blue in first, light blue in second).</a:t>
            </a:r>
          </a:p>
        </p:txBody>
      </p:sp>
    </p:spTree>
    <p:extLst>
      <p:ext uri="{BB962C8B-B14F-4D97-AF65-F5344CB8AC3E}">
        <p14:creationId xmlns:p14="http://schemas.microsoft.com/office/powerpoint/2010/main" val="3085179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CBB4A-73E2-41EF-80BF-FAF4FE17AD98}"/>
              </a:ext>
            </a:extLst>
          </p:cNvPr>
          <p:cNvSpPr>
            <a:spLocks noGrp="1"/>
          </p:cNvSpPr>
          <p:nvPr>
            <p:ph type="title"/>
          </p:nvPr>
        </p:nvSpPr>
        <p:spPr>
          <a:xfrm>
            <a:off x="1653363" y="365760"/>
            <a:ext cx="9367203" cy="1188720"/>
          </a:xfrm>
        </p:spPr>
        <p:txBody>
          <a:bodyPr>
            <a:normAutofit/>
          </a:bodyPr>
          <a:lstStyle/>
          <a:p>
            <a:r>
              <a:rPr lang="en-US" dirty="0"/>
              <a:t>Introduction</a:t>
            </a:r>
            <a:endParaRPr lang="en-U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E17EA93-778D-4B9F-BF48-4BFB69594F9D}"/>
              </a:ext>
            </a:extLst>
          </p:cNvPr>
          <p:cNvSpPr>
            <a:spLocks noGrp="1"/>
          </p:cNvSpPr>
          <p:nvPr>
            <p:ph idx="1"/>
          </p:nvPr>
        </p:nvSpPr>
        <p:spPr>
          <a:xfrm>
            <a:off x="1653363" y="2176272"/>
            <a:ext cx="9367204" cy="4041648"/>
          </a:xfrm>
        </p:spPr>
        <p:txBody>
          <a:bodyPr anchor="t">
            <a:normAutofit/>
          </a:bodyPr>
          <a:lstStyle/>
          <a:p>
            <a:r>
              <a:rPr lang="en-US" sz="2400" dirty="0"/>
              <a:t>The topic for my term project: The Movie Industry</a:t>
            </a:r>
          </a:p>
          <a:p>
            <a:r>
              <a:rPr lang="en-US" sz="2400" dirty="0"/>
              <a:t>Data obtained from: </a:t>
            </a:r>
            <a:r>
              <a:rPr lang="en-US" sz="2400" dirty="0">
                <a:effectLst/>
                <a:latin typeface="Calibri" panose="020F0502020204030204" pitchFamily="34" charset="0"/>
                <a:ea typeface="Calibri" panose="020F0502020204030204" pitchFamily="34" charset="0"/>
                <a:cs typeface="Times New Roman" panose="02020603050405020304" pitchFamily="18" charset="0"/>
                <a:hlinkClick r:id="rId2"/>
              </a:rPr>
              <a:t>https://www.kaggle.com/danielgrijalvas/movies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t>This dataset is comprised of statistics that come from IMDB (The International Movie Database)</a:t>
            </a:r>
          </a:p>
          <a:p>
            <a:endParaRPr lang="en-US" sz="2400" dirty="0"/>
          </a:p>
        </p:txBody>
      </p:sp>
    </p:spTree>
    <p:extLst>
      <p:ext uri="{BB962C8B-B14F-4D97-AF65-F5344CB8AC3E}">
        <p14:creationId xmlns:p14="http://schemas.microsoft.com/office/powerpoint/2010/main" val="4022988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6D0D03-C5DB-4423-AED4-5A7398A7CB1D}"/>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Comparing R and PG-13</a:t>
            </a:r>
          </a:p>
        </p:txBody>
      </p:sp>
      <p:cxnSp>
        <p:nvCxnSpPr>
          <p:cNvPr id="75" name="Straight Connector 74">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170" name="Picture 2">
            <a:extLst>
              <a:ext uri="{FF2B5EF4-FFF2-40B4-BE49-F238E27FC236}">
                <a16:creationId xmlns:a16="http://schemas.microsoft.com/office/drawing/2014/main" id="{B7A3EA06-3FB4-4A1E-88E2-C101147B3B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49198" y="2427541"/>
            <a:ext cx="7838505" cy="399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463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5F9C9-8DE9-4D4B-87B7-97D2D9A29C29}"/>
              </a:ext>
            </a:extLst>
          </p:cNvPr>
          <p:cNvSpPr>
            <a:spLocks noGrp="1"/>
          </p:cNvSpPr>
          <p:nvPr>
            <p:ph type="title"/>
          </p:nvPr>
        </p:nvSpPr>
        <p:spPr>
          <a:xfrm>
            <a:off x="1653363" y="365760"/>
            <a:ext cx="9367203" cy="1188720"/>
          </a:xfrm>
        </p:spPr>
        <p:txBody>
          <a:bodyPr>
            <a:normAutofit/>
          </a:bodyPr>
          <a:lstStyle/>
          <a:p>
            <a:r>
              <a:rPr lang="en-US" dirty="0"/>
              <a:t>Score and Rating</a:t>
            </a:r>
            <a:endParaRPr lang="en-U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EA4D49B-8C87-47BB-928C-00190CF1F836}"/>
              </a:ext>
            </a:extLst>
          </p:cNvPr>
          <p:cNvSpPr>
            <a:spLocks noGrp="1"/>
          </p:cNvSpPr>
          <p:nvPr>
            <p:ph idx="1"/>
          </p:nvPr>
        </p:nvSpPr>
        <p:spPr>
          <a:xfrm>
            <a:off x="1653363" y="2176272"/>
            <a:ext cx="9367204" cy="4041648"/>
          </a:xfrm>
        </p:spPr>
        <p:txBody>
          <a:bodyPr anchor="t">
            <a:normAutofit/>
          </a:bodyPr>
          <a:lstStyle/>
          <a:p>
            <a:r>
              <a:rPr lang="en-US" sz="2400"/>
              <a:t>The PMFs on the previous slide shows the score of the R rated movies vs the score for the PG13 rated movies.</a:t>
            </a:r>
          </a:p>
          <a:p>
            <a:r>
              <a:rPr lang="en-US" sz="2400"/>
              <a:t>The PMFs show the probability of the scores in the data set.</a:t>
            </a:r>
          </a:p>
          <a:p>
            <a:r>
              <a:rPr lang="en-US" sz="2400"/>
              <a:t>This comparison shows that the PG13 movies have a higher probability of slightly higher scores.</a:t>
            </a:r>
          </a:p>
        </p:txBody>
      </p:sp>
    </p:spTree>
    <p:extLst>
      <p:ext uri="{BB962C8B-B14F-4D97-AF65-F5344CB8AC3E}">
        <p14:creationId xmlns:p14="http://schemas.microsoft.com/office/powerpoint/2010/main" val="2229722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5C7124E-654B-4C37-994F-1973D878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302591"/>
            <a:ext cx="4608647" cy="4252327"/>
          </a:xfrm>
          <a:custGeom>
            <a:avLst/>
            <a:gdLst>
              <a:gd name="connsiteX0" fmla="*/ 2545790 w 4608647"/>
              <a:gd name="connsiteY0" fmla="*/ 0 h 4252327"/>
              <a:gd name="connsiteX1" fmla="*/ 4608647 w 4608647"/>
              <a:gd name="connsiteY1" fmla="*/ 0 h 4252327"/>
              <a:gd name="connsiteX2" fmla="*/ 4608647 w 4608647"/>
              <a:gd name="connsiteY2" fmla="*/ 4251820 h 4252327"/>
              <a:gd name="connsiteX3" fmla="*/ 4413587 w 4608647"/>
              <a:gd name="connsiteY3" fmla="*/ 4251820 h 4252327"/>
              <a:gd name="connsiteX4" fmla="*/ 4413587 w 4608647"/>
              <a:gd name="connsiteY4" fmla="*/ 4251834 h 4252327"/>
              <a:gd name="connsiteX5" fmla="*/ 4220559 w 4608647"/>
              <a:gd name="connsiteY5" fmla="*/ 4251834 h 4252327"/>
              <a:gd name="connsiteX6" fmla="*/ 4220559 w 4608647"/>
              <a:gd name="connsiteY6" fmla="*/ 4252313 h 4252327"/>
              <a:gd name="connsiteX7" fmla="*/ 4025499 w 4608647"/>
              <a:gd name="connsiteY7" fmla="*/ 4252313 h 4252327"/>
              <a:gd name="connsiteX8" fmla="*/ 4025499 w 4608647"/>
              <a:gd name="connsiteY8" fmla="*/ 4252327 h 4252327"/>
              <a:gd name="connsiteX9" fmla="*/ 0 w 4608647"/>
              <a:gd name="connsiteY9" fmla="*/ 4252327 h 4252327"/>
              <a:gd name="connsiteX10" fmla="*/ 1962642 w 4608647"/>
              <a:gd name="connsiteY10" fmla="*/ 507 h 4252327"/>
              <a:gd name="connsiteX11" fmla="*/ 2157696 w 4608647"/>
              <a:gd name="connsiteY11" fmla="*/ 507 h 4252327"/>
              <a:gd name="connsiteX12" fmla="*/ 2157702 w 4608647"/>
              <a:gd name="connsiteY12" fmla="*/ 493 h 4252327"/>
              <a:gd name="connsiteX13" fmla="*/ 2350508 w 4608647"/>
              <a:gd name="connsiteY13" fmla="*/ 493 h 4252327"/>
              <a:gd name="connsiteX14" fmla="*/ 2350730 w 4608647"/>
              <a:gd name="connsiteY14" fmla="*/ 14 h 4252327"/>
              <a:gd name="connsiteX15" fmla="*/ 2545784 w 4608647"/>
              <a:gd name="connsiteY15" fmla="*/ 14 h 425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08647" h="4252327">
                <a:moveTo>
                  <a:pt x="2545790" y="0"/>
                </a:moveTo>
                <a:lnTo>
                  <a:pt x="4608647" y="0"/>
                </a:lnTo>
                <a:lnTo>
                  <a:pt x="4608647" y="4251820"/>
                </a:lnTo>
                <a:lnTo>
                  <a:pt x="4413587" y="4251820"/>
                </a:lnTo>
                <a:lnTo>
                  <a:pt x="4413587" y="4251834"/>
                </a:lnTo>
                <a:lnTo>
                  <a:pt x="4220559" y="4251834"/>
                </a:lnTo>
                <a:lnTo>
                  <a:pt x="4220559" y="4252313"/>
                </a:lnTo>
                <a:lnTo>
                  <a:pt x="4025499" y="4252313"/>
                </a:lnTo>
                <a:lnTo>
                  <a:pt x="4025499" y="4252327"/>
                </a:lnTo>
                <a:lnTo>
                  <a:pt x="0" y="4252327"/>
                </a:lnTo>
                <a:lnTo>
                  <a:pt x="1962642" y="507"/>
                </a:lnTo>
                <a:lnTo>
                  <a:pt x="2157696" y="507"/>
                </a:lnTo>
                <a:lnTo>
                  <a:pt x="2157702" y="493"/>
                </a:lnTo>
                <a:lnTo>
                  <a:pt x="2350508" y="493"/>
                </a:lnTo>
                <a:lnTo>
                  <a:pt x="2350730" y="14"/>
                </a:lnTo>
                <a:lnTo>
                  <a:pt x="2545784" y="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20D3DFB9-0A1D-43AF-94B0-0CF8DE360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65697" y="1303083"/>
            <a:ext cx="9226303" cy="4251821"/>
          </a:xfrm>
          <a:custGeom>
            <a:avLst/>
            <a:gdLst>
              <a:gd name="connsiteX0" fmla="*/ 0 w 9226303"/>
              <a:gd name="connsiteY0" fmla="*/ 0 h 4251821"/>
              <a:gd name="connsiteX1" fmla="*/ 9226303 w 9226303"/>
              <a:gd name="connsiteY1" fmla="*/ 0 h 4251821"/>
              <a:gd name="connsiteX2" fmla="*/ 7263661 w 9226303"/>
              <a:gd name="connsiteY2" fmla="*/ 4251821 h 4251821"/>
              <a:gd name="connsiteX3" fmla="*/ 0 w 9226303"/>
              <a:gd name="connsiteY3" fmla="*/ 4251821 h 4251821"/>
            </a:gdLst>
            <a:ahLst/>
            <a:cxnLst>
              <a:cxn ang="0">
                <a:pos x="connsiteX0" y="connsiteY0"/>
              </a:cxn>
              <a:cxn ang="0">
                <a:pos x="connsiteX1" y="connsiteY1"/>
              </a:cxn>
              <a:cxn ang="0">
                <a:pos x="connsiteX2" y="connsiteY2"/>
              </a:cxn>
              <a:cxn ang="0">
                <a:pos x="connsiteX3" y="connsiteY3"/>
              </a:cxn>
            </a:cxnLst>
            <a:rect l="l" t="t" r="r" b="b"/>
            <a:pathLst>
              <a:path w="9226303" h="4251821">
                <a:moveTo>
                  <a:pt x="0" y="0"/>
                </a:moveTo>
                <a:lnTo>
                  <a:pt x="9226303" y="0"/>
                </a:lnTo>
                <a:lnTo>
                  <a:pt x="7263661" y="4251821"/>
                </a:lnTo>
                <a:lnTo>
                  <a:pt x="0" y="4251821"/>
                </a:lnTo>
                <a:close/>
              </a:path>
            </a:pathLst>
          </a:cu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83EF4E91-1259-48B8-9B80-4C05B4E3BD10}"/>
              </a:ext>
            </a:extLst>
          </p:cNvPr>
          <p:cNvSpPr>
            <a:spLocks noGrp="1"/>
          </p:cNvSpPr>
          <p:nvPr>
            <p:ph type="title"/>
          </p:nvPr>
        </p:nvSpPr>
        <p:spPr>
          <a:xfrm>
            <a:off x="4776251" y="2109822"/>
            <a:ext cx="6611077" cy="2787214"/>
          </a:xfrm>
        </p:spPr>
        <p:txBody>
          <a:bodyPr vert="horz" lIns="91440" tIns="45720" rIns="91440" bIns="45720" rtlCol="0" anchor="ctr">
            <a:normAutofit/>
          </a:bodyPr>
          <a:lstStyle/>
          <a:p>
            <a:r>
              <a:rPr lang="en-US" sz="6000" kern="1200">
                <a:solidFill>
                  <a:srgbClr val="FFFFFF"/>
                </a:solidFill>
                <a:latin typeface="+mj-lt"/>
                <a:ea typeface="+mj-ea"/>
                <a:cs typeface="+mj-cs"/>
              </a:rPr>
              <a:t>CDF</a:t>
            </a:r>
          </a:p>
        </p:txBody>
      </p:sp>
    </p:spTree>
    <p:extLst>
      <p:ext uri="{BB962C8B-B14F-4D97-AF65-F5344CB8AC3E}">
        <p14:creationId xmlns:p14="http://schemas.microsoft.com/office/powerpoint/2010/main" val="1039067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95931-E436-4668-A7DC-AD776CE9AA4B}"/>
              </a:ext>
            </a:extLst>
          </p:cNvPr>
          <p:cNvSpPr>
            <a:spLocks noGrp="1"/>
          </p:cNvSpPr>
          <p:nvPr>
            <p:ph type="title"/>
          </p:nvPr>
        </p:nvSpPr>
        <p:spPr>
          <a:xfrm>
            <a:off x="1653363" y="365760"/>
            <a:ext cx="9367203" cy="1188720"/>
          </a:xfrm>
        </p:spPr>
        <p:txBody>
          <a:bodyPr>
            <a:normAutofit/>
          </a:bodyPr>
          <a:lstStyle/>
          <a:p>
            <a:r>
              <a:rPr lang="en-US" dirty="0"/>
              <a:t>CDF</a:t>
            </a:r>
            <a:endParaRPr lang="en-U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F90DE56-297E-4C53-B93F-406230FC7635}"/>
              </a:ext>
            </a:extLst>
          </p:cNvPr>
          <p:cNvSpPr>
            <a:spLocks noGrp="1"/>
          </p:cNvSpPr>
          <p:nvPr>
            <p:ph idx="1"/>
          </p:nvPr>
        </p:nvSpPr>
        <p:spPr>
          <a:xfrm>
            <a:off x="1653363" y="2176272"/>
            <a:ext cx="9367204" cy="4041648"/>
          </a:xfrm>
        </p:spPr>
        <p:txBody>
          <a:bodyPr anchor="t">
            <a:normAutofit/>
          </a:bodyPr>
          <a:lstStyle/>
          <a:p>
            <a:r>
              <a:rPr lang="en-US" sz="2400"/>
              <a:t>Next, we will look at the CDF of the score variable and then compare the CDF of the score of rated r movies and PG13 movies like we did with the PMFs to get an idea of what the percentile ranks of the data looks like.</a:t>
            </a:r>
          </a:p>
          <a:p>
            <a:endParaRPr lang="en-US" sz="2400"/>
          </a:p>
        </p:txBody>
      </p:sp>
    </p:spTree>
    <p:extLst>
      <p:ext uri="{BB962C8B-B14F-4D97-AF65-F5344CB8AC3E}">
        <p14:creationId xmlns:p14="http://schemas.microsoft.com/office/powerpoint/2010/main" val="2958859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9A5D6D04-32E9-4AF7-BB82-DB2D0C0B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BD5BB1EC-C99A-474B-8874-52B41096D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3787" y="458856"/>
            <a:ext cx="7778213" cy="5907457"/>
          </a:xfrm>
          <a:custGeom>
            <a:avLst/>
            <a:gdLst>
              <a:gd name="connsiteX0" fmla="*/ 3727582 w 7778213"/>
              <a:gd name="connsiteY0" fmla="*/ 0 h 5905781"/>
              <a:gd name="connsiteX1" fmla="*/ 7778213 w 7778213"/>
              <a:gd name="connsiteY1" fmla="*/ 0 h 5905781"/>
              <a:gd name="connsiteX2" fmla="*/ 7778213 w 7778213"/>
              <a:gd name="connsiteY2" fmla="*/ 5905761 h 5905781"/>
              <a:gd name="connsiteX3" fmla="*/ 7485321 w 7778213"/>
              <a:gd name="connsiteY3" fmla="*/ 5905761 h 5905781"/>
              <a:gd name="connsiteX4" fmla="*/ 7485321 w 7778213"/>
              <a:gd name="connsiteY4" fmla="*/ 5905762 h 5905781"/>
              <a:gd name="connsiteX5" fmla="*/ 4228895 w 7778213"/>
              <a:gd name="connsiteY5" fmla="*/ 5905762 h 5905781"/>
              <a:gd name="connsiteX6" fmla="*/ 4228895 w 7778213"/>
              <a:gd name="connsiteY6" fmla="*/ 5905780 h 5905781"/>
              <a:gd name="connsiteX7" fmla="*/ 3936003 w 7778213"/>
              <a:gd name="connsiteY7" fmla="*/ 5905780 h 5905781"/>
              <a:gd name="connsiteX8" fmla="*/ 3936003 w 7778213"/>
              <a:gd name="connsiteY8" fmla="*/ 5905781 h 5905781"/>
              <a:gd name="connsiteX9" fmla="*/ 0 w 7778213"/>
              <a:gd name="connsiteY9" fmla="*/ 5905781 h 5905781"/>
              <a:gd name="connsiteX10" fmla="*/ 2796838 w 7778213"/>
              <a:gd name="connsiteY10" fmla="*/ 20 h 5905781"/>
              <a:gd name="connsiteX11" fmla="*/ 3089730 w 7778213"/>
              <a:gd name="connsiteY11" fmla="*/ 20 h 5905781"/>
              <a:gd name="connsiteX12" fmla="*/ 3089730 w 7778213"/>
              <a:gd name="connsiteY12" fmla="*/ 19 h 5905781"/>
              <a:gd name="connsiteX13" fmla="*/ 3434690 w 7778213"/>
              <a:gd name="connsiteY13" fmla="*/ 19 h 5905781"/>
              <a:gd name="connsiteX14" fmla="*/ 3434690 w 7778213"/>
              <a:gd name="connsiteY14" fmla="*/ 1 h 5905781"/>
              <a:gd name="connsiteX15" fmla="*/ 3727582 w 7778213"/>
              <a:gd name="connsiteY15" fmla="*/ 1 h 590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778213" h="5905781">
                <a:moveTo>
                  <a:pt x="3727582" y="0"/>
                </a:moveTo>
                <a:lnTo>
                  <a:pt x="7778213" y="0"/>
                </a:lnTo>
                <a:lnTo>
                  <a:pt x="7778213" y="5905761"/>
                </a:lnTo>
                <a:lnTo>
                  <a:pt x="7485321" y="5905761"/>
                </a:lnTo>
                <a:lnTo>
                  <a:pt x="7485321" y="5905762"/>
                </a:lnTo>
                <a:lnTo>
                  <a:pt x="4228895" y="5905762"/>
                </a:lnTo>
                <a:lnTo>
                  <a:pt x="4228895" y="5905780"/>
                </a:lnTo>
                <a:lnTo>
                  <a:pt x="3936003" y="5905780"/>
                </a:lnTo>
                <a:lnTo>
                  <a:pt x="3936003" y="5905781"/>
                </a:lnTo>
                <a:lnTo>
                  <a:pt x="0" y="5905781"/>
                </a:lnTo>
                <a:lnTo>
                  <a:pt x="2796838" y="20"/>
                </a:lnTo>
                <a:lnTo>
                  <a:pt x="3089730" y="20"/>
                </a:lnTo>
                <a:lnTo>
                  <a:pt x="3089730" y="19"/>
                </a:lnTo>
                <a:lnTo>
                  <a:pt x="3434690" y="19"/>
                </a:lnTo>
                <a:lnTo>
                  <a:pt x="3434690" y="1"/>
                </a:lnTo>
                <a:lnTo>
                  <a:pt x="3727582" y="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9C16096C-9FFA-410C-B7AC-DF791DCF1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8858"/>
            <a:ext cx="6769978" cy="5907437"/>
          </a:xfrm>
          <a:custGeom>
            <a:avLst/>
            <a:gdLst>
              <a:gd name="connsiteX0" fmla="*/ 0 w 6769978"/>
              <a:gd name="connsiteY0" fmla="*/ 0 h 5905761"/>
              <a:gd name="connsiteX1" fmla="*/ 6769978 w 6769978"/>
              <a:gd name="connsiteY1" fmla="*/ 0 h 5905761"/>
              <a:gd name="connsiteX2" fmla="*/ 3973138 w 6769978"/>
              <a:gd name="connsiteY2" fmla="*/ 5905761 h 5905761"/>
              <a:gd name="connsiteX3" fmla="*/ 0 w 6769978"/>
              <a:gd name="connsiteY3" fmla="*/ 5905761 h 5905761"/>
            </a:gdLst>
            <a:ahLst/>
            <a:cxnLst>
              <a:cxn ang="0">
                <a:pos x="connsiteX0" y="connsiteY0"/>
              </a:cxn>
              <a:cxn ang="0">
                <a:pos x="connsiteX1" y="connsiteY1"/>
              </a:cxn>
              <a:cxn ang="0">
                <a:pos x="connsiteX2" y="connsiteY2"/>
              </a:cxn>
              <a:cxn ang="0">
                <a:pos x="connsiteX3" y="connsiteY3"/>
              </a:cxn>
            </a:cxnLst>
            <a:rect l="l" t="t" r="r" b="b"/>
            <a:pathLst>
              <a:path w="6769978" h="5905761">
                <a:moveTo>
                  <a:pt x="0" y="0"/>
                </a:moveTo>
                <a:lnTo>
                  <a:pt x="6769978" y="0"/>
                </a:lnTo>
                <a:lnTo>
                  <a:pt x="3973138" y="5905761"/>
                </a:lnTo>
                <a:lnTo>
                  <a:pt x="0" y="5905761"/>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40D730A6-95E3-4FF7-A37A-BCD6DEA6F79C}"/>
              </a:ext>
            </a:extLst>
          </p:cNvPr>
          <p:cNvSpPr>
            <a:spLocks noGrp="1"/>
          </p:cNvSpPr>
          <p:nvPr>
            <p:ph type="title"/>
          </p:nvPr>
        </p:nvSpPr>
        <p:spPr>
          <a:xfrm>
            <a:off x="838200" y="914400"/>
            <a:ext cx="4279392" cy="1097280"/>
          </a:xfrm>
        </p:spPr>
        <p:txBody>
          <a:bodyPr vert="horz" lIns="91440" tIns="45720" rIns="91440" bIns="45720" rtlCol="0" anchor="ctr">
            <a:normAutofit/>
          </a:bodyPr>
          <a:lstStyle/>
          <a:p>
            <a:r>
              <a:rPr lang="en-US">
                <a:solidFill>
                  <a:schemeClr val="bg1"/>
                </a:solidFill>
              </a:rPr>
              <a:t>Score CDF</a:t>
            </a:r>
          </a:p>
        </p:txBody>
      </p:sp>
      <p:sp>
        <p:nvSpPr>
          <p:cNvPr id="4" name="Content Placeholder 3">
            <a:extLst>
              <a:ext uri="{FF2B5EF4-FFF2-40B4-BE49-F238E27FC236}">
                <a16:creationId xmlns:a16="http://schemas.microsoft.com/office/drawing/2014/main" id="{867A7FFA-A0BC-4E3A-80F7-5C94F082D10B}"/>
              </a:ext>
            </a:extLst>
          </p:cNvPr>
          <p:cNvSpPr>
            <a:spLocks noGrp="1"/>
          </p:cNvSpPr>
          <p:nvPr>
            <p:ph sz="half" idx="1"/>
          </p:nvPr>
        </p:nvSpPr>
        <p:spPr>
          <a:xfrm>
            <a:off x="838200" y="2331720"/>
            <a:ext cx="3520440" cy="3346704"/>
          </a:xfrm>
        </p:spPr>
        <p:txBody>
          <a:bodyPr vert="horz" lIns="91440" tIns="45720" rIns="91440" bIns="45720" rtlCol="0" anchor="t">
            <a:normAutofit/>
          </a:bodyPr>
          <a:lstStyle/>
          <a:p>
            <a:r>
              <a:rPr lang="en-US" sz="2000">
                <a:solidFill>
                  <a:schemeClr val="bg1"/>
                </a:solidFill>
              </a:rPr>
              <a:t>If we look at the first score CDF it looks like about 40 % of the movies score higher than 6.</a:t>
            </a:r>
          </a:p>
          <a:p>
            <a:r>
              <a:rPr lang="en-US" sz="2000">
                <a:solidFill>
                  <a:schemeClr val="bg1"/>
                </a:solidFill>
              </a:rPr>
              <a:t>If you look at the second CDF, again here we can see that the PG13 movies scores trend higher with more movies in the higher percentiles</a:t>
            </a:r>
          </a:p>
        </p:txBody>
      </p:sp>
      <p:pic>
        <p:nvPicPr>
          <p:cNvPr id="1026" name="Picture 2">
            <a:extLst>
              <a:ext uri="{FF2B5EF4-FFF2-40B4-BE49-F238E27FC236}">
                <a16:creationId xmlns:a16="http://schemas.microsoft.com/office/drawing/2014/main" id="{6EA8B58C-916B-41C7-BF29-E3E8D6BD801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7946616" y="870095"/>
            <a:ext cx="3502640" cy="2377440"/>
          </a:xfrm>
          <a:custGeom>
            <a:avLst/>
            <a:gdLst/>
            <a:ahLst/>
            <a:cxnLst/>
            <a:rect l="l" t="t" r="r" b="b"/>
            <a:pathLst>
              <a:path w="4926150" h="2331720">
                <a:moveTo>
                  <a:pt x="0" y="0"/>
                </a:moveTo>
                <a:lnTo>
                  <a:pt x="4926150" y="0"/>
                </a:lnTo>
                <a:lnTo>
                  <a:pt x="4926150" y="2331720"/>
                </a:lnTo>
                <a:lnTo>
                  <a:pt x="0" y="2331720"/>
                </a:ln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7272748-8E9C-441B-A6CE-71F2112DA57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48843" y="3502152"/>
            <a:ext cx="3502640" cy="2377440"/>
          </a:xfrm>
          <a:custGeom>
            <a:avLst/>
            <a:gdLst/>
            <a:ahLst/>
            <a:cxnLst/>
            <a:rect l="l" t="t" r="r" b="b"/>
            <a:pathLst>
              <a:path w="3976051" h="2331947">
                <a:moveTo>
                  <a:pt x="0" y="0"/>
                </a:moveTo>
                <a:lnTo>
                  <a:pt x="3976051" y="0"/>
                </a:lnTo>
                <a:lnTo>
                  <a:pt x="3976051" y="2331947"/>
                </a:lnTo>
                <a:lnTo>
                  <a:pt x="0" y="233194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047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B74B8D-4B3D-45C2-AC13-0530B9968A0E}"/>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a:solidFill>
                  <a:schemeClr val="tx1"/>
                </a:solidFill>
                <a:latin typeface="+mj-lt"/>
                <a:ea typeface="+mj-ea"/>
                <a:cs typeface="+mj-cs"/>
              </a:rPr>
              <a:t>Lognormal Distribution</a:t>
            </a:r>
          </a:p>
        </p:txBody>
      </p:sp>
      <p:sp>
        <p:nvSpPr>
          <p:cNvPr id="9"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5"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8322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B1004-D8B1-439F-A1C5-81548982C63A}"/>
              </a:ext>
            </a:extLst>
          </p:cNvPr>
          <p:cNvSpPr>
            <a:spLocks noGrp="1"/>
          </p:cNvSpPr>
          <p:nvPr>
            <p:ph type="title"/>
          </p:nvPr>
        </p:nvSpPr>
        <p:spPr>
          <a:xfrm>
            <a:off x="1653363" y="365760"/>
            <a:ext cx="9367203" cy="1188720"/>
          </a:xfrm>
        </p:spPr>
        <p:txBody>
          <a:bodyPr>
            <a:normAutofit/>
          </a:bodyPr>
          <a:lstStyle/>
          <a:p>
            <a:r>
              <a:rPr lang="en-US" dirty="0"/>
              <a:t>Lognormal Distribution</a:t>
            </a:r>
            <a:endParaRPr lang="en-U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45B3AA1-A605-457F-9754-874113646E58}"/>
              </a:ext>
            </a:extLst>
          </p:cNvPr>
          <p:cNvSpPr>
            <a:spLocks noGrp="1"/>
          </p:cNvSpPr>
          <p:nvPr>
            <p:ph idx="1"/>
          </p:nvPr>
        </p:nvSpPr>
        <p:spPr>
          <a:xfrm>
            <a:off x="1653363" y="2176272"/>
            <a:ext cx="9367204" cy="4041648"/>
          </a:xfrm>
        </p:spPr>
        <p:txBody>
          <a:bodyPr anchor="t">
            <a:normAutofit/>
          </a:bodyPr>
          <a:lstStyle/>
          <a:p>
            <a:r>
              <a:rPr lang="en-US" sz="2400"/>
              <a:t>For the gross variable, I decided to see if it would fit a lognormal distribution better than a linear distribution. </a:t>
            </a:r>
          </a:p>
          <a:p>
            <a:r>
              <a:rPr lang="en-US" sz="2400"/>
              <a:t>On the next slide there is a graph of the linear scale and log scale for the gross variable.</a:t>
            </a:r>
          </a:p>
        </p:txBody>
      </p:sp>
    </p:spTree>
    <p:extLst>
      <p:ext uri="{BB962C8B-B14F-4D97-AF65-F5344CB8AC3E}">
        <p14:creationId xmlns:p14="http://schemas.microsoft.com/office/powerpoint/2010/main" val="3790083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E5CEB68B-68D4-4585-BA8E-82977F497688}"/>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Gross Linear Scale vs Gross Log Scale</a:t>
            </a:r>
          </a:p>
        </p:txBody>
      </p:sp>
      <p:cxnSp>
        <p:nvCxnSpPr>
          <p:cNvPr id="75" name="Straight Connector 7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2908F81E-2D86-4C20-858E-C5C7906D2DD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331567" y="2460941"/>
            <a:ext cx="5455917" cy="3929391"/>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2052" name="Picture 4">
            <a:extLst>
              <a:ext uri="{FF2B5EF4-FFF2-40B4-BE49-F238E27FC236}">
                <a16:creationId xmlns:a16="http://schemas.microsoft.com/office/drawing/2014/main" id="{06AC8F16-4B20-4DA9-A891-373E4545200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445073" y="2460941"/>
            <a:ext cx="5455917" cy="3929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208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AA14-232F-490E-89DD-5A390D0DB25F}"/>
              </a:ext>
            </a:extLst>
          </p:cNvPr>
          <p:cNvSpPr>
            <a:spLocks noGrp="1"/>
          </p:cNvSpPr>
          <p:nvPr>
            <p:ph type="title"/>
          </p:nvPr>
        </p:nvSpPr>
        <p:spPr>
          <a:xfrm>
            <a:off x="1653363" y="365760"/>
            <a:ext cx="9367203" cy="1188720"/>
          </a:xfrm>
        </p:spPr>
        <p:txBody>
          <a:bodyPr>
            <a:normAutofit/>
          </a:bodyPr>
          <a:lstStyle/>
          <a:p>
            <a:r>
              <a:rPr lang="en-US" dirty="0"/>
              <a:t>Lognormal Distribution</a:t>
            </a:r>
            <a:endParaRPr lang="en-U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E795DE6-D184-4A7D-B6D8-96F44695DE80}"/>
              </a:ext>
            </a:extLst>
          </p:cNvPr>
          <p:cNvSpPr>
            <a:spLocks noGrp="1"/>
          </p:cNvSpPr>
          <p:nvPr>
            <p:ph idx="1"/>
          </p:nvPr>
        </p:nvSpPr>
        <p:spPr>
          <a:xfrm>
            <a:off x="1653363" y="2176272"/>
            <a:ext cx="9367204" cy="4041648"/>
          </a:xfrm>
        </p:spPr>
        <p:txBody>
          <a:bodyPr anchor="t">
            <a:normAutofit/>
          </a:bodyPr>
          <a:lstStyle/>
          <a:p>
            <a:r>
              <a:rPr lang="en-US" sz="2400"/>
              <a:t>As you can see on the previous slide, the gross variable does not fit the linear scale very well. However, when the put in the log scale it does not deviate as much from the means of the original so I would say that the lognormal distribution is a good fit for this data.</a:t>
            </a:r>
          </a:p>
        </p:txBody>
      </p:sp>
    </p:spTree>
    <p:extLst>
      <p:ext uri="{BB962C8B-B14F-4D97-AF65-F5344CB8AC3E}">
        <p14:creationId xmlns:p14="http://schemas.microsoft.com/office/powerpoint/2010/main" val="1927554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17A126-5DCD-4798-B9AE-216B83FD92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478"/>
          </a:xfrm>
          <a:prstGeom prst="rect">
            <a:avLst/>
          </a:pr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8">
            <a:extLst>
              <a:ext uri="{FF2B5EF4-FFF2-40B4-BE49-F238E27FC236}">
                <a16:creationId xmlns:a16="http://schemas.microsoft.com/office/drawing/2014/main" id="{23188EB1-D10C-4405-9C8B-BE93843BB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8"/>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CC6D41BF-D79E-4E7E-9288-5B91329AF0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9392"/>
            <a:ext cx="9139740" cy="6528608"/>
          </a:xfrm>
          <a:custGeom>
            <a:avLst/>
            <a:gdLst>
              <a:gd name="connsiteX0" fmla="*/ 0 w 9139740"/>
              <a:gd name="connsiteY0" fmla="*/ 0 h 6528608"/>
              <a:gd name="connsiteX1" fmla="*/ 4595524 w 9139740"/>
              <a:gd name="connsiteY1" fmla="*/ 0 h 6528608"/>
              <a:gd name="connsiteX2" fmla="*/ 5629354 w 9139740"/>
              <a:gd name="connsiteY2" fmla="*/ 0 h 6528608"/>
              <a:gd name="connsiteX3" fmla="*/ 6101023 w 9139740"/>
              <a:gd name="connsiteY3" fmla="*/ 0 h 6528608"/>
              <a:gd name="connsiteX4" fmla="*/ 9139740 w 9139740"/>
              <a:gd name="connsiteY4" fmla="*/ 6528607 h 6528608"/>
              <a:gd name="connsiteX5" fmla="*/ 8805223 w 9139740"/>
              <a:gd name="connsiteY5" fmla="*/ 6528607 h 6528608"/>
              <a:gd name="connsiteX6" fmla="*/ 8805223 w 9139740"/>
              <a:gd name="connsiteY6" fmla="*/ 6528608 h 6528608"/>
              <a:gd name="connsiteX7" fmla="*/ 2264861 w 9139740"/>
              <a:gd name="connsiteY7" fmla="*/ 6528608 h 6528608"/>
              <a:gd name="connsiteX8" fmla="*/ 2265091 w 9139740"/>
              <a:gd name="connsiteY8" fmla="*/ 6528115 h 6528608"/>
              <a:gd name="connsiteX9" fmla="*/ 464154 w 9139740"/>
              <a:gd name="connsiteY9" fmla="*/ 6528115 h 6528608"/>
              <a:gd name="connsiteX10" fmla="*/ 464154 w 9139740"/>
              <a:gd name="connsiteY10" fmla="*/ 6528608 h 6528608"/>
              <a:gd name="connsiteX11" fmla="*/ 0 w 9139740"/>
              <a:gd name="connsiteY11" fmla="*/ 6528608 h 652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39740" h="6528608">
                <a:moveTo>
                  <a:pt x="0" y="0"/>
                </a:moveTo>
                <a:lnTo>
                  <a:pt x="4595524" y="0"/>
                </a:lnTo>
                <a:lnTo>
                  <a:pt x="5629354" y="0"/>
                </a:lnTo>
                <a:lnTo>
                  <a:pt x="6101023" y="0"/>
                </a:lnTo>
                <a:lnTo>
                  <a:pt x="9139740" y="6528607"/>
                </a:lnTo>
                <a:lnTo>
                  <a:pt x="8805223" y="6528607"/>
                </a:lnTo>
                <a:lnTo>
                  <a:pt x="8805223" y="6528608"/>
                </a:lnTo>
                <a:lnTo>
                  <a:pt x="2264861" y="6528608"/>
                </a:lnTo>
                <a:lnTo>
                  <a:pt x="2265091" y="6528115"/>
                </a:lnTo>
                <a:lnTo>
                  <a:pt x="464154" y="6528115"/>
                </a:lnTo>
                <a:lnTo>
                  <a:pt x="464154" y="6528608"/>
                </a:lnTo>
                <a:lnTo>
                  <a:pt x="0" y="6528608"/>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783D52A5-3294-411F-B3FE-2CC36627A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5258"/>
            <a:ext cx="8887797" cy="6322742"/>
          </a:xfrm>
          <a:custGeom>
            <a:avLst/>
            <a:gdLst>
              <a:gd name="connsiteX0" fmla="*/ 852 w 8887797"/>
              <a:gd name="connsiteY0" fmla="*/ 0 h 6322742"/>
              <a:gd name="connsiteX1" fmla="*/ 4486873 w 8887797"/>
              <a:gd name="connsiteY1" fmla="*/ 0 h 6322742"/>
              <a:gd name="connsiteX2" fmla="*/ 5488103 w 8887797"/>
              <a:gd name="connsiteY2" fmla="*/ 0 h 6322742"/>
              <a:gd name="connsiteX3" fmla="*/ 5944899 w 8887797"/>
              <a:gd name="connsiteY3" fmla="*/ 0 h 6322742"/>
              <a:gd name="connsiteX4" fmla="*/ 8887797 w 8887797"/>
              <a:gd name="connsiteY4" fmla="*/ 6322741 h 6322742"/>
              <a:gd name="connsiteX5" fmla="*/ 8563828 w 8887797"/>
              <a:gd name="connsiteY5" fmla="*/ 6322741 h 6322742"/>
              <a:gd name="connsiteX6" fmla="*/ 8563828 w 8887797"/>
              <a:gd name="connsiteY6" fmla="*/ 6322742 h 6322742"/>
              <a:gd name="connsiteX7" fmla="*/ 2229703 w 8887797"/>
              <a:gd name="connsiteY7" fmla="*/ 6322742 h 6322742"/>
              <a:gd name="connsiteX8" fmla="*/ 2229925 w 8887797"/>
              <a:gd name="connsiteY8" fmla="*/ 6322264 h 6322742"/>
              <a:gd name="connsiteX9" fmla="*/ 485777 w 8887797"/>
              <a:gd name="connsiteY9" fmla="*/ 6322264 h 6322742"/>
              <a:gd name="connsiteX10" fmla="*/ 485777 w 8887797"/>
              <a:gd name="connsiteY10" fmla="*/ 6322742 h 6322742"/>
              <a:gd name="connsiteX11" fmla="*/ 0 w 8887797"/>
              <a:gd name="connsiteY11" fmla="*/ 6322742 h 6322742"/>
              <a:gd name="connsiteX12" fmla="*/ 0 w 8887797"/>
              <a:gd name="connsiteY12" fmla="*/ 488870 h 6322742"/>
              <a:gd name="connsiteX13" fmla="*/ 852 w 8887797"/>
              <a:gd name="connsiteY13" fmla="*/ 488870 h 632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887797" h="6322742">
                <a:moveTo>
                  <a:pt x="852" y="0"/>
                </a:moveTo>
                <a:lnTo>
                  <a:pt x="4486873" y="0"/>
                </a:lnTo>
                <a:lnTo>
                  <a:pt x="5488103" y="0"/>
                </a:lnTo>
                <a:lnTo>
                  <a:pt x="5944899" y="0"/>
                </a:lnTo>
                <a:lnTo>
                  <a:pt x="8887797" y="6322741"/>
                </a:lnTo>
                <a:lnTo>
                  <a:pt x="8563828" y="6322741"/>
                </a:lnTo>
                <a:lnTo>
                  <a:pt x="8563828" y="6322742"/>
                </a:lnTo>
                <a:lnTo>
                  <a:pt x="2229703" y="6322742"/>
                </a:lnTo>
                <a:lnTo>
                  <a:pt x="2229925" y="6322264"/>
                </a:lnTo>
                <a:lnTo>
                  <a:pt x="485777" y="6322264"/>
                </a:lnTo>
                <a:lnTo>
                  <a:pt x="485777" y="6322742"/>
                </a:lnTo>
                <a:lnTo>
                  <a:pt x="0" y="6322742"/>
                </a:lnTo>
                <a:lnTo>
                  <a:pt x="0" y="488870"/>
                </a:lnTo>
                <a:lnTo>
                  <a:pt x="852" y="4888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D66C49FE-EFD0-4899-9137-68C58236FD37}"/>
              </a:ext>
            </a:extLst>
          </p:cNvPr>
          <p:cNvSpPr>
            <a:spLocks noGrp="1"/>
          </p:cNvSpPr>
          <p:nvPr>
            <p:ph type="title"/>
          </p:nvPr>
        </p:nvSpPr>
        <p:spPr>
          <a:xfrm>
            <a:off x="804672" y="1554002"/>
            <a:ext cx="5634228" cy="2659858"/>
          </a:xfrm>
        </p:spPr>
        <p:txBody>
          <a:bodyPr vert="horz" lIns="91440" tIns="45720" rIns="91440" bIns="45720" rtlCol="0" anchor="b">
            <a:normAutofit/>
          </a:bodyPr>
          <a:lstStyle/>
          <a:p>
            <a:r>
              <a:rPr lang="en-US" sz="6600" kern="1200">
                <a:solidFill>
                  <a:srgbClr val="FFFFFF"/>
                </a:solidFill>
                <a:latin typeface="+mj-lt"/>
                <a:ea typeface="+mj-ea"/>
                <a:cs typeface="+mj-cs"/>
              </a:rPr>
              <a:t>Correlation</a:t>
            </a:r>
          </a:p>
        </p:txBody>
      </p:sp>
    </p:spTree>
    <p:extLst>
      <p:ext uri="{BB962C8B-B14F-4D97-AF65-F5344CB8AC3E}">
        <p14:creationId xmlns:p14="http://schemas.microsoft.com/office/powerpoint/2010/main" val="2186501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A21A8-26EC-4F77-BF97-4EFD25CC30AC}"/>
              </a:ext>
            </a:extLst>
          </p:cNvPr>
          <p:cNvSpPr>
            <a:spLocks noGrp="1"/>
          </p:cNvSpPr>
          <p:nvPr>
            <p:ph type="title"/>
          </p:nvPr>
        </p:nvSpPr>
        <p:spPr>
          <a:xfrm>
            <a:off x="1653363" y="365760"/>
            <a:ext cx="9367203" cy="1188720"/>
          </a:xfrm>
        </p:spPr>
        <p:txBody>
          <a:bodyPr>
            <a:normAutofit/>
          </a:bodyPr>
          <a:lstStyle/>
          <a:p>
            <a:r>
              <a:rPr lang="en-US" dirty="0"/>
              <a:t>Main Statistical Questions</a:t>
            </a:r>
            <a:endParaRPr lang="en-US"/>
          </a:p>
        </p:txBody>
      </p:sp>
      <p:sp>
        <p:nvSpPr>
          <p:cNvPr id="11" name="Freeform: Shape 1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Content Placeholder 5">
            <a:extLst>
              <a:ext uri="{FF2B5EF4-FFF2-40B4-BE49-F238E27FC236}">
                <a16:creationId xmlns:a16="http://schemas.microsoft.com/office/drawing/2014/main" id="{C7C47EB7-0A20-42C9-8066-4EFEFCD81C01}"/>
              </a:ext>
            </a:extLst>
          </p:cNvPr>
          <p:cNvSpPr>
            <a:spLocks noGrp="1"/>
          </p:cNvSpPr>
          <p:nvPr>
            <p:ph idx="1"/>
          </p:nvPr>
        </p:nvSpPr>
        <p:spPr>
          <a:xfrm>
            <a:off x="1653363" y="2176272"/>
            <a:ext cx="9367204" cy="4041648"/>
          </a:xfrm>
        </p:spPr>
        <p:txBody>
          <a:bodyPr anchor="t">
            <a:normAutofit/>
          </a:bodyPr>
          <a:lstStyle/>
          <a:p>
            <a:r>
              <a:rPr lang="en-US" sz="2400"/>
              <a:t>The main statistical questions that I will explore in this data set are:</a:t>
            </a:r>
          </a:p>
          <a:p>
            <a:pPr lvl="1"/>
            <a:r>
              <a:rPr lang="en-US" dirty="0"/>
              <a:t>Does the NPAA rating of a movie effect the score the movie receives from user votes?</a:t>
            </a:r>
          </a:p>
          <a:p>
            <a:pPr lvl="1"/>
            <a:r>
              <a:rPr lang="en-US" dirty="0"/>
              <a:t>Is a rated R movie more likely to gross more than other ratings?</a:t>
            </a:r>
          </a:p>
          <a:p>
            <a:r>
              <a:rPr lang="en-US" sz="2400"/>
              <a:t>Through that exploration, I look to also explore the following:</a:t>
            </a:r>
          </a:p>
          <a:p>
            <a:pPr lvl="1"/>
            <a:r>
              <a:rPr lang="en-US" dirty="0"/>
              <a:t>Is there any correlation between the score of a movie and the gross of the movie?</a:t>
            </a:r>
          </a:p>
          <a:p>
            <a:pPr marL="0" indent="0">
              <a:buNone/>
            </a:pPr>
            <a:endParaRPr lang="en-US" sz="2400"/>
          </a:p>
        </p:txBody>
      </p:sp>
    </p:spTree>
    <p:extLst>
      <p:ext uri="{BB962C8B-B14F-4D97-AF65-F5344CB8AC3E}">
        <p14:creationId xmlns:p14="http://schemas.microsoft.com/office/powerpoint/2010/main" val="2760221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9D188-5D0F-4C21-9965-8B73594460F4}"/>
              </a:ext>
            </a:extLst>
          </p:cNvPr>
          <p:cNvSpPr>
            <a:spLocks noGrp="1"/>
          </p:cNvSpPr>
          <p:nvPr>
            <p:ph type="title"/>
          </p:nvPr>
        </p:nvSpPr>
        <p:spPr>
          <a:xfrm>
            <a:off x="841249" y="365760"/>
            <a:ext cx="9912072" cy="1188404"/>
          </a:xfrm>
        </p:spPr>
        <p:txBody>
          <a:bodyPr>
            <a:normAutofit/>
          </a:bodyPr>
          <a:lstStyle/>
          <a:p>
            <a:r>
              <a:rPr lang="en-US" dirty="0"/>
              <a:t>Correlation</a:t>
            </a:r>
            <a:endParaRPr lang="en-US"/>
          </a:p>
        </p:txBody>
      </p:sp>
      <p:sp>
        <p:nvSpPr>
          <p:cNvPr id="8" name="Freeform: Shape 7">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98BF8AD-6EA5-43EE-AF86-54431198DC88}"/>
              </a:ext>
            </a:extLst>
          </p:cNvPr>
          <p:cNvSpPr>
            <a:spLocks noGrp="1"/>
          </p:cNvSpPr>
          <p:nvPr>
            <p:ph idx="1"/>
          </p:nvPr>
        </p:nvSpPr>
        <p:spPr>
          <a:xfrm>
            <a:off x="841248" y="2174358"/>
            <a:ext cx="7731642" cy="4045467"/>
          </a:xfrm>
        </p:spPr>
        <p:txBody>
          <a:bodyPr anchor="t">
            <a:normAutofit/>
          </a:bodyPr>
          <a:lstStyle/>
          <a:p>
            <a:r>
              <a:rPr lang="en-US" sz="2400">
                <a:solidFill>
                  <a:schemeClr val="bg1"/>
                </a:solidFill>
              </a:rPr>
              <a:t>For this section I want to look at the correlation for:</a:t>
            </a:r>
          </a:p>
          <a:p>
            <a:pPr lvl="1"/>
            <a:r>
              <a:rPr lang="en-US">
                <a:solidFill>
                  <a:schemeClr val="bg1"/>
                </a:solidFill>
              </a:rPr>
              <a:t>Budget and Gross</a:t>
            </a:r>
          </a:p>
          <a:p>
            <a:pPr lvl="1"/>
            <a:r>
              <a:rPr lang="en-US">
                <a:solidFill>
                  <a:schemeClr val="bg1"/>
                </a:solidFill>
              </a:rPr>
              <a:t>Score and Gross</a:t>
            </a:r>
          </a:p>
        </p:txBody>
      </p:sp>
    </p:spTree>
    <p:extLst>
      <p:ext uri="{BB962C8B-B14F-4D97-AF65-F5344CB8AC3E}">
        <p14:creationId xmlns:p14="http://schemas.microsoft.com/office/powerpoint/2010/main" val="39242291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16BAE-073F-4798-9218-E9BEE4E876DF}"/>
              </a:ext>
            </a:extLst>
          </p:cNvPr>
          <p:cNvSpPr>
            <a:spLocks noGrp="1"/>
          </p:cNvSpPr>
          <p:nvPr>
            <p:ph type="title"/>
          </p:nvPr>
        </p:nvSpPr>
        <p:spPr>
          <a:xfrm>
            <a:off x="838200" y="365126"/>
            <a:ext cx="5340605" cy="1146176"/>
          </a:xfrm>
        </p:spPr>
        <p:txBody>
          <a:bodyPr vert="horz" lIns="91440" tIns="45720" rIns="91440" bIns="45720" rtlCol="0" anchor="ctr">
            <a:normAutofit/>
          </a:bodyPr>
          <a:lstStyle/>
          <a:p>
            <a:r>
              <a:rPr lang="en-US" kern="1200">
                <a:solidFill>
                  <a:schemeClr val="tx1"/>
                </a:solidFill>
                <a:latin typeface="+mj-lt"/>
                <a:ea typeface="+mj-ea"/>
                <a:cs typeface="+mj-cs"/>
              </a:rPr>
              <a:t>Budget and Gross</a:t>
            </a:r>
          </a:p>
        </p:txBody>
      </p:sp>
      <p:sp>
        <p:nvSpPr>
          <p:cNvPr id="71" name="Freeform: Shape 70">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9411C34-5ADD-452E-9082-429649FFCF94}"/>
              </a:ext>
            </a:extLst>
          </p:cNvPr>
          <p:cNvSpPr>
            <a:spLocks noGrp="1"/>
          </p:cNvSpPr>
          <p:nvPr>
            <p:ph sz="half" idx="1"/>
          </p:nvPr>
        </p:nvSpPr>
        <p:spPr>
          <a:xfrm>
            <a:off x="838200" y="2173288"/>
            <a:ext cx="3603171" cy="3639684"/>
          </a:xfrm>
        </p:spPr>
        <p:txBody>
          <a:bodyPr vert="horz" lIns="91440" tIns="45720" rIns="91440" bIns="45720" rtlCol="0" anchor="ctr">
            <a:normAutofit/>
          </a:bodyPr>
          <a:lstStyle/>
          <a:p>
            <a:r>
              <a:rPr lang="en-US" sz="2000">
                <a:solidFill>
                  <a:srgbClr val="FFFFFF"/>
                </a:solidFill>
              </a:rPr>
              <a:t>First, we can look at the scatterplot for the budget and the gross of the movies.</a:t>
            </a:r>
          </a:p>
          <a:p>
            <a:r>
              <a:rPr lang="en-US" sz="2000">
                <a:solidFill>
                  <a:srgbClr val="FFFFFF"/>
                </a:solidFill>
              </a:rPr>
              <a:t> Looking at the scatterplot, it looks like there might be a slight correlation so we should look at the Pearson’s coefficient.</a:t>
            </a:r>
          </a:p>
          <a:p>
            <a:r>
              <a:rPr lang="en-US" sz="2000">
                <a:solidFill>
                  <a:srgbClr val="FFFFFF"/>
                </a:solidFill>
              </a:rPr>
              <a:t>The Pearson’s coefficient is 0.67 which shows a strong correlation.</a:t>
            </a:r>
          </a:p>
        </p:txBody>
      </p:sp>
      <p:pic>
        <p:nvPicPr>
          <p:cNvPr id="3074" name="Picture 2">
            <a:extLst>
              <a:ext uri="{FF2B5EF4-FFF2-40B4-BE49-F238E27FC236}">
                <a16:creationId xmlns:a16="http://schemas.microsoft.com/office/drawing/2014/main" id="{D472788F-B4C9-45F8-ABD2-5A437EABA68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183088" y="2297991"/>
            <a:ext cx="5170711" cy="3754266"/>
          </a:xfrm>
          <a:custGeom>
            <a:avLst/>
            <a:gdLst/>
            <a:ahLst/>
            <a:cxnLst/>
            <a:rect l="l" t="t" r="r" b="b"/>
            <a:pathLst>
              <a:path w="4636009" h="5032375">
                <a:moveTo>
                  <a:pt x="0" y="0"/>
                </a:moveTo>
                <a:lnTo>
                  <a:pt x="4636009" y="0"/>
                </a:lnTo>
                <a:lnTo>
                  <a:pt x="4636009" y="5032375"/>
                </a:lnTo>
                <a:lnTo>
                  <a:pt x="0" y="5032375"/>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1158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0254E-A975-40A0-8A72-04A36A7F09DB}"/>
              </a:ext>
            </a:extLst>
          </p:cNvPr>
          <p:cNvSpPr>
            <a:spLocks noGrp="1"/>
          </p:cNvSpPr>
          <p:nvPr>
            <p:ph type="title"/>
          </p:nvPr>
        </p:nvSpPr>
        <p:spPr>
          <a:xfrm>
            <a:off x="838200" y="365126"/>
            <a:ext cx="5340605" cy="1146176"/>
          </a:xfrm>
        </p:spPr>
        <p:txBody>
          <a:bodyPr vert="horz" lIns="91440" tIns="45720" rIns="91440" bIns="45720" rtlCol="0" anchor="ctr">
            <a:normAutofit/>
          </a:bodyPr>
          <a:lstStyle/>
          <a:p>
            <a:r>
              <a:rPr lang="en-US" kern="1200">
                <a:solidFill>
                  <a:schemeClr val="tx1"/>
                </a:solidFill>
                <a:latin typeface="+mj-lt"/>
                <a:ea typeface="+mj-ea"/>
                <a:cs typeface="+mj-cs"/>
              </a:rPr>
              <a:t>Score and Gross</a:t>
            </a:r>
          </a:p>
        </p:txBody>
      </p:sp>
      <p:sp>
        <p:nvSpPr>
          <p:cNvPr id="71" name="Freeform: Shape 70">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2">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4231A3F2-5B88-4423-81C6-EF8377A7B9F1}"/>
              </a:ext>
            </a:extLst>
          </p:cNvPr>
          <p:cNvSpPr>
            <a:spLocks noGrp="1"/>
          </p:cNvSpPr>
          <p:nvPr>
            <p:ph sz="half" idx="1"/>
          </p:nvPr>
        </p:nvSpPr>
        <p:spPr>
          <a:xfrm>
            <a:off x="838200" y="2173288"/>
            <a:ext cx="3603171" cy="3639684"/>
          </a:xfrm>
        </p:spPr>
        <p:txBody>
          <a:bodyPr vert="horz" lIns="91440" tIns="45720" rIns="91440" bIns="45720" rtlCol="0" anchor="ctr">
            <a:normAutofit/>
          </a:bodyPr>
          <a:lstStyle/>
          <a:p>
            <a:r>
              <a:rPr lang="en-US" sz="2000">
                <a:solidFill>
                  <a:srgbClr val="FFFFFF"/>
                </a:solidFill>
              </a:rPr>
              <a:t>Looking at the scatter plot fir score and gross, I am not as impressed with the correlation between the two of them, so let's look at the Pearson’s coefficient.</a:t>
            </a:r>
          </a:p>
          <a:p>
            <a:r>
              <a:rPr lang="en-US" sz="2000">
                <a:solidFill>
                  <a:srgbClr val="FFFFFF"/>
                </a:solidFill>
              </a:rPr>
              <a:t>The Pearson’s coefficient for these variables is 0.27 which shows a not as strong correlation.</a:t>
            </a:r>
          </a:p>
        </p:txBody>
      </p:sp>
      <p:pic>
        <p:nvPicPr>
          <p:cNvPr id="4098" name="Picture 2">
            <a:extLst>
              <a:ext uri="{FF2B5EF4-FFF2-40B4-BE49-F238E27FC236}">
                <a16:creationId xmlns:a16="http://schemas.microsoft.com/office/drawing/2014/main" id="{29554D08-63C4-4A27-8BBB-92567664E14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183088" y="2297991"/>
            <a:ext cx="5170711" cy="3754266"/>
          </a:xfrm>
          <a:custGeom>
            <a:avLst/>
            <a:gdLst/>
            <a:ahLst/>
            <a:cxnLst/>
            <a:rect l="l" t="t" r="r" b="b"/>
            <a:pathLst>
              <a:path w="4636009" h="5032375">
                <a:moveTo>
                  <a:pt x="0" y="0"/>
                </a:moveTo>
                <a:lnTo>
                  <a:pt x="4636009" y="0"/>
                </a:lnTo>
                <a:lnTo>
                  <a:pt x="4636009" y="5032375"/>
                </a:lnTo>
                <a:lnTo>
                  <a:pt x="0" y="5032375"/>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023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5C7124E-654B-4C37-994F-1973D878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3353" y="1302591"/>
            <a:ext cx="4608647" cy="4252327"/>
          </a:xfrm>
          <a:custGeom>
            <a:avLst/>
            <a:gdLst>
              <a:gd name="connsiteX0" fmla="*/ 2545790 w 4608647"/>
              <a:gd name="connsiteY0" fmla="*/ 0 h 4252327"/>
              <a:gd name="connsiteX1" fmla="*/ 4608647 w 4608647"/>
              <a:gd name="connsiteY1" fmla="*/ 0 h 4252327"/>
              <a:gd name="connsiteX2" fmla="*/ 4608647 w 4608647"/>
              <a:gd name="connsiteY2" fmla="*/ 4251820 h 4252327"/>
              <a:gd name="connsiteX3" fmla="*/ 4413587 w 4608647"/>
              <a:gd name="connsiteY3" fmla="*/ 4251820 h 4252327"/>
              <a:gd name="connsiteX4" fmla="*/ 4413587 w 4608647"/>
              <a:gd name="connsiteY4" fmla="*/ 4251834 h 4252327"/>
              <a:gd name="connsiteX5" fmla="*/ 4220559 w 4608647"/>
              <a:gd name="connsiteY5" fmla="*/ 4251834 h 4252327"/>
              <a:gd name="connsiteX6" fmla="*/ 4220559 w 4608647"/>
              <a:gd name="connsiteY6" fmla="*/ 4252313 h 4252327"/>
              <a:gd name="connsiteX7" fmla="*/ 4025499 w 4608647"/>
              <a:gd name="connsiteY7" fmla="*/ 4252313 h 4252327"/>
              <a:gd name="connsiteX8" fmla="*/ 4025499 w 4608647"/>
              <a:gd name="connsiteY8" fmla="*/ 4252327 h 4252327"/>
              <a:gd name="connsiteX9" fmla="*/ 0 w 4608647"/>
              <a:gd name="connsiteY9" fmla="*/ 4252327 h 4252327"/>
              <a:gd name="connsiteX10" fmla="*/ 1962642 w 4608647"/>
              <a:gd name="connsiteY10" fmla="*/ 507 h 4252327"/>
              <a:gd name="connsiteX11" fmla="*/ 2157696 w 4608647"/>
              <a:gd name="connsiteY11" fmla="*/ 507 h 4252327"/>
              <a:gd name="connsiteX12" fmla="*/ 2157702 w 4608647"/>
              <a:gd name="connsiteY12" fmla="*/ 493 h 4252327"/>
              <a:gd name="connsiteX13" fmla="*/ 2350508 w 4608647"/>
              <a:gd name="connsiteY13" fmla="*/ 493 h 4252327"/>
              <a:gd name="connsiteX14" fmla="*/ 2350730 w 4608647"/>
              <a:gd name="connsiteY14" fmla="*/ 14 h 4252327"/>
              <a:gd name="connsiteX15" fmla="*/ 2545784 w 4608647"/>
              <a:gd name="connsiteY15" fmla="*/ 14 h 425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08647" h="4252327">
                <a:moveTo>
                  <a:pt x="2545790" y="0"/>
                </a:moveTo>
                <a:lnTo>
                  <a:pt x="4608647" y="0"/>
                </a:lnTo>
                <a:lnTo>
                  <a:pt x="4608647" y="4251820"/>
                </a:lnTo>
                <a:lnTo>
                  <a:pt x="4413587" y="4251820"/>
                </a:lnTo>
                <a:lnTo>
                  <a:pt x="4413587" y="4251834"/>
                </a:lnTo>
                <a:lnTo>
                  <a:pt x="4220559" y="4251834"/>
                </a:lnTo>
                <a:lnTo>
                  <a:pt x="4220559" y="4252313"/>
                </a:lnTo>
                <a:lnTo>
                  <a:pt x="4025499" y="4252313"/>
                </a:lnTo>
                <a:lnTo>
                  <a:pt x="4025499" y="4252327"/>
                </a:lnTo>
                <a:lnTo>
                  <a:pt x="0" y="4252327"/>
                </a:lnTo>
                <a:lnTo>
                  <a:pt x="1962642" y="507"/>
                </a:lnTo>
                <a:lnTo>
                  <a:pt x="2157696" y="507"/>
                </a:lnTo>
                <a:lnTo>
                  <a:pt x="2157702" y="493"/>
                </a:lnTo>
                <a:lnTo>
                  <a:pt x="2350508" y="493"/>
                </a:lnTo>
                <a:lnTo>
                  <a:pt x="2350730" y="14"/>
                </a:lnTo>
                <a:lnTo>
                  <a:pt x="2545784" y="14"/>
                </a:lnTo>
                <a:close/>
              </a:path>
            </a:pathLst>
          </a:custGeom>
          <a:solidFill>
            <a:schemeClr val="accent2">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20D3DFB9-0A1D-43AF-94B0-0CF8DE360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03083"/>
            <a:ext cx="9226303" cy="4251821"/>
          </a:xfrm>
          <a:custGeom>
            <a:avLst/>
            <a:gdLst>
              <a:gd name="connsiteX0" fmla="*/ 0 w 9226303"/>
              <a:gd name="connsiteY0" fmla="*/ 0 h 4251821"/>
              <a:gd name="connsiteX1" fmla="*/ 9226303 w 9226303"/>
              <a:gd name="connsiteY1" fmla="*/ 0 h 4251821"/>
              <a:gd name="connsiteX2" fmla="*/ 7263661 w 9226303"/>
              <a:gd name="connsiteY2" fmla="*/ 4251821 h 4251821"/>
              <a:gd name="connsiteX3" fmla="*/ 0 w 9226303"/>
              <a:gd name="connsiteY3" fmla="*/ 4251821 h 4251821"/>
            </a:gdLst>
            <a:ahLst/>
            <a:cxnLst>
              <a:cxn ang="0">
                <a:pos x="connsiteX0" y="connsiteY0"/>
              </a:cxn>
              <a:cxn ang="0">
                <a:pos x="connsiteX1" y="connsiteY1"/>
              </a:cxn>
              <a:cxn ang="0">
                <a:pos x="connsiteX2" y="connsiteY2"/>
              </a:cxn>
              <a:cxn ang="0">
                <a:pos x="connsiteX3" y="connsiteY3"/>
              </a:cxn>
            </a:cxnLst>
            <a:rect l="l" t="t" r="r" b="b"/>
            <a:pathLst>
              <a:path w="9226303" h="4251821">
                <a:moveTo>
                  <a:pt x="0" y="0"/>
                </a:moveTo>
                <a:lnTo>
                  <a:pt x="9226303" y="0"/>
                </a:lnTo>
                <a:lnTo>
                  <a:pt x="7263661" y="4251821"/>
                </a:lnTo>
                <a:lnTo>
                  <a:pt x="0" y="4251821"/>
                </a:lnTo>
                <a:close/>
              </a:path>
            </a:pathLst>
          </a:cu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B3CBDA88-3010-48E7-83F0-D10FBE40D8D7}"/>
              </a:ext>
            </a:extLst>
          </p:cNvPr>
          <p:cNvSpPr>
            <a:spLocks noGrp="1"/>
          </p:cNvSpPr>
          <p:nvPr>
            <p:ph type="title"/>
          </p:nvPr>
        </p:nvSpPr>
        <p:spPr>
          <a:xfrm>
            <a:off x="804672" y="2109822"/>
            <a:ext cx="6760393" cy="2787214"/>
          </a:xfrm>
        </p:spPr>
        <p:txBody>
          <a:bodyPr vert="horz" lIns="91440" tIns="45720" rIns="91440" bIns="45720" rtlCol="0" anchor="ctr">
            <a:normAutofit/>
          </a:bodyPr>
          <a:lstStyle/>
          <a:p>
            <a:r>
              <a:rPr lang="en-US" sz="6000" kern="1200">
                <a:solidFill>
                  <a:srgbClr val="FFFFFF"/>
                </a:solidFill>
                <a:latin typeface="+mj-lt"/>
                <a:ea typeface="+mj-ea"/>
                <a:cs typeface="+mj-cs"/>
              </a:rPr>
              <a:t>Hypothesis Test</a:t>
            </a:r>
          </a:p>
        </p:txBody>
      </p:sp>
    </p:spTree>
    <p:extLst>
      <p:ext uri="{BB962C8B-B14F-4D97-AF65-F5344CB8AC3E}">
        <p14:creationId xmlns:p14="http://schemas.microsoft.com/office/powerpoint/2010/main" val="13412384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80677D43-DB57-4254-BD60-C0C10917D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155" y="457200"/>
            <a:ext cx="7898845" cy="5909113"/>
          </a:xfrm>
          <a:custGeom>
            <a:avLst/>
            <a:gdLst>
              <a:gd name="connsiteX0" fmla="*/ 3848214 w 7898845"/>
              <a:gd name="connsiteY0" fmla="*/ 0 h 5909113"/>
              <a:gd name="connsiteX1" fmla="*/ 7898845 w 7898845"/>
              <a:gd name="connsiteY1" fmla="*/ 0 h 5909113"/>
              <a:gd name="connsiteX2" fmla="*/ 7898845 w 7898845"/>
              <a:gd name="connsiteY2" fmla="*/ 5907437 h 5909113"/>
              <a:gd name="connsiteX3" fmla="*/ 7778213 w 7898845"/>
              <a:gd name="connsiteY3" fmla="*/ 5907437 h 5909113"/>
              <a:gd name="connsiteX4" fmla="*/ 7778213 w 7898845"/>
              <a:gd name="connsiteY4" fmla="*/ 5909093 h 5909113"/>
              <a:gd name="connsiteX5" fmla="*/ 7485321 w 7898845"/>
              <a:gd name="connsiteY5" fmla="*/ 5909093 h 5909113"/>
              <a:gd name="connsiteX6" fmla="*/ 7485321 w 7898845"/>
              <a:gd name="connsiteY6" fmla="*/ 5909094 h 5909113"/>
              <a:gd name="connsiteX7" fmla="*/ 4228895 w 7898845"/>
              <a:gd name="connsiteY7" fmla="*/ 5909094 h 5909113"/>
              <a:gd name="connsiteX8" fmla="*/ 4228895 w 7898845"/>
              <a:gd name="connsiteY8" fmla="*/ 5909112 h 5909113"/>
              <a:gd name="connsiteX9" fmla="*/ 3936003 w 7898845"/>
              <a:gd name="connsiteY9" fmla="*/ 5909112 h 5909113"/>
              <a:gd name="connsiteX10" fmla="*/ 3936003 w 7898845"/>
              <a:gd name="connsiteY10" fmla="*/ 5909113 h 5909113"/>
              <a:gd name="connsiteX11" fmla="*/ 0 w 7898845"/>
              <a:gd name="connsiteY11" fmla="*/ 5909113 h 5909113"/>
              <a:gd name="connsiteX12" fmla="*/ 2796838 w 7898845"/>
              <a:gd name="connsiteY12" fmla="*/ 1676 h 5909113"/>
              <a:gd name="connsiteX13" fmla="*/ 2916686 w 7898845"/>
              <a:gd name="connsiteY13" fmla="*/ 1676 h 5909113"/>
              <a:gd name="connsiteX14" fmla="*/ 2917470 w 7898845"/>
              <a:gd name="connsiteY14" fmla="*/ 20 h 5909113"/>
              <a:gd name="connsiteX15" fmla="*/ 3210362 w 7898845"/>
              <a:gd name="connsiteY15" fmla="*/ 20 h 5909113"/>
              <a:gd name="connsiteX16" fmla="*/ 3210362 w 7898845"/>
              <a:gd name="connsiteY16" fmla="*/ 19 h 5909113"/>
              <a:gd name="connsiteX17" fmla="*/ 3555322 w 7898845"/>
              <a:gd name="connsiteY17" fmla="*/ 19 h 5909113"/>
              <a:gd name="connsiteX18" fmla="*/ 3555322 w 7898845"/>
              <a:gd name="connsiteY18" fmla="*/ 1 h 5909113"/>
              <a:gd name="connsiteX19" fmla="*/ 3848214 w 7898845"/>
              <a:gd name="connsiteY19" fmla="*/ 1 h 590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898845" h="5909113">
                <a:moveTo>
                  <a:pt x="3848214" y="0"/>
                </a:moveTo>
                <a:lnTo>
                  <a:pt x="7898845" y="0"/>
                </a:lnTo>
                <a:lnTo>
                  <a:pt x="7898845" y="5907437"/>
                </a:lnTo>
                <a:lnTo>
                  <a:pt x="7778213" y="5907437"/>
                </a:lnTo>
                <a:lnTo>
                  <a:pt x="7778213" y="5909093"/>
                </a:lnTo>
                <a:lnTo>
                  <a:pt x="7485321" y="5909093"/>
                </a:lnTo>
                <a:lnTo>
                  <a:pt x="7485321" y="5909094"/>
                </a:lnTo>
                <a:lnTo>
                  <a:pt x="4228895" y="5909094"/>
                </a:lnTo>
                <a:lnTo>
                  <a:pt x="4228895" y="5909112"/>
                </a:lnTo>
                <a:lnTo>
                  <a:pt x="3936003" y="5909112"/>
                </a:lnTo>
                <a:lnTo>
                  <a:pt x="3936003" y="5909113"/>
                </a:lnTo>
                <a:lnTo>
                  <a:pt x="0" y="5909113"/>
                </a:lnTo>
                <a:lnTo>
                  <a:pt x="2796838" y="1676"/>
                </a:lnTo>
                <a:lnTo>
                  <a:pt x="2916686" y="1676"/>
                </a:lnTo>
                <a:lnTo>
                  <a:pt x="2917470" y="20"/>
                </a:lnTo>
                <a:lnTo>
                  <a:pt x="3210362" y="20"/>
                </a:lnTo>
                <a:lnTo>
                  <a:pt x="3210362" y="19"/>
                </a:lnTo>
                <a:lnTo>
                  <a:pt x="3555322" y="19"/>
                </a:lnTo>
                <a:lnTo>
                  <a:pt x="3555322" y="1"/>
                </a:lnTo>
                <a:lnTo>
                  <a:pt x="3848214" y="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F0924E5-8F0D-47CB-B59E-155AFCF8C3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8858"/>
            <a:ext cx="6769978" cy="5907437"/>
          </a:xfrm>
          <a:custGeom>
            <a:avLst/>
            <a:gdLst>
              <a:gd name="connsiteX0" fmla="*/ 0 w 6769978"/>
              <a:gd name="connsiteY0" fmla="*/ 0 h 5905761"/>
              <a:gd name="connsiteX1" fmla="*/ 6769978 w 6769978"/>
              <a:gd name="connsiteY1" fmla="*/ 0 h 5905761"/>
              <a:gd name="connsiteX2" fmla="*/ 3973138 w 6769978"/>
              <a:gd name="connsiteY2" fmla="*/ 5905761 h 5905761"/>
              <a:gd name="connsiteX3" fmla="*/ 0 w 6769978"/>
              <a:gd name="connsiteY3" fmla="*/ 5905761 h 5905761"/>
            </a:gdLst>
            <a:ahLst/>
            <a:cxnLst>
              <a:cxn ang="0">
                <a:pos x="connsiteX0" y="connsiteY0"/>
              </a:cxn>
              <a:cxn ang="0">
                <a:pos x="connsiteX1" y="connsiteY1"/>
              </a:cxn>
              <a:cxn ang="0">
                <a:pos x="connsiteX2" y="connsiteY2"/>
              </a:cxn>
              <a:cxn ang="0">
                <a:pos x="connsiteX3" y="connsiteY3"/>
              </a:cxn>
            </a:cxnLst>
            <a:rect l="l" t="t" r="r" b="b"/>
            <a:pathLst>
              <a:path w="6769978" h="5905761">
                <a:moveTo>
                  <a:pt x="0" y="0"/>
                </a:moveTo>
                <a:lnTo>
                  <a:pt x="6769978" y="0"/>
                </a:lnTo>
                <a:lnTo>
                  <a:pt x="3973138" y="5905761"/>
                </a:lnTo>
                <a:lnTo>
                  <a:pt x="0" y="5905761"/>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5621DD-C816-409C-89E0-EF57F422CEC2}"/>
              </a:ext>
            </a:extLst>
          </p:cNvPr>
          <p:cNvSpPr>
            <a:spLocks noGrp="1"/>
          </p:cNvSpPr>
          <p:nvPr>
            <p:ph type="title"/>
          </p:nvPr>
        </p:nvSpPr>
        <p:spPr>
          <a:xfrm>
            <a:off x="838200" y="992088"/>
            <a:ext cx="4277264" cy="2862729"/>
          </a:xfrm>
        </p:spPr>
        <p:txBody>
          <a:bodyPr anchor="b">
            <a:normAutofit/>
          </a:bodyPr>
          <a:lstStyle/>
          <a:p>
            <a:r>
              <a:rPr lang="en-US" sz="4800">
                <a:solidFill>
                  <a:srgbClr val="FFFFFF"/>
                </a:solidFill>
              </a:rPr>
              <a:t>Hypothesis Tests</a:t>
            </a:r>
          </a:p>
        </p:txBody>
      </p:sp>
      <p:sp>
        <p:nvSpPr>
          <p:cNvPr id="3" name="Content Placeholder 2">
            <a:extLst>
              <a:ext uri="{FF2B5EF4-FFF2-40B4-BE49-F238E27FC236}">
                <a16:creationId xmlns:a16="http://schemas.microsoft.com/office/drawing/2014/main" id="{3A324DBC-1CBE-4354-8D87-D97414FC3534}"/>
              </a:ext>
            </a:extLst>
          </p:cNvPr>
          <p:cNvSpPr>
            <a:spLocks noGrp="1"/>
          </p:cNvSpPr>
          <p:nvPr>
            <p:ph idx="1"/>
          </p:nvPr>
        </p:nvSpPr>
        <p:spPr>
          <a:xfrm>
            <a:off x="6769978" y="1338724"/>
            <a:ext cx="4583821" cy="4415146"/>
          </a:xfrm>
        </p:spPr>
        <p:txBody>
          <a:bodyPr anchor="ctr">
            <a:normAutofit/>
          </a:bodyPr>
          <a:lstStyle/>
          <a:p>
            <a:r>
              <a:rPr lang="en-US" sz="2000">
                <a:solidFill>
                  <a:schemeClr val="bg1"/>
                </a:solidFill>
              </a:rPr>
              <a:t>For this project, I ran both a Difference Means test and a correlation test on the budget and gross variables to see what effect the budget would have on the gross, especially since before the correlation was shown to be significant.</a:t>
            </a:r>
          </a:p>
        </p:txBody>
      </p:sp>
    </p:spTree>
    <p:extLst>
      <p:ext uri="{BB962C8B-B14F-4D97-AF65-F5344CB8AC3E}">
        <p14:creationId xmlns:p14="http://schemas.microsoft.com/office/powerpoint/2010/main" val="1297565893"/>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397819-42C2-422C-A321-58C7EC09F5DE}"/>
              </a:ext>
            </a:extLst>
          </p:cNvPr>
          <p:cNvSpPr>
            <a:spLocks noGrp="1"/>
          </p:cNvSpPr>
          <p:nvPr>
            <p:ph type="title"/>
          </p:nvPr>
        </p:nvSpPr>
        <p:spPr>
          <a:xfrm>
            <a:off x="838200" y="365126"/>
            <a:ext cx="5340605" cy="1146176"/>
          </a:xfrm>
        </p:spPr>
        <p:txBody>
          <a:bodyPr vert="horz" lIns="91440" tIns="45720" rIns="91440" bIns="45720" rtlCol="0" anchor="ctr">
            <a:normAutofit/>
          </a:bodyPr>
          <a:lstStyle/>
          <a:p>
            <a:r>
              <a:rPr lang="en-US" sz="3700" kern="1200">
                <a:solidFill>
                  <a:schemeClr val="tx1"/>
                </a:solidFill>
                <a:latin typeface="+mj-lt"/>
                <a:ea typeface="+mj-ea"/>
                <a:cs typeface="+mj-cs"/>
              </a:rPr>
              <a:t>Difference Means and Correlation Test </a:t>
            </a:r>
          </a:p>
        </p:txBody>
      </p:sp>
      <p:sp>
        <p:nvSpPr>
          <p:cNvPr id="71" name="Freeform: Shape 70">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2">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Content Placeholder 4">
            <a:extLst>
              <a:ext uri="{FF2B5EF4-FFF2-40B4-BE49-F238E27FC236}">
                <a16:creationId xmlns:a16="http://schemas.microsoft.com/office/drawing/2014/main" id="{453B725A-7594-49A9-9215-B44142C6F181}"/>
              </a:ext>
            </a:extLst>
          </p:cNvPr>
          <p:cNvSpPr>
            <a:spLocks noGrp="1"/>
          </p:cNvSpPr>
          <p:nvPr>
            <p:ph sz="half" idx="1"/>
          </p:nvPr>
        </p:nvSpPr>
        <p:spPr>
          <a:xfrm>
            <a:off x="838200" y="2173288"/>
            <a:ext cx="3603171" cy="3639684"/>
          </a:xfrm>
        </p:spPr>
        <p:txBody>
          <a:bodyPr vert="horz" lIns="91440" tIns="45720" rIns="91440" bIns="45720" rtlCol="0" anchor="ctr">
            <a:normAutofit/>
          </a:bodyPr>
          <a:lstStyle/>
          <a:p>
            <a:r>
              <a:rPr lang="en-US" sz="2000">
                <a:solidFill>
                  <a:srgbClr val="FFFFFF"/>
                </a:solidFill>
              </a:rPr>
              <a:t>The difference in means test shows no intersection of the of the CDF and the observed difference, showing a p-value of 0 which shows significance.</a:t>
            </a:r>
          </a:p>
          <a:p>
            <a:r>
              <a:rPr lang="en-US" sz="2000">
                <a:solidFill>
                  <a:srgbClr val="FFFFFF"/>
                </a:solidFill>
              </a:rPr>
              <a:t>I also performed a correlation test with a result of 0 again showing significance and a rejection of the null hypothesis.</a:t>
            </a:r>
          </a:p>
        </p:txBody>
      </p:sp>
      <p:pic>
        <p:nvPicPr>
          <p:cNvPr id="5122" name="Picture 2">
            <a:extLst>
              <a:ext uri="{FF2B5EF4-FFF2-40B4-BE49-F238E27FC236}">
                <a16:creationId xmlns:a16="http://schemas.microsoft.com/office/drawing/2014/main" id="{C7334ECF-92AD-40F3-9F4A-28412580E72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183088" y="2420298"/>
            <a:ext cx="5170711" cy="3509653"/>
          </a:xfrm>
          <a:custGeom>
            <a:avLst/>
            <a:gdLst/>
            <a:ahLst/>
            <a:cxnLst/>
            <a:rect l="l" t="t" r="r" b="b"/>
            <a:pathLst>
              <a:path w="4636009" h="5032375">
                <a:moveTo>
                  <a:pt x="0" y="0"/>
                </a:moveTo>
                <a:lnTo>
                  <a:pt x="4636009" y="0"/>
                </a:lnTo>
                <a:lnTo>
                  <a:pt x="4636009" y="5032375"/>
                </a:lnTo>
                <a:lnTo>
                  <a:pt x="0" y="5032375"/>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4288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5C7124E-654B-4C37-994F-1973D878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302591"/>
            <a:ext cx="4608647" cy="4252327"/>
          </a:xfrm>
          <a:custGeom>
            <a:avLst/>
            <a:gdLst>
              <a:gd name="connsiteX0" fmla="*/ 2545790 w 4608647"/>
              <a:gd name="connsiteY0" fmla="*/ 0 h 4252327"/>
              <a:gd name="connsiteX1" fmla="*/ 4608647 w 4608647"/>
              <a:gd name="connsiteY1" fmla="*/ 0 h 4252327"/>
              <a:gd name="connsiteX2" fmla="*/ 4608647 w 4608647"/>
              <a:gd name="connsiteY2" fmla="*/ 4251820 h 4252327"/>
              <a:gd name="connsiteX3" fmla="*/ 4413587 w 4608647"/>
              <a:gd name="connsiteY3" fmla="*/ 4251820 h 4252327"/>
              <a:gd name="connsiteX4" fmla="*/ 4413587 w 4608647"/>
              <a:gd name="connsiteY4" fmla="*/ 4251834 h 4252327"/>
              <a:gd name="connsiteX5" fmla="*/ 4220559 w 4608647"/>
              <a:gd name="connsiteY5" fmla="*/ 4251834 h 4252327"/>
              <a:gd name="connsiteX6" fmla="*/ 4220559 w 4608647"/>
              <a:gd name="connsiteY6" fmla="*/ 4252313 h 4252327"/>
              <a:gd name="connsiteX7" fmla="*/ 4025499 w 4608647"/>
              <a:gd name="connsiteY7" fmla="*/ 4252313 h 4252327"/>
              <a:gd name="connsiteX8" fmla="*/ 4025499 w 4608647"/>
              <a:gd name="connsiteY8" fmla="*/ 4252327 h 4252327"/>
              <a:gd name="connsiteX9" fmla="*/ 0 w 4608647"/>
              <a:gd name="connsiteY9" fmla="*/ 4252327 h 4252327"/>
              <a:gd name="connsiteX10" fmla="*/ 1962642 w 4608647"/>
              <a:gd name="connsiteY10" fmla="*/ 507 h 4252327"/>
              <a:gd name="connsiteX11" fmla="*/ 2157696 w 4608647"/>
              <a:gd name="connsiteY11" fmla="*/ 507 h 4252327"/>
              <a:gd name="connsiteX12" fmla="*/ 2157702 w 4608647"/>
              <a:gd name="connsiteY12" fmla="*/ 493 h 4252327"/>
              <a:gd name="connsiteX13" fmla="*/ 2350508 w 4608647"/>
              <a:gd name="connsiteY13" fmla="*/ 493 h 4252327"/>
              <a:gd name="connsiteX14" fmla="*/ 2350730 w 4608647"/>
              <a:gd name="connsiteY14" fmla="*/ 14 h 4252327"/>
              <a:gd name="connsiteX15" fmla="*/ 2545784 w 4608647"/>
              <a:gd name="connsiteY15" fmla="*/ 14 h 425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08647" h="4252327">
                <a:moveTo>
                  <a:pt x="2545790" y="0"/>
                </a:moveTo>
                <a:lnTo>
                  <a:pt x="4608647" y="0"/>
                </a:lnTo>
                <a:lnTo>
                  <a:pt x="4608647" y="4251820"/>
                </a:lnTo>
                <a:lnTo>
                  <a:pt x="4413587" y="4251820"/>
                </a:lnTo>
                <a:lnTo>
                  <a:pt x="4413587" y="4251834"/>
                </a:lnTo>
                <a:lnTo>
                  <a:pt x="4220559" y="4251834"/>
                </a:lnTo>
                <a:lnTo>
                  <a:pt x="4220559" y="4252313"/>
                </a:lnTo>
                <a:lnTo>
                  <a:pt x="4025499" y="4252313"/>
                </a:lnTo>
                <a:lnTo>
                  <a:pt x="4025499" y="4252327"/>
                </a:lnTo>
                <a:lnTo>
                  <a:pt x="0" y="4252327"/>
                </a:lnTo>
                <a:lnTo>
                  <a:pt x="1962642" y="507"/>
                </a:lnTo>
                <a:lnTo>
                  <a:pt x="2157696" y="507"/>
                </a:lnTo>
                <a:lnTo>
                  <a:pt x="2157702" y="493"/>
                </a:lnTo>
                <a:lnTo>
                  <a:pt x="2350508" y="493"/>
                </a:lnTo>
                <a:lnTo>
                  <a:pt x="2350730" y="14"/>
                </a:lnTo>
                <a:lnTo>
                  <a:pt x="2545784" y="14"/>
                </a:lnTo>
                <a:close/>
              </a:path>
            </a:pathLst>
          </a:custGeom>
          <a:solidFill>
            <a:schemeClr val="accent2">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20D3DFB9-0A1D-43AF-94B0-0CF8DE360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65697" y="1303083"/>
            <a:ext cx="9226303" cy="4251821"/>
          </a:xfrm>
          <a:custGeom>
            <a:avLst/>
            <a:gdLst>
              <a:gd name="connsiteX0" fmla="*/ 0 w 9226303"/>
              <a:gd name="connsiteY0" fmla="*/ 0 h 4251821"/>
              <a:gd name="connsiteX1" fmla="*/ 9226303 w 9226303"/>
              <a:gd name="connsiteY1" fmla="*/ 0 h 4251821"/>
              <a:gd name="connsiteX2" fmla="*/ 7263661 w 9226303"/>
              <a:gd name="connsiteY2" fmla="*/ 4251821 h 4251821"/>
              <a:gd name="connsiteX3" fmla="*/ 0 w 9226303"/>
              <a:gd name="connsiteY3" fmla="*/ 4251821 h 4251821"/>
            </a:gdLst>
            <a:ahLst/>
            <a:cxnLst>
              <a:cxn ang="0">
                <a:pos x="connsiteX0" y="connsiteY0"/>
              </a:cxn>
              <a:cxn ang="0">
                <a:pos x="connsiteX1" y="connsiteY1"/>
              </a:cxn>
              <a:cxn ang="0">
                <a:pos x="connsiteX2" y="connsiteY2"/>
              </a:cxn>
              <a:cxn ang="0">
                <a:pos x="connsiteX3" y="connsiteY3"/>
              </a:cxn>
            </a:cxnLst>
            <a:rect l="l" t="t" r="r" b="b"/>
            <a:pathLst>
              <a:path w="9226303" h="4251821">
                <a:moveTo>
                  <a:pt x="0" y="0"/>
                </a:moveTo>
                <a:lnTo>
                  <a:pt x="9226303" y="0"/>
                </a:lnTo>
                <a:lnTo>
                  <a:pt x="7263661" y="4251821"/>
                </a:lnTo>
                <a:lnTo>
                  <a:pt x="0" y="4251821"/>
                </a:lnTo>
                <a:close/>
              </a:path>
            </a:pathLst>
          </a:cu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DEE08DEF-0FC9-4E64-9B9A-71316B2E4FC4}"/>
              </a:ext>
            </a:extLst>
          </p:cNvPr>
          <p:cNvSpPr>
            <a:spLocks noGrp="1"/>
          </p:cNvSpPr>
          <p:nvPr>
            <p:ph type="title"/>
          </p:nvPr>
        </p:nvSpPr>
        <p:spPr>
          <a:xfrm>
            <a:off x="4776251" y="2109822"/>
            <a:ext cx="6611077" cy="2787214"/>
          </a:xfrm>
        </p:spPr>
        <p:txBody>
          <a:bodyPr vert="horz" lIns="91440" tIns="45720" rIns="91440" bIns="45720" rtlCol="0" anchor="ctr">
            <a:normAutofit/>
          </a:bodyPr>
          <a:lstStyle/>
          <a:p>
            <a:r>
              <a:rPr lang="en-US" sz="6000" kern="1200">
                <a:solidFill>
                  <a:srgbClr val="FFFFFF"/>
                </a:solidFill>
                <a:latin typeface="+mj-lt"/>
                <a:ea typeface="+mj-ea"/>
                <a:cs typeface="+mj-cs"/>
              </a:rPr>
              <a:t>Regression analysis</a:t>
            </a:r>
          </a:p>
        </p:txBody>
      </p:sp>
    </p:spTree>
    <p:extLst>
      <p:ext uri="{BB962C8B-B14F-4D97-AF65-F5344CB8AC3E}">
        <p14:creationId xmlns:p14="http://schemas.microsoft.com/office/powerpoint/2010/main" val="37599484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BB93-F017-4F8E-AE3F-66BB2205227D}"/>
              </a:ext>
            </a:extLst>
          </p:cNvPr>
          <p:cNvSpPr>
            <a:spLocks noGrp="1"/>
          </p:cNvSpPr>
          <p:nvPr>
            <p:ph type="title"/>
          </p:nvPr>
        </p:nvSpPr>
        <p:spPr>
          <a:xfrm>
            <a:off x="838200" y="365126"/>
            <a:ext cx="5340605" cy="1146176"/>
          </a:xfrm>
        </p:spPr>
        <p:txBody>
          <a:bodyPr vert="horz" lIns="91440" tIns="45720" rIns="91440" bIns="45720" rtlCol="0" anchor="ctr">
            <a:normAutofit/>
          </a:bodyPr>
          <a:lstStyle/>
          <a:p>
            <a:r>
              <a:rPr lang="en-US" kern="1200">
                <a:solidFill>
                  <a:schemeClr val="tx1"/>
                </a:solidFill>
                <a:latin typeface="+mj-lt"/>
                <a:ea typeface="+mj-ea"/>
                <a:cs typeface="+mj-cs"/>
              </a:rPr>
              <a:t>Regression Analysis</a:t>
            </a:r>
          </a:p>
        </p:txBody>
      </p:sp>
      <p:sp>
        <p:nvSpPr>
          <p:cNvPr id="71" name="Freeform: Shape 70">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2">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E5D41499-97F2-4665-AD70-BC28A0817C40}"/>
              </a:ext>
            </a:extLst>
          </p:cNvPr>
          <p:cNvSpPr>
            <a:spLocks noGrp="1"/>
          </p:cNvSpPr>
          <p:nvPr>
            <p:ph sz="half" idx="1"/>
          </p:nvPr>
        </p:nvSpPr>
        <p:spPr>
          <a:xfrm>
            <a:off x="838200" y="2173288"/>
            <a:ext cx="3603171" cy="3639684"/>
          </a:xfrm>
        </p:spPr>
        <p:txBody>
          <a:bodyPr vert="horz" lIns="91440" tIns="45720" rIns="91440" bIns="45720" rtlCol="0" anchor="ctr">
            <a:normAutofit/>
          </a:bodyPr>
          <a:lstStyle/>
          <a:p>
            <a:r>
              <a:rPr lang="en-US" sz="2000">
                <a:solidFill>
                  <a:srgbClr val="FFFFFF"/>
                </a:solidFill>
              </a:rPr>
              <a:t>For my analysis, I first started by finding a least squares fit line for the scatter plot of budget and gross.</a:t>
            </a:r>
          </a:p>
        </p:txBody>
      </p:sp>
      <p:pic>
        <p:nvPicPr>
          <p:cNvPr id="6146" name="Picture 2">
            <a:extLst>
              <a:ext uri="{FF2B5EF4-FFF2-40B4-BE49-F238E27FC236}">
                <a16:creationId xmlns:a16="http://schemas.microsoft.com/office/drawing/2014/main" id="{048A4661-2C93-422F-A61B-10C1367057F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183088" y="2297991"/>
            <a:ext cx="5170711" cy="3754266"/>
          </a:xfrm>
          <a:custGeom>
            <a:avLst/>
            <a:gdLst/>
            <a:ahLst/>
            <a:cxnLst/>
            <a:rect l="l" t="t" r="r" b="b"/>
            <a:pathLst>
              <a:path w="4636009" h="5032375">
                <a:moveTo>
                  <a:pt x="0" y="0"/>
                </a:moveTo>
                <a:lnTo>
                  <a:pt x="4636009" y="0"/>
                </a:lnTo>
                <a:lnTo>
                  <a:pt x="4636009" y="5032375"/>
                </a:lnTo>
                <a:lnTo>
                  <a:pt x="0" y="5032375"/>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3078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878D2-6E8E-40E9-8DEB-D008A54BBB1D}"/>
              </a:ext>
            </a:extLst>
          </p:cNvPr>
          <p:cNvSpPr>
            <a:spLocks noGrp="1"/>
          </p:cNvSpPr>
          <p:nvPr>
            <p:ph type="title"/>
          </p:nvPr>
        </p:nvSpPr>
        <p:spPr>
          <a:xfrm>
            <a:off x="838200" y="365126"/>
            <a:ext cx="5340605" cy="1146176"/>
          </a:xfrm>
        </p:spPr>
        <p:txBody>
          <a:bodyPr vert="horz" lIns="91440" tIns="45720" rIns="91440" bIns="45720" rtlCol="0" anchor="ctr">
            <a:normAutofit/>
          </a:bodyPr>
          <a:lstStyle/>
          <a:p>
            <a:r>
              <a:rPr lang="en-US" kern="1200">
                <a:solidFill>
                  <a:schemeClr val="tx1"/>
                </a:solidFill>
                <a:latin typeface="+mj-lt"/>
                <a:ea typeface="+mj-ea"/>
                <a:cs typeface="+mj-cs"/>
              </a:rPr>
              <a:t>Regression analysis</a:t>
            </a:r>
          </a:p>
        </p:txBody>
      </p:sp>
      <p:sp>
        <p:nvSpPr>
          <p:cNvPr id="12" name="Freeform: Shape 11">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2">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F6C3B521-3A86-46A5-8230-D382757F5161}"/>
              </a:ext>
            </a:extLst>
          </p:cNvPr>
          <p:cNvSpPr>
            <a:spLocks noGrp="1"/>
          </p:cNvSpPr>
          <p:nvPr>
            <p:ph sz="half" idx="1"/>
          </p:nvPr>
        </p:nvSpPr>
        <p:spPr>
          <a:xfrm>
            <a:off x="838200" y="2173288"/>
            <a:ext cx="3603171" cy="3639684"/>
          </a:xfrm>
        </p:spPr>
        <p:txBody>
          <a:bodyPr vert="horz" lIns="91440" tIns="45720" rIns="91440" bIns="45720" rtlCol="0" anchor="ctr">
            <a:normAutofit/>
          </a:bodyPr>
          <a:lstStyle/>
          <a:p>
            <a:r>
              <a:rPr lang="en-US" sz="2000">
                <a:solidFill>
                  <a:srgbClr val="FFFFFF"/>
                </a:solidFill>
              </a:rPr>
              <a:t>I then looked at a linear regression model of the budget and gross variable using the budget as the predictor variable and the gross as the outcome variable. </a:t>
            </a:r>
          </a:p>
          <a:p>
            <a:endParaRPr lang="en-US" sz="2000">
              <a:solidFill>
                <a:srgbClr val="FFFFFF"/>
              </a:solidFill>
            </a:endParaRPr>
          </a:p>
        </p:txBody>
      </p:sp>
      <p:pic>
        <p:nvPicPr>
          <p:cNvPr id="7" name="Content Placeholder 6">
            <a:extLst>
              <a:ext uri="{FF2B5EF4-FFF2-40B4-BE49-F238E27FC236}">
                <a16:creationId xmlns:a16="http://schemas.microsoft.com/office/drawing/2014/main" id="{A77B97A4-065B-438B-88FE-4748ED6284C7}"/>
              </a:ext>
            </a:extLst>
          </p:cNvPr>
          <p:cNvPicPr>
            <a:picLocks noGrp="1" noChangeAspect="1"/>
          </p:cNvPicPr>
          <p:nvPr>
            <p:ph sz="half" idx="2"/>
          </p:nvPr>
        </p:nvPicPr>
        <p:blipFill>
          <a:blip r:embed="rId2"/>
          <a:stretch>
            <a:fillRect/>
          </a:stretch>
        </p:blipFill>
        <p:spPr>
          <a:xfrm>
            <a:off x="6755526" y="2173287"/>
            <a:ext cx="4025835" cy="4003675"/>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39574527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9EDBA-D7A7-4549-A952-664EEB8A639D}"/>
              </a:ext>
            </a:extLst>
          </p:cNvPr>
          <p:cNvSpPr>
            <a:spLocks noGrp="1"/>
          </p:cNvSpPr>
          <p:nvPr>
            <p:ph type="title"/>
          </p:nvPr>
        </p:nvSpPr>
        <p:spPr>
          <a:xfrm>
            <a:off x="838200" y="365126"/>
            <a:ext cx="5340605" cy="1146176"/>
          </a:xfrm>
        </p:spPr>
        <p:txBody>
          <a:bodyPr vert="horz" lIns="91440" tIns="45720" rIns="91440" bIns="45720" rtlCol="0" anchor="ctr">
            <a:normAutofit/>
          </a:bodyPr>
          <a:lstStyle/>
          <a:p>
            <a:r>
              <a:rPr lang="en-US" kern="1200">
                <a:solidFill>
                  <a:schemeClr val="tx1"/>
                </a:solidFill>
                <a:latin typeface="+mj-lt"/>
                <a:ea typeface="+mj-ea"/>
                <a:cs typeface="+mj-cs"/>
              </a:rPr>
              <a:t>Regression analysis</a:t>
            </a:r>
          </a:p>
        </p:txBody>
      </p:sp>
      <p:sp>
        <p:nvSpPr>
          <p:cNvPr id="11" name="Freeform: Shape 10">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2">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E2CCC79-4583-48C3-A450-F7113A015B62}"/>
              </a:ext>
            </a:extLst>
          </p:cNvPr>
          <p:cNvSpPr>
            <a:spLocks noGrp="1"/>
          </p:cNvSpPr>
          <p:nvPr>
            <p:ph sz="half" idx="1"/>
          </p:nvPr>
        </p:nvSpPr>
        <p:spPr>
          <a:xfrm>
            <a:off x="838200" y="2173288"/>
            <a:ext cx="3603171" cy="3639684"/>
          </a:xfrm>
        </p:spPr>
        <p:txBody>
          <a:bodyPr vert="horz" lIns="91440" tIns="45720" rIns="91440" bIns="45720" rtlCol="0" anchor="ctr">
            <a:normAutofit/>
          </a:bodyPr>
          <a:lstStyle/>
          <a:p>
            <a:r>
              <a:rPr lang="en-US" sz="2000">
                <a:solidFill>
                  <a:srgbClr val="FFFFFF"/>
                </a:solidFill>
              </a:rPr>
              <a:t>I also did a multiple regression analysis with gross as the outcome variable and budget, score and runtime as the predictor variables. </a:t>
            </a:r>
          </a:p>
        </p:txBody>
      </p:sp>
      <p:pic>
        <p:nvPicPr>
          <p:cNvPr id="6" name="Content Placeholder 5">
            <a:extLst>
              <a:ext uri="{FF2B5EF4-FFF2-40B4-BE49-F238E27FC236}">
                <a16:creationId xmlns:a16="http://schemas.microsoft.com/office/drawing/2014/main" id="{2F1570CA-D718-415A-A197-0C98A6B3C293}"/>
              </a:ext>
            </a:extLst>
          </p:cNvPr>
          <p:cNvPicPr>
            <a:picLocks noGrp="1" noChangeAspect="1"/>
          </p:cNvPicPr>
          <p:nvPr>
            <p:ph sz="half" idx="2"/>
          </p:nvPr>
        </p:nvPicPr>
        <p:blipFill>
          <a:blip r:embed="rId2"/>
          <a:stretch>
            <a:fillRect/>
          </a:stretch>
        </p:blipFill>
        <p:spPr>
          <a:xfrm>
            <a:off x="7023170" y="2173287"/>
            <a:ext cx="3490546" cy="4003675"/>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2561001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052D0E8-5725-42F1-BA8A-2E793289AB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693455" cy="1511306"/>
          </a:xfrm>
          <a:custGeom>
            <a:avLst/>
            <a:gdLst>
              <a:gd name="connsiteX0" fmla="*/ 2147981 w 6693455"/>
              <a:gd name="connsiteY0" fmla="*/ 0 h 1511306"/>
              <a:gd name="connsiteX1" fmla="*/ 6693455 w 6693455"/>
              <a:gd name="connsiteY1" fmla="*/ 0 h 1511306"/>
              <a:gd name="connsiteX2" fmla="*/ 5995838 w 6693455"/>
              <a:gd name="connsiteY2" fmla="*/ 1511301 h 1511306"/>
              <a:gd name="connsiteX3" fmla="*/ 2147982 w 6693455"/>
              <a:gd name="connsiteY3" fmla="*/ 1511301 h 1511306"/>
              <a:gd name="connsiteX4" fmla="*/ 2147982 w 6693455"/>
              <a:gd name="connsiteY4" fmla="*/ 1511304 h 1511306"/>
              <a:gd name="connsiteX5" fmla="*/ 680261 w 6693455"/>
              <a:gd name="connsiteY5" fmla="*/ 1511304 h 1511306"/>
              <a:gd name="connsiteX6" fmla="*/ 680261 w 6693455"/>
              <a:gd name="connsiteY6" fmla="*/ 1511306 h 1511306"/>
              <a:gd name="connsiteX7" fmla="*/ 0 w 6693455"/>
              <a:gd name="connsiteY7" fmla="*/ 1511306 h 1511306"/>
              <a:gd name="connsiteX8" fmla="*/ 0 w 6693455"/>
              <a:gd name="connsiteY8" fmla="*/ 2 h 1511306"/>
              <a:gd name="connsiteX9" fmla="*/ 680261 w 6693455"/>
              <a:gd name="connsiteY9" fmla="*/ 2 h 1511306"/>
              <a:gd name="connsiteX10" fmla="*/ 680261 w 6693455"/>
              <a:gd name="connsiteY10" fmla="*/ 2544 h 1511306"/>
              <a:gd name="connsiteX11" fmla="*/ 2147981 w 6693455"/>
              <a:gd name="connsiteY11" fmla="*/ 2544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93455" h="1511306">
                <a:moveTo>
                  <a:pt x="2147981" y="0"/>
                </a:moveTo>
                <a:lnTo>
                  <a:pt x="6693455" y="0"/>
                </a:lnTo>
                <a:lnTo>
                  <a:pt x="5995838" y="1511301"/>
                </a:lnTo>
                <a:lnTo>
                  <a:pt x="2147982" y="1511301"/>
                </a:lnTo>
                <a:lnTo>
                  <a:pt x="2147982" y="1511304"/>
                </a:lnTo>
                <a:lnTo>
                  <a:pt x="680261" y="1511304"/>
                </a:lnTo>
                <a:lnTo>
                  <a:pt x="680261" y="1511306"/>
                </a:lnTo>
                <a:lnTo>
                  <a:pt x="0" y="1511306"/>
                </a:lnTo>
                <a:lnTo>
                  <a:pt x="0" y="2"/>
                </a:lnTo>
                <a:lnTo>
                  <a:pt x="680261" y="2"/>
                </a:lnTo>
                <a:lnTo>
                  <a:pt x="680261" y="2544"/>
                </a:lnTo>
                <a:lnTo>
                  <a:pt x="2147981" y="254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schemeClr>
              </a:solidFill>
            </a:endParaRPr>
          </a:p>
        </p:txBody>
      </p:sp>
      <p:sp>
        <p:nvSpPr>
          <p:cNvPr id="2" name="Title 1">
            <a:extLst>
              <a:ext uri="{FF2B5EF4-FFF2-40B4-BE49-F238E27FC236}">
                <a16:creationId xmlns:a16="http://schemas.microsoft.com/office/drawing/2014/main" id="{FF594685-9BB3-4A56-B1A2-05FE8A55EF44}"/>
              </a:ext>
            </a:extLst>
          </p:cNvPr>
          <p:cNvSpPr>
            <a:spLocks noGrp="1"/>
          </p:cNvSpPr>
          <p:nvPr>
            <p:ph type="title"/>
          </p:nvPr>
        </p:nvSpPr>
        <p:spPr>
          <a:xfrm>
            <a:off x="838200" y="365125"/>
            <a:ext cx="5000812" cy="1143000"/>
          </a:xfrm>
        </p:spPr>
        <p:txBody>
          <a:bodyPr>
            <a:normAutofit/>
          </a:bodyPr>
          <a:lstStyle/>
          <a:p>
            <a:r>
              <a:rPr lang="en-US" dirty="0"/>
              <a:t>The Data</a:t>
            </a:r>
            <a:endParaRPr lang="en-US"/>
          </a:p>
        </p:txBody>
      </p:sp>
      <p:sp>
        <p:nvSpPr>
          <p:cNvPr id="13" name="Freeform: Shape 12">
            <a:extLst>
              <a:ext uri="{FF2B5EF4-FFF2-40B4-BE49-F238E27FC236}">
                <a16:creationId xmlns:a16="http://schemas.microsoft.com/office/drawing/2014/main" id="{31C81BFC-A665-4DFF-AFE8-B85ACB3E0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DFFF7B2-C8BD-488A-ADC1-5A632E8CCEFE}"/>
              </a:ext>
            </a:extLst>
          </p:cNvPr>
          <p:cNvSpPr>
            <a:spLocks noGrp="1"/>
          </p:cNvSpPr>
          <p:nvPr>
            <p:ph idx="1"/>
          </p:nvPr>
        </p:nvSpPr>
        <p:spPr>
          <a:xfrm>
            <a:off x="838200" y="2176272"/>
            <a:ext cx="3339353" cy="3639312"/>
          </a:xfrm>
        </p:spPr>
        <p:txBody>
          <a:bodyPr anchor="ctr">
            <a:normAutofit/>
          </a:bodyPr>
          <a:lstStyle/>
          <a:p>
            <a:r>
              <a:rPr lang="en-US" sz="2000">
                <a:solidFill>
                  <a:srgbClr val="FFFFFF"/>
                </a:solidFill>
              </a:rPr>
              <a:t>Here is a glimpse at the data:</a:t>
            </a:r>
          </a:p>
          <a:p>
            <a:endParaRPr lang="en-US" sz="2000">
              <a:solidFill>
                <a:srgbClr val="FFFFFF"/>
              </a:solidFill>
            </a:endParaRPr>
          </a:p>
        </p:txBody>
      </p:sp>
      <p:pic>
        <p:nvPicPr>
          <p:cNvPr id="5" name="Picture 4">
            <a:extLst>
              <a:ext uri="{FF2B5EF4-FFF2-40B4-BE49-F238E27FC236}">
                <a16:creationId xmlns:a16="http://schemas.microsoft.com/office/drawing/2014/main" id="{33C6A329-0177-4E8D-8EDD-189EDCC7C9E3}"/>
              </a:ext>
            </a:extLst>
          </p:cNvPr>
          <p:cNvPicPr>
            <a:picLocks noChangeAspect="1"/>
          </p:cNvPicPr>
          <p:nvPr/>
        </p:nvPicPr>
        <p:blipFill>
          <a:blip r:embed="rId2"/>
          <a:stretch>
            <a:fillRect/>
          </a:stretch>
        </p:blipFill>
        <p:spPr>
          <a:xfrm>
            <a:off x="7594215" y="678985"/>
            <a:ext cx="3759744" cy="2433108"/>
          </a:xfrm>
          <a:custGeom>
            <a:avLst/>
            <a:gdLst/>
            <a:ahLst/>
            <a:cxnLst/>
            <a:rect l="l" t="t" r="r" b="b"/>
            <a:pathLst>
              <a:path w="4636009" h="5032375">
                <a:moveTo>
                  <a:pt x="0" y="0"/>
                </a:moveTo>
                <a:lnTo>
                  <a:pt x="4636009" y="0"/>
                </a:lnTo>
                <a:lnTo>
                  <a:pt x="4636009" y="5032375"/>
                </a:lnTo>
                <a:lnTo>
                  <a:pt x="0" y="5032375"/>
                </a:lnTo>
                <a:close/>
              </a:path>
            </a:pathLst>
          </a:custGeom>
        </p:spPr>
      </p:pic>
      <p:pic>
        <p:nvPicPr>
          <p:cNvPr id="6" name="Picture 5">
            <a:extLst>
              <a:ext uri="{FF2B5EF4-FFF2-40B4-BE49-F238E27FC236}">
                <a16:creationId xmlns:a16="http://schemas.microsoft.com/office/drawing/2014/main" id="{528AA7EA-8FF1-4552-BD6A-8641C59D93E1}"/>
              </a:ext>
            </a:extLst>
          </p:cNvPr>
          <p:cNvPicPr/>
          <p:nvPr/>
        </p:nvPicPr>
        <p:blipFill>
          <a:blip r:embed="rId3"/>
          <a:stretch>
            <a:fillRect/>
          </a:stretch>
        </p:blipFill>
        <p:spPr>
          <a:xfrm>
            <a:off x="6132111" y="3872379"/>
            <a:ext cx="5589626" cy="1453302"/>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36222997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2C6AE-DA2D-4DB2-9F80-465564465DA2}"/>
              </a:ext>
            </a:extLst>
          </p:cNvPr>
          <p:cNvSpPr>
            <a:spLocks noGrp="1"/>
          </p:cNvSpPr>
          <p:nvPr>
            <p:ph type="title"/>
          </p:nvPr>
        </p:nvSpPr>
        <p:spPr>
          <a:xfrm>
            <a:off x="1653363" y="365760"/>
            <a:ext cx="9367203" cy="1188720"/>
          </a:xfrm>
        </p:spPr>
        <p:txBody>
          <a:bodyPr>
            <a:normAutofit/>
          </a:bodyPr>
          <a:lstStyle/>
          <a:p>
            <a:r>
              <a:rPr lang="en-US" dirty="0"/>
              <a:t>Conclusion</a:t>
            </a:r>
            <a:endParaRPr lang="en-US"/>
          </a:p>
        </p:txBody>
      </p:sp>
      <p:sp>
        <p:nvSpPr>
          <p:cNvPr id="10" name="Freeform: Shape 9">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2">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Content Placeholder 4">
            <a:extLst>
              <a:ext uri="{FF2B5EF4-FFF2-40B4-BE49-F238E27FC236}">
                <a16:creationId xmlns:a16="http://schemas.microsoft.com/office/drawing/2014/main" id="{8C4507FC-29EA-44E7-8DCC-4B8909FC248B}"/>
              </a:ext>
            </a:extLst>
          </p:cNvPr>
          <p:cNvSpPr>
            <a:spLocks noGrp="1"/>
          </p:cNvSpPr>
          <p:nvPr>
            <p:ph idx="1"/>
          </p:nvPr>
        </p:nvSpPr>
        <p:spPr>
          <a:xfrm>
            <a:off x="1653363" y="2176272"/>
            <a:ext cx="9367204" cy="4041648"/>
          </a:xfrm>
        </p:spPr>
        <p:txBody>
          <a:bodyPr anchor="t">
            <a:normAutofit/>
          </a:bodyPr>
          <a:lstStyle/>
          <a:p>
            <a:r>
              <a:rPr lang="en-US" sz="2400" dirty="0"/>
              <a:t>I feel like the only conclusion I can make at this time is to say that there is a significant positive relationship between the budget of a movie and the gross earnings of a movie. </a:t>
            </a:r>
          </a:p>
          <a:p>
            <a:r>
              <a:rPr lang="en-US" sz="2400" dirty="0"/>
              <a:t>Some of the analysis points to a PG13 movie being more likely to score higher than the other movies, but I am unable currently to say there is a significant relationship between the score and the rating. </a:t>
            </a:r>
          </a:p>
          <a:p>
            <a:endParaRPr lang="en-US" sz="2400" dirty="0"/>
          </a:p>
        </p:txBody>
      </p:sp>
    </p:spTree>
    <p:extLst>
      <p:ext uri="{BB962C8B-B14F-4D97-AF65-F5344CB8AC3E}">
        <p14:creationId xmlns:p14="http://schemas.microsoft.com/office/powerpoint/2010/main" val="1507382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5"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9368766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873A6FB-B40F-47FA-8820-D706D8191C6F}"/>
              </a:ext>
            </a:extLst>
          </p:cNvPr>
          <p:cNvSpPr>
            <a:spLocks noGrp="1"/>
          </p:cNvSpPr>
          <p:nvPr>
            <p:ph type="title"/>
          </p:nvPr>
        </p:nvSpPr>
        <p:spPr>
          <a:xfrm>
            <a:off x="804672" y="1412489"/>
            <a:ext cx="2871095" cy="2156621"/>
          </a:xfrm>
        </p:spPr>
        <p:txBody>
          <a:bodyPr anchor="t">
            <a:normAutofit/>
          </a:bodyPr>
          <a:lstStyle/>
          <a:p>
            <a:r>
              <a:rPr lang="en-US" sz="3600">
                <a:solidFill>
                  <a:srgbClr val="FFFFFF"/>
                </a:solidFill>
              </a:rPr>
              <a:t>The Data</a:t>
            </a:r>
          </a:p>
        </p:txBody>
      </p:sp>
      <p:sp>
        <p:nvSpPr>
          <p:cNvPr id="3" name="Content Placeholder 2">
            <a:extLst>
              <a:ext uri="{FF2B5EF4-FFF2-40B4-BE49-F238E27FC236}">
                <a16:creationId xmlns:a16="http://schemas.microsoft.com/office/drawing/2014/main" id="{301197D1-4321-41F0-9FEE-7B77A9CAC538}"/>
              </a:ext>
            </a:extLst>
          </p:cNvPr>
          <p:cNvSpPr>
            <a:spLocks noGrp="1"/>
          </p:cNvSpPr>
          <p:nvPr>
            <p:ph sz="half" idx="1"/>
          </p:nvPr>
        </p:nvSpPr>
        <p:spPr>
          <a:xfrm>
            <a:off x="5198993" y="1412489"/>
            <a:ext cx="2926080" cy="4363844"/>
          </a:xfrm>
        </p:spPr>
        <p:txBody>
          <a:bodyPr>
            <a:normAutofit/>
          </a:bodyPr>
          <a:lstStyle/>
          <a:p>
            <a:r>
              <a:rPr lang="en-US" sz="1400"/>
              <a:t>All of the Variables of the data</a:t>
            </a:r>
          </a:p>
          <a:p>
            <a:pPr marL="342900" marR="0" lvl="0" indent="-342900">
              <a:spcBef>
                <a:spcPts val="0"/>
              </a:spcBef>
              <a:spcAft>
                <a:spcPts val="0"/>
              </a:spcAft>
              <a:buFont typeface="+mj-lt"/>
              <a:buAutoNum type="arabicParenR"/>
            </a:pPr>
            <a:r>
              <a:rPr lang="en-US" sz="1400">
                <a:effectLst/>
                <a:latin typeface="Calibri" panose="020F0502020204030204" pitchFamily="34" charset="0"/>
                <a:ea typeface="Calibri" panose="020F0502020204030204" pitchFamily="34" charset="0"/>
                <a:cs typeface="Times New Roman" panose="02020603050405020304" pitchFamily="18" charset="0"/>
              </a:rPr>
              <a:t>The budget for the film – if not available it is put as a zero</a:t>
            </a:r>
          </a:p>
          <a:p>
            <a:pPr marL="342900" marR="0" lvl="0" indent="-342900">
              <a:spcBef>
                <a:spcPts val="0"/>
              </a:spcBef>
              <a:spcAft>
                <a:spcPts val="0"/>
              </a:spcAft>
              <a:buFont typeface="+mj-lt"/>
              <a:buAutoNum type="arabicParenR"/>
            </a:pPr>
            <a:r>
              <a:rPr lang="en-US" sz="1400">
                <a:effectLst/>
                <a:latin typeface="Calibri" panose="020F0502020204030204" pitchFamily="34" charset="0"/>
                <a:ea typeface="Calibri" panose="020F0502020204030204" pitchFamily="34" charset="0"/>
                <a:cs typeface="Times New Roman" panose="02020603050405020304" pitchFamily="18" charset="0"/>
              </a:rPr>
              <a:t>The production company</a:t>
            </a:r>
          </a:p>
          <a:p>
            <a:pPr marL="342900" marR="0" lvl="0" indent="-342900">
              <a:spcBef>
                <a:spcPts val="0"/>
              </a:spcBef>
              <a:spcAft>
                <a:spcPts val="0"/>
              </a:spcAft>
              <a:buFont typeface="+mj-lt"/>
              <a:buAutoNum type="arabicParenR"/>
            </a:pPr>
            <a:r>
              <a:rPr lang="en-US" sz="1400">
                <a:effectLst/>
                <a:latin typeface="Calibri" panose="020F0502020204030204" pitchFamily="34" charset="0"/>
                <a:ea typeface="Calibri" panose="020F0502020204030204" pitchFamily="34" charset="0"/>
                <a:cs typeface="Times New Roman" panose="02020603050405020304" pitchFamily="18" charset="0"/>
              </a:rPr>
              <a:t>The country of origin</a:t>
            </a:r>
          </a:p>
          <a:p>
            <a:pPr marL="342900" marR="0" lvl="0" indent="-342900">
              <a:spcBef>
                <a:spcPts val="0"/>
              </a:spcBef>
              <a:spcAft>
                <a:spcPts val="0"/>
              </a:spcAft>
              <a:buFont typeface="+mj-lt"/>
              <a:buAutoNum type="arabicParenR"/>
            </a:pPr>
            <a:r>
              <a:rPr lang="en-US" sz="1400">
                <a:effectLst/>
                <a:latin typeface="Calibri" panose="020F0502020204030204" pitchFamily="34" charset="0"/>
                <a:ea typeface="Calibri" panose="020F0502020204030204" pitchFamily="34" charset="0"/>
                <a:cs typeface="Times New Roman" panose="02020603050405020304" pitchFamily="18" charset="0"/>
              </a:rPr>
              <a:t>The director of the film</a:t>
            </a:r>
          </a:p>
          <a:p>
            <a:pPr marL="342900" marR="0" lvl="0" indent="-342900">
              <a:spcBef>
                <a:spcPts val="0"/>
              </a:spcBef>
              <a:spcAft>
                <a:spcPts val="0"/>
              </a:spcAft>
              <a:buFont typeface="+mj-lt"/>
              <a:buAutoNum type="arabicParenR"/>
            </a:pPr>
            <a:r>
              <a:rPr lang="en-US" sz="1400">
                <a:effectLst/>
                <a:latin typeface="Calibri" panose="020F0502020204030204" pitchFamily="34" charset="0"/>
                <a:ea typeface="Calibri" panose="020F0502020204030204" pitchFamily="34" charset="0"/>
                <a:cs typeface="Times New Roman" panose="02020603050405020304" pitchFamily="18" charset="0"/>
              </a:rPr>
              <a:t>The genre of the film</a:t>
            </a:r>
          </a:p>
          <a:p>
            <a:pPr marL="342900" marR="0" lvl="0" indent="-342900">
              <a:spcBef>
                <a:spcPts val="0"/>
              </a:spcBef>
              <a:spcAft>
                <a:spcPts val="0"/>
              </a:spcAft>
              <a:buFont typeface="+mj-lt"/>
              <a:buAutoNum type="arabicParenR"/>
            </a:pPr>
            <a:r>
              <a:rPr lang="en-US" sz="1400">
                <a:effectLst/>
                <a:latin typeface="Calibri" panose="020F0502020204030204" pitchFamily="34" charset="0"/>
                <a:ea typeface="Calibri" panose="020F0502020204030204" pitchFamily="34" charset="0"/>
                <a:cs typeface="Times New Roman" panose="02020603050405020304" pitchFamily="18" charset="0"/>
              </a:rPr>
              <a:t>The gross earnings of the film</a:t>
            </a:r>
          </a:p>
          <a:p>
            <a:pPr marL="342900" marR="0" lvl="0" indent="-342900">
              <a:spcBef>
                <a:spcPts val="0"/>
              </a:spcBef>
              <a:spcAft>
                <a:spcPts val="0"/>
              </a:spcAft>
              <a:buFont typeface="+mj-lt"/>
              <a:buAutoNum type="arabicParenR"/>
            </a:pPr>
            <a:r>
              <a:rPr lang="en-US" sz="1400">
                <a:effectLst/>
                <a:latin typeface="Calibri" panose="020F0502020204030204" pitchFamily="34" charset="0"/>
                <a:ea typeface="Calibri" panose="020F0502020204030204" pitchFamily="34" charset="0"/>
                <a:cs typeface="Times New Roman" panose="02020603050405020304" pitchFamily="18" charset="0"/>
              </a:rPr>
              <a:t>The title of the film</a:t>
            </a:r>
          </a:p>
          <a:p>
            <a:pPr marL="342900" marR="0" lvl="0" indent="-342900">
              <a:spcBef>
                <a:spcPts val="0"/>
              </a:spcBef>
              <a:spcAft>
                <a:spcPts val="0"/>
              </a:spcAft>
              <a:buFont typeface="+mj-lt"/>
              <a:buAutoNum type="arabicParenR"/>
            </a:pPr>
            <a:r>
              <a:rPr lang="en-US" sz="1400">
                <a:effectLst/>
                <a:latin typeface="Calibri" panose="020F0502020204030204" pitchFamily="34" charset="0"/>
                <a:ea typeface="Calibri" panose="020F0502020204030204" pitchFamily="34" charset="0"/>
                <a:cs typeface="Times New Roman" panose="02020603050405020304" pitchFamily="18" charset="0"/>
              </a:rPr>
              <a:t>The film’s rating</a:t>
            </a:r>
          </a:p>
          <a:p>
            <a:pPr marL="342900" marR="0" lvl="0" indent="-342900">
              <a:spcBef>
                <a:spcPts val="0"/>
              </a:spcBef>
              <a:spcAft>
                <a:spcPts val="0"/>
              </a:spcAft>
              <a:buFont typeface="+mj-lt"/>
              <a:buAutoNum type="arabicParenR"/>
            </a:pPr>
            <a:r>
              <a:rPr lang="en-US" sz="1400">
                <a:effectLst/>
                <a:latin typeface="Calibri" panose="020F0502020204030204" pitchFamily="34" charset="0"/>
                <a:ea typeface="Calibri" panose="020F0502020204030204" pitchFamily="34" charset="0"/>
                <a:cs typeface="Times New Roman" panose="02020603050405020304" pitchFamily="18" charset="0"/>
              </a:rPr>
              <a:t>The year it was released</a:t>
            </a:r>
          </a:p>
          <a:p>
            <a:pPr marL="342900" marR="0" lvl="0" indent="-342900">
              <a:spcBef>
                <a:spcPts val="0"/>
              </a:spcBef>
              <a:spcAft>
                <a:spcPts val="0"/>
              </a:spcAft>
              <a:buFont typeface="+mj-lt"/>
              <a:buAutoNum type="arabicParenR"/>
            </a:pPr>
            <a:r>
              <a:rPr lang="en-US" sz="1400">
                <a:effectLst/>
                <a:latin typeface="Calibri" panose="020F0502020204030204" pitchFamily="34" charset="0"/>
                <a:ea typeface="Calibri" panose="020F0502020204030204" pitchFamily="34" charset="0"/>
                <a:cs typeface="Times New Roman" panose="02020603050405020304" pitchFamily="18" charset="0"/>
              </a:rPr>
              <a:t>The length of the film</a:t>
            </a:r>
          </a:p>
          <a:p>
            <a:pPr marL="342900" marR="0" lvl="0" indent="-342900">
              <a:spcBef>
                <a:spcPts val="0"/>
              </a:spcBef>
              <a:spcAft>
                <a:spcPts val="0"/>
              </a:spcAft>
              <a:buFont typeface="+mj-lt"/>
              <a:buAutoNum type="arabicParenR"/>
            </a:pPr>
            <a:r>
              <a:rPr lang="en-US" sz="1400">
                <a:effectLst/>
                <a:latin typeface="Calibri" panose="020F0502020204030204" pitchFamily="34" charset="0"/>
                <a:ea typeface="Calibri" panose="020F0502020204030204" pitchFamily="34" charset="0"/>
                <a:cs typeface="Times New Roman" panose="02020603050405020304" pitchFamily="18" charset="0"/>
              </a:rPr>
              <a:t>The score the film received from the user votes of how they liked the film on a 10 point scale</a:t>
            </a:r>
          </a:p>
          <a:p>
            <a:pPr marL="342900" marR="0" lvl="0" indent="-342900">
              <a:spcBef>
                <a:spcPts val="0"/>
              </a:spcBef>
              <a:spcAft>
                <a:spcPts val="0"/>
              </a:spcAft>
              <a:buFont typeface="+mj-lt"/>
              <a:buAutoNum type="arabicParenR"/>
            </a:pPr>
            <a:r>
              <a:rPr lang="en-US" sz="1400">
                <a:effectLst/>
                <a:latin typeface="Calibri" panose="020F0502020204030204" pitchFamily="34" charset="0"/>
                <a:ea typeface="Calibri" panose="020F0502020204030204" pitchFamily="34" charset="0"/>
                <a:cs typeface="Times New Roman" panose="02020603050405020304" pitchFamily="18" charset="0"/>
              </a:rPr>
              <a:t>The main star of the film</a:t>
            </a:r>
          </a:p>
          <a:p>
            <a:pPr marL="342900" marR="0" lvl="0" indent="-342900">
              <a:spcBef>
                <a:spcPts val="0"/>
              </a:spcBef>
              <a:spcAft>
                <a:spcPts val="0"/>
              </a:spcAft>
              <a:buFont typeface="+mj-lt"/>
              <a:buAutoNum type="arabicParenR"/>
            </a:pPr>
            <a:r>
              <a:rPr lang="en-US" sz="1400">
                <a:effectLst/>
                <a:latin typeface="Calibri" panose="020F0502020204030204" pitchFamily="34" charset="0"/>
                <a:ea typeface="Calibri" panose="020F0502020204030204" pitchFamily="34" charset="0"/>
                <a:cs typeface="Times New Roman" panose="02020603050405020304" pitchFamily="18" charset="0"/>
              </a:rPr>
              <a:t>How many votes the film received</a:t>
            </a:r>
          </a:p>
          <a:p>
            <a:pPr marL="342900" marR="0" lvl="0" indent="-342900">
              <a:spcBef>
                <a:spcPts val="0"/>
              </a:spcBef>
              <a:spcAft>
                <a:spcPts val="0"/>
              </a:spcAft>
              <a:buFont typeface="+mj-lt"/>
              <a:buAutoNum type="arabicParenR"/>
            </a:pPr>
            <a:r>
              <a:rPr lang="en-US" sz="1400">
                <a:effectLst/>
                <a:latin typeface="Calibri" panose="020F0502020204030204" pitchFamily="34" charset="0"/>
                <a:ea typeface="Calibri" panose="020F0502020204030204" pitchFamily="34" charset="0"/>
                <a:cs typeface="Times New Roman" panose="02020603050405020304" pitchFamily="18" charset="0"/>
              </a:rPr>
              <a:t>The writer of the film</a:t>
            </a:r>
          </a:p>
          <a:p>
            <a:pPr marL="342900" marR="0" lvl="0" indent="-342900">
              <a:spcBef>
                <a:spcPts val="0"/>
              </a:spcBef>
              <a:spcAft>
                <a:spcPts val="800"/>
              </a:spcAft>
              <a:buFont typeface="+mj-lt"/>
              <a:buAutoNum type="arabicParenR"/>
            </a:pPr>
            <a:r>
              <a:rPr lang="en-US" sz="1400">
                <a:effectLst/>
                <a:latin typeface="Calibri" panose="020F0502020204030204" pitchFamily="34" charset="0"/>
                <a:ea typeface="Calibri" panose="020F0502020204030204" pitchFamily="34" charset="0"/>
                <a:cs typeface="Times New Roman" panose="02020603050405020304" pitchFamily="18" charset="0"/>
              </a:rPr>
              <a:t>The year the film was released</a:t>
            </a:r>
          </a:p>
          <a:p>
            <a:pPr lvl="1"/>
            <a:endParaRPr lang="en-US" sz="1400"/>
          </a:p>
        </p:txBody>
      </p:sp>
      <p:sp>
        <p:nvSpPr>
          <p:cNvPr id="4" name="Content Placeholder 3">
            <a:extLst>
              <a:ext uri="{FF2B5EF4-FFF2-40B4-BE49-F238E27FC236}">
                <a16:creationId xmlns:a16="http://schemas.microsoft.com/office/drawing/2014/main" id="{FF0CF760-39E4-437D-892B-6BAE18EFA925}"/>
              </a:ext>
            </a:extLst>
          </p:cNvPr>
          <p:cNvSpPr>
            <a:spLocks noGrp="1"/>
          </p:cNvSpPr>
          <p:nvPr>
            <p:ph sz="half" idx="2"/>
          </p:nvPr>
        </p:nvSpPr>
        <p:spPr>
          <a:xfrm>
            <a:off x="8451604" y="1412489"/>
            <a:ext cx="2926080" cy="4363844"/>
          </a:xfrm>
        </p:spPr>
        <p:txBody>
          <a:bodyPr>
            <a:normAutofit/>
          </a:bodyPr>
          <a:lstStyle/>
          <a:p>
            <a:r>
              <a:rPr lang="en-US" sz="1700"/>
              <a:t>The variables I will focus on</a:t>
            </a:r>
          </a:p>
          <a:p>
            <a:pPr lvl="1"/>
            <a:r>
              <a:rPr lang="en-US" sz="1700"/>
              <a:t>Budget - budget</a:t>
            </a:r>
          </a:p>
          <a:p>
            <a:pPr lvl="1"/>
            <a:r>
              <a:rPr lang="en-US" sz="1700"/>
              <a:t>Gross earnings - gross</a:t>
            </a:r>
          </a:p>
          <a:p>
            <a:pPr lvl="1"/>
            <a:r>
              <a:rPr lang="en-US" sz="1700"/>
              <a:t>Length of the film – runtime</a:t>
            </a:r>
          </a:p>
          <a:p>
            <a:pPr lvl="1"/>
            <a:r>
              <a:rPr lang="en-US" sz="1700"/>
              <a:t>The score – score</a:t>
            </a:r>
          </a:p>
          <a:p>
            <a:pPr lvl="1"/>
            <a:r>
              <a:rPr lang="en-US" sz="1700"/>
              <a:t>Votes received – votes</a:t>
            </a:r>
          </a:p>
          <a:p>
            <a:pPr lvl="1"/>
            <a:r>
              <a:rPr lang="en-US" sz="1700"/>
              <a:t>The film’s rating – rating</a:t>
            </a:r>
          </a:p>
          <a:p>
            <a:r>
              <a:rPr lang="en-US" sz="1700"/>
              <a:t>I have chosen to focus on these because these are the most relevant to answer the questions I am exploring.</a:t>
            </a:r>
          </a:p>
        </p:txBody>
      </p:sp>
    </p:spTree>
    <p:extLst>
      <p:ext uri="{BB962C8B-B14F-4D97-AF65-F5344CB8AC3E}">
        <p14:creationId xmlns:p14="http://schemas.microsoft.com/office/powerpoint/2010/main" val="4252844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4617A126-5DCD-4798-B9AE-216B83FD92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478"/>
          </a:xfrm>
          <a:prstGeom prst="rect">
            <a:avLst/>
          </a:pr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8">
            <a:extLst>
              <a:ext uri="{FF2B5EF4-FFF2-40B4-BE49-F238E27FC236}">
                <a16:creationId xmlns:a16="http://schemas.microsoft.com/office/drawing/2014/main" id="{23188EB1-D10C-4405-9C8B-BE93843BB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8"/>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14">
            <a:extLst>
              <a:ext uri="{FF2B5EF4-FFF2-40B4-BE49-F238E27FC236}">
                <a16:creationId xmlns:a16="http://schemas.microsoft.com/office/drawing/2014/main" id="{CC6D41BF-D79E-4E7E-9288-5B91329AF0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9392"/>
            <a:ext cx="9139740" cy="6528608"/>
          </a:xfrm>
          <a:custGeom>
            <a:avLst/>
            <a:gdLst>
              <a:gd name="connsiteX0" fmla="*/ 0 w 9139740"/>
              <a:gd name="connsiteY0" fmla="*/ 0 h 6528608"/>
              <a:gd name="connsiteX1" fmla="*/ 4595524 w 9139740"/>
              <a:gd name="connsiteY1" fmla="*/ 0 h 6528608"/>
              <a:gd name="connsiteX2" fmla="*/ 5629354 w 9139740"/>
              <a:gd name="connsiteY2" fmla="*/ 0 h 6528608"/>
              <a:gd name="connsiteX3" fmla="*/ 6101023 w 9139740"/>
              <a:gd name="connsiteY3" fmla="*/ 0 h 6528608"/>
              <a:gd name="connsiteX4" fmla="*/ 9139740 w 9139740"/>
              <a:gd name="connsiteY4" fmla="*/ 6528607 h 6528608"/>
              <a:gd name="connsiteX5" fmla="*/ 8805223 w 9139740"/>
              <a:gd name="connsiteY5" fmla="*/ 6528607 h 6528608"/>
              <a:gd name="connsiteX6" fmla="*/ 8805223 w 9139740"/>
              <a:gd name="connsiteY6" fmla="*/ 6528608 h 6528608"/>
              <a:gd name="connsiteX7" fmla="*/ 2264861 w 9139740"/>
              <a:gd name="connsiteY7" fmla="*/ 6528608 h 6528608"/>
              <a:gd name="connsiteX8" fmla="*/ 2265091 w 9139740"/>
              <a:gd name="connsiteY8" fmla="*/ 6528115 h 6528608"/>
              <a:gd name="connsiteX9" fmla="*/ 464154 w 9139740"/>
              <a:gd name="connsiteY9" fmla="*/ 6528115 h 6528608"/>
              <a:gd name="connsiteX10" fmla="*/ 464154 w 9139740"/>
              <a:gd name="connsiteY10" fmla="*/ 6528608 h 6528608"/>
              <a:gd name="connsiteX11" fmla="*/ 0 w 9139740"/>
              <a:gd name="connsiteY11" fmla="*/ 6528608 h 652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39740" h="6528608">
                <a:moveTo>
                  <a:pt x="0" y="0"/>
                </a:moveTo>
                <a:lnTo>
                  <a:pt x="4595524" y="0"/>
                </a:lnTo>
                <a:lnTo>
                  <a:pt x="5629354" y="0"/>
                </a:lnTo>
                <a:lnTo>
                  <a:pt x="6101023" y="0"/>
                </a:lnTo>
                <a:lnTo>
                  <a:pt x="9139740" y="6528607"/>
                </a:lnTo>
                <a:lnTo>
                  <a:pt x="8805223" y="6528607"/>
                </a:lnTo>
                <a:lnTo>
                  <a:pt x="8805223" y="6528608"/>
                </a:lnTo>
                <a:lnTo>
                  <a:pt x="2264861" y="6528608"/>
                </a:lnTo>
                <a:lnTo>
                  <a:pt x="2265091" y="6528115"/>
                </a:lnTo>
                <a:lnTo>
                  <a:pt x="464154" y="6528115"/>
                </a:lnTo>
                <a:lnTo>
                  <a:pt x="464154" y="6528608"/>
                </a:lnTo>
                <a:lnTo>
                  <a:pt x="0" y="6528608"/>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16">
            <a:extLst>
              <a:ext uri="{FF2B5EF4-FFF2-40B4-BE49-F238E27FC236}">
                <a16:creationId xmlns:a16="http://schemas.microsoft.com/office/drawing/2014/main" id="{783D52A5-3294-411F-B3FE-2CC36627A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5258"/>
            <a:ext cx="8887797" cy="6322742"/>
          </a:xfrm>
          <a:custGeom>
            <a:avLst/>
            <a:gdLst>
              <a:gd name="connsiteX0" fmla="*/ 852 w 8887797"/>
              <a:gd name="connsiteY0" fmla="*/ 0 h 6322742"/>
              <a:gd name="connsiteX1" fmla="*/ 4486873 w 8887797"/>
              <a:gd name="connsiteY1" fmla="*/ 0 h 6322742"/>
              <a:gd name="connsiteX2" fmla="*/ 5488103 w 8887797"/>
              <a:gd name="connsiteY2" fmla="*/ 0 h 6322742"/>
              <a:gd name="connsiteX3" fmla="*/ 5944899 w 8887797"/>
              <a:gd name="connsiteY3" fmla="*/ 0 h 6322742"/>
              <a:gd name="connsiteX4" fmla="*/ 8887797 w 8887797"/>
              <a:gd name="connsiteY4" fmla="*/ 6322741 h 6322742"/>
              <a:gd name="connsiteX5" fmla="*/ 8563828 w 8887797"/>
              <a:gd name="connsiteY5" fmla="*/ 6322741 h 6322742"/>
              <a:gd name="connsiteX6" fmla="*/ 8563828 w 8887797"/>
              <a:gd name="connsiteY6" fmla="*/ 6322742 h 6322742"/>
              <a:gd name="connsiteX7" fmla="*/ 2229703 w 8887797"/>
              <a:gd name="connsiteY7" fmla="*/ 6322742 h 6322742"/>
              <a:gd name="connsiteX8" fmla="*/ 2229925 w 8887797"/>
              <a:gd name="connsiteY8" fmla="*/ 6322264 h 6322742"/>
              <a:gd name="connsiteX9" fmla="*/ 485777 w 8887797"/>
              <a:gd name="connsiteY9" fmla="*/ 6322264 h 6322742"/>
              <a:gd name="connsiteX10" fmla="*/ 485777 w 8887797"/>
              <a:gd name="connsiteY10" fmla="*/ 6322742 h 6322742"/>
              <a:gd name="connsiteX11" fmla="*/ 0 w 8887797"/>
              <a:gd name="connsiteY11" fmla="*/ 6322742 h 6322742"/>
              <a:gd name="connsiteX12" fmla="*/ 0 w 8887797"/>
              <a:gd name="connsiteY12" fmla="*/ 488870 h 6322742"/>
              <a:gd name="connsiteX13" fmla="*/ 852 w 8887797"/>
              <a:gd name="connsiteY13" fmla="*/ 488870 h 632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887797" h="6322742">
                <a:moveTo>
                  <a:pt x="852" y="0"/>
                </a:moveTo>
                <a:lnTo>
                  <a:pt x="4486873" y="0"/>
                </a:lnTo>
                <a:lnTo>
                  <a:pt x="5488103" y="0"/>
                </a:lnTo>
                <a:lnTo>
                  <a:pt x="5944899" y="0"/>
                </a:lnTo>
                <a:lnTo>
                  <a:pt x="8887797" y="6322741"/>
                </a:lnTo>
                <a:lnTo>
                  <a:pt x="8563828" y="6322741"/>
                </a:lnTo>
                <a:lnTo>
                  <a:pt x="8563828" y="6322742"/>
                </a:lnTo>
                <a:lnTo>
                  <a:pt x="2229703" y="6322742"/>
                </a:lnTo>
                <a:lnTo>
                  <a:pt x="2229925" y="6322264"/>
                </a:lnTo>
                <a:lnTo>
                  <a:pt x="485777" y="6322264"/>
                </a:lnTo>
                <a:lnTo>
                  <a:pt x="485777" y="6322742"/>
                </a:lnTo>
                <a:lnTo>
                  <a:pt x="0" y="6322742"/>
                </a:lnTo>
                <a:lnTo>
                  <a:pt x="0" y="488870"/>
                </a:lnTo>
                <a:lnTo>
                  <a:pt x="852" y="4888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175C9BE0-ACE6-45A6-9A1E-533DC3B13C69}"/>
              </a:ext>
            </a:extLst>
          </p:cNvPr>
          <p:cNvSpPr>
            <a:spLocks noGrp="1"/>
          </p:cNvSpPr>
          <p:nvPr>
            <p:ph type="title"/>
          </p:nvPr>
        </p:nvSpPr>
        <p:spPr>
          <a:xfrm>
            <a:off x="804672" y="2578608"/>
            <a:ext cx="5687568" cy="3392424"/>
          </a:xfrm>
        </p:spPr>
        <p:txBody>
          <a:bodyPr vert="horz" lIns="91440" tIns="45720" rIns="91440" bIns="45720" rtlCol="0" anchor="t">
            <a:normAutofit/>
          </a:bodyPr>
          <a:lstStyle/>
          <a:p>
            <a:r>
              <a:rPr lang="en-US" sz="5600" kern="1200">
                <a:solidFill>
                  <a:srgbClr val="FFFFFF"/>
                </a:solidFill>
                <a:latin typeface="+mj-lt"/>
                <a:ea typeface="+mj-ea"/>
                <a:cs typeface="+mj-cs"/>
              </a:rPr>
              <a:t>Now we will explore each the variables individually</a:t>
            </a:r>
          </a:p>
        </p:txBody>
      </p:sp>
    </p:spTree>
    <p:extLst>
      <p:ext uri="{BB962C8B-B14F-4D97-AF65-F5344CB8AC3E}">
        <p14:creationId xmlns:p14="http://schemas.microsoft.com/office/powerpoint/2010/main" val="2507090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6">
            <a:extLst>
              <a:ext uri="{FF2B5EF4-FFF2-40B4-BE49-F238E27FC236}">
                <a16:creationId xmlns:a16="http://schemas.microsoft.com/office/drawing/2014/main" id="{FF56364F-341A-489D-99A6-B6EF5EDEC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9775" y="476109"/>
            <a:ext cx="4172225" cy="5905780"/>
          </a:xfrm>
          <a:custGeom>
            <a:avLst/>
            <a:gdLst>
              <a:gd name="connsiteX0" fmla="*/ 3033060 w 4172225"/>
              <a:gd name="connsiteY0" fmla="*/ 0 h 5905780"/>
              <a:gd name="connsiteX1" fmla="*/ 4172225 w 4172225"/>
              <a:gd name="connsiteY1" fmla="*/ 0 h 5905780"/>
              <a:gd name="connsiteX2" fmla="*/ 4172225 w 4172225"/>
              <a:gd name="connsiteY2" fmla="*/ 5905761 h 5905780"/>
              <a:gd name="connsiteX3" fmla="*/ 3936003 w 4172225"/>
              <a:gd name="connsiteY3" fmla="*/ 5905761 h 5905780"/>
              <a:gd name="connsiteX4" fmla="*/ 3936003 w 4172225"/>
              <a:gd name="connsiteY4" fmla="*/ 5905780 h 5905780"/>
              <a:gd name="connsiteX5" fmla="*/ 0 w 4172225"/>
              <a:gd name="connsiteY5" fmla="*/ 5905780 h 5905780"/>
              <a:gd name="connsiteX6" fmla="*/ 2796838 w 4172225"/>
              <a:gd name="connsiteY6" fmla="*/ 19 h 5905780"/>
              <a:gd name="connsiteX7" fmla="*/ 3033051 w 4172225"/>
              <a:gd name="connsiteY7" fmla="*/ 19 h 590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2225" h="5905780">
                <a:moveTo>
                  <a:pt x="3033060" y="0"/>
                </a:moveTo>
                <a:lnTo>
                  <a:pt x="4172225" y="0"/>
                </a:lnTo>
                <a:lnTo>
                  <a:pt x="4172225" y="5905761"/>
                </a:lnTo>
                <a:lnTo>
                  <a:pt x="3936003" y="5905761"/>
                </a:lnTo>
                <a:lnTo>
                  <a:pt x="3936003" y="5905780"/>
                </a:lnTo>
                <a:lnTo>
                  <a:pt x="0" y="5905780"/>
                </a:lnTo>
                <a:lnTo>
                  <a:pt x="2796838" y="19"/>
                </a:lnTo>
                <a:lnTo>
                  <a:pt x="3033051" y="19"/>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8">
            <a:extLst>
              <a:ext uri="{FF2B5EF4-FFF2-40B4-BE49-F238E27FC236}">
                <a16:creationId xmlns:a16="http://schemas.microsoft.com/office/drawing/2014/main" id="{A42BD8CA-821E-4109-B1E5-9C4F55797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6110"/>
            <a:ext cx="10319294" cy="5905761"/>
          </a:xfrm>
          <a:custGeom>
            <a:avLst/>
            <a:gdLst>
              <a:gd name="connsiteX0" fmla="*/ 0 w 10319294"/>
              <a:gd name="connsiteY0" fmla="*/ 0 h 6059008"/>
              <a:gd name="connsiteX1" fmla="*/ 10319294 w 10319294"/>
              <a:gd name="connsiteY1" fmla="*/ 0 h 6059008"/>
              <a:gd name="connsiteX2" fmla="*/ 7522454 w 10319294"/>
              <a:gd name="connsiteY2" fmla="*/ 6059008 h 6059008"/>
              <a:gd name="connsiteX3" fmla="*/ 0 w 10319294"/>
              <a:gd name="connsiteY3" fmla="*/ 6059008 h 6059008"/>
            </a:gdLst>
            <a:ahLst/>
            <a:cxnLst>
              <a:cxn ang="0">
                <a:pos x="connsiteX0" y="connsiteY0"/>
              </a:cxn>
              <a:cxn ang="0">
                <a:pos x="connsiteX1" y="connsiteY1"/>
              </a:cxn>
              <a:cxn ang="0">
                <a:pos x="connsiteX2" y="connsiteY2"/>
              </a:cxn>
              <a:cxn ang="0">
                <a:pos x="connsiteX3" y="connsiteY3"/>
              </a:cxn>
            </a:cxnLst>
            <a:rect l="l" t="t" r="r" b="b"/>
            <a:pathLst>
              <a:path w="10319294" h="6059008">
                <a:moveTo>
                  <a:pt x="0" y="0"/>
                </a:moveTo>
                <a:lnTo>
                  <a:pt x="10319294" y="0"/>
                </a:lnTo>
                <a:lnTo>
                  <a:pt x="7522454" y="6059008"/>
                </a:lnTo>
                <a:lnTo>
                  <a:pt x="0" y="6059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0F53EF4-387A-45A2-B150-1A8881E534AC}"/>
              </a:ext>
            </a:extLst>
          </p:cNvPr>
          <p:cNvSpPr>
            <a:spLocks noGrp="1"/>
          </p:cNvSpPr>
          <p:nvPr>
            <p:ph type="title"/>
          </p:nvPr>
        </p:nvSpPr>
        <p:spPr>
          <a:xfrm>
            <a:off x="804672" y="1203876"/>
            <a:ext cx="6896291" cy="2419875"/>
          </a:xfrm>
        </p:spPr>
        <p:txBody>
          <a:bodyPr vert="horz" lIns="91440" tIns="45720" rIns="91440" bIns="45720" rtlCol="0" anchor="b">
            <a:normAutofit/>
          </a:bodyPr>
          <a:lstStyle/>
          <a:p>
            <a:r>
              <a:rPr lang="en-US" sz="4100" kern="1200">
                <a:solidFill>
                  <a:srgbClr val="FFFFFF"/>
                </a:solidFill>
                <a:latin typeface="+mj-lt"/>
                <a:ea typeface="+mj-ea"/>
                <a:cs typeface="+mj-cs"/>
              </a:rPr>
              <a:t>I wanted to focus specifically on Domestic films, so the first thing I did was clean out all of the International films.</a:t>
            </a:r>
          </a:p>
        </p:txBody>
      </p:sp>
    </p:spTree>
    <p:extLst>
      <p:ext uri="{BB962C8B-B14F-4D97-AF65-F5344CB8AC3E}">
        <p14:creationId xmlns:p14="http://schemas.microsoft.com/office/powerpoint/2010/main" val="2627889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E3058-0D10-41E4-A004-9D29A3D1DCED}"/>
              </a:ext>
            </a:extLst>
          </p:cNvPr>
          <p:cNvSpPr>
            <a:spLocks noGrp="1"/>
          </p:cNvSpPr>
          <p:nvPr>
            <p:ph type="title"/>
          </p:nvPr>
        </p:nvSpPr>
        <p:spPr>
          <a:xfrm>
            <a:off x="838200" y="365126"/>
            <a:ext cx="5340605" cy="1146176"/>
          </a:xfrm>
        </p:spPr>
        <p:txBody>
          <a:bodyPr vert="horz" lIns="91440" tIns="45720" rIns="91440" bIns="45720" rtlCol="0" anchor="ctr">
            <a:normAutofit/>
          </a:bodyPr>
          <a:lstStyle/>
          <a:p>
            <a:r>
              <a:rPr lang="en-US" kern="1200">
                <a:solidFill>
                  <a:schemeClr val="tx1"/>
                </a:solidFill>
                <a:latin typeface="+mj-lt"/>
                <a:ea typeface="+mj-ea"/>
                <a:cs typeface="+mj-cs"/>
              </a:rPr>
              <a:t>Budget</a:t>
            </a:r>
          </a:p>
        </p:txBody>
      </p:sp>
      <p:sp>
        <p:nvSpPr>
          <p:cNvPr id="77" name="Freeform: Shape 76">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3E784EB2-4208-4F66-AD10-04D287D4A61A}"/>
              </a:ext>
            </a:extLst>
          </p:cNvPr>
          <p:cNvSpPr>
            <a:spLocks noGrp="1"/>
          </p:cNvSpPr>
          <p:nvPr>
            <p:ph sz="half" idx="1"/>
          </p:nvPr>
        </p:nvSpPr>
        <p:spPr>
          <a:xfrm>
            <a:off x="838200" y="2173288"/>
            <a:ext cx="3603171" cy="3639684"/>
          </a:xfrm>
        </p:spPr>
        <p:txBody>
          <a:bodyPr vert="horz" lIns="91440" tIns="45720" rIns="91440" bIns="45720" rtlCol="0" anchor="ctr">
            <a:normAutofit/>
          </a:bodyPr>
          <a:lstStyle/>
          <a:p>
            <a:r>
              <a:rPr lang="en-US" sz="1700">
                <a:solidFill>
                  <a:srgbClr val="FFFFFF"/>
                </a:solidFill>
              </a:rPr>
              <a:t>The first thing to do with the budget variable was to drop all the rows with a value of zero which indicated it was unknown and would be an outlier. </a:t>
            </a:r>
          </a:p>
          <a:p>
            <a:r>
              <a:rPr lang="en-US" sz="1700">
                <a:solidFill>
                  <a:srgbClr val="FFFFFF"/>
                </a:solidFill>
              </a:rPr>
              <a:t>The histogram shows that the budget variable is skewed to the right. </a:t>
            </a:r>
          </a:p>
          <a:p>
            <a:r>
              <a:rPr lang="en-US" altLang="en-US" sz="1700">
                <a:solidFill>
                  <a:srgbClr val="FFFFFF"/>
                </a:solidFill>
              </a:rPr>
              <a:t>The mean is 37559962.44</a:t>
            </a:r>
          </a:p>
          <a:p>
            <a:r>
              <a:rPr lang="en-US" altLang="en-US" sz="1700">
                <a:solidFill>
                  <a:srgbClr val="FFFFFF"/>
                </a:solidFill>
              </a:rPr>
              <a:t> The variance is 1646871742493711.0</a:t>
            </a:r>
          </a:p>
          <a:p>
            <a:r>
              <a:rPr lang="en-US" altLang="en-US" sz="1700">
                <a:solidFill>
                  <a:srgbClr val="FFFFFF"/>
                </a:solidFill>
              </a:rPr>
              <a:t> The standard deviation is 40581667.57 </a:t>
            </a:r>
          </a:p>
          <a:p>
            <a:endParaRPr lang="en-US" sz="1700">
              <a:solidFill>
                <a:srgbClr val="FFFFFF"/>
              </a:solidFill>
            </a:endParaRPr>
          </a:p>
          <a:p>
            <a:endParaRPr lang="en-US" sz="1700">
              <a:solidFill>
                <a:srgbClr val="FFFFFF"/>
              </a:solidFill>
            </a:endParaRPr>
          </a:p>
          <a:p>
            <a:endParaRPr lang="en-US" sz="1700">
              <a:solidFill>
                <a:srgbClr val="FFFFFF"/>
              </a:solidFill>
            </a:endParaRPr>
          </a:p>
        </p:txBody>
      </p:sp>
      <p:pic>
        <p:nvPicPr>
          <p:cNvPr id="1032" name="Picture 8">
            <a:extLst>
              <a:ext uri="{FF2B5EF4-FFF2-40B4-BE49-F238E27FC236}">
                <a16:creationId xmlns:a16="http://schemas.microsoft.com/office/drawing/2014/main" id="{2A1C0304-182C-4D97-B100-0EB7EE6A176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183088" y="2433831"/>
            <a:ext cx="5170711" cy="3482587"/>
          </a:xfrm>
          <a:custGeom>
            <a:avLst/>
            <a:gdLst/>
            <a:ahLst/>
            <a:cxnLst/>
            <a:rect l="l" t="t" r="r" b="b"/>
            <a:pathLst>
              <a:path w="4636009" h="5032375">
                <a:moveTo>
                  <a:pt x="0" y="0"/>
                </a:moveTo>
                <a:lnTo>
                  <a:pt x="4636009" y="0"/>
                </a:lnTo>
                <a:lnTo>
                  <a:pt x="4636009" y="5032375"/>
                </a:lnTo>
                <a:lnTo>
                  <a:pt x="0" y="5032375"/>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614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5">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7">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9">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B9B3026-9D0D-4F5F-9760-7C0AD80E99D0}"/>
              </a:ext>
            </a:extLst>
          </p:cNvPr>
          <p:cNvSpPr>
            <a:spLocks noGrp="1"/>
          </p:cNvSpPr>
          <p:nvPr>
            <p:ph type="title"/>
          </p:nvPr>
        </p:nvSpPr>
        <p:spPr>
          <a:xfrm>
            <a:off x="804672" y="640263"/>
            <a:ext cx="5157216" cy="1344975"/>
          </a:xfrm>
        </p:spPr>
        <p:txBody>
          <a:bodyPr vert="horz" lIns="91440" tIns="45720" rIns="91440" bIns="45720" rtlCol="0" anchor="ctr">
            <a:normAutofit/>
          </a:bodyPr>
          <a:lstStyle/>
          <a:p>
            <a:r>
              <a:rPr lang="en-US" sz="4000" kern="1200">
                <a:solidFill>
                  <a:schemeClr val="tx1"/>
                </a:solidFill>
                <a:latin typeface="+mj-lt"/>
                <a:ea typeface="+mj-ea"/>
                <a:cs typeface="+mj-cs"/>
              </a:rPr>
              <a:t>Budget</a:t>
            </a:r>
          </a:p>
        </p:txBody>
      </p:sp>
      <p:sp>
        <p:nvSpPr>
          <p:cNvPr id="3" name="Content Placeholder 2">
            <a:extLst>
              <a:ext uri="{FF2B5EF4-FFF2-40B4-BE49-F238E27FC236}">
                <a16:creationId xmlns:a16="http://schemas.microsoft.com/office/drawing/2014/main" id="{D2FA140D-7FC5-46C6-8A97-98F9BF85B12D}"/>
              </a:ext>
            </a:extLst>
          </p:cNvPr>
          <p:cNvSpPr>
            <a:spLocks noGrp="1"/>
          </p:cNvSpPr>
          <p:nvPr>
            <p:ph sz="half" idx="1"/>
          </p:nvPr>
        </p:nvSpPr>
        <p:spPr>
          <a:xfrm>
            <a:off x="804672" y="2121763"/>
            <a:ext cx="5157216" cy="3773010"/>
          </a:xfrm>
        </p:spPr>
        <p:txBody>
          <a:bodyPr vert="horz" lIns="91440" tIns="45720" rIns="91440" bIns="45720" rtlCol="0">
            <a:normAutofit/>
          </a:bodyPr>
          <a:lstStyle/>
          <a:p>
            <a:r>
              <a:rPr lang="en-US" sz="2000"/>
              <a:t>Due to the level of skewness of the graph I decided to look at the highest and lowest values to see if it looked like there were outliers and whether they should be removed.</a:t>
            </a:r>
          </a:p>
          <a:p>
            <a:r>
              <a:rPr lang="en-US" sz="2000"/>
              <a:t>In this case, though there is a big spread in the data, I do not feel these outliers should be removed at this time to build a better model.</a:t>
            </a:r>
          </a:p>
        </p:txBody>
      </p:sp>
      <p:pic>
        <p:nvPicPr>
          <p:cNvPr id="11" name="Picture 10">
            <a:extLst>
              <a:ext uri="{FF2B5EF4-FFF2-40B4-BE49-F238E27FC236}">
                <a16:creationId xmlns:a16="http://schemas.microsoft.com/office/drawing/2014/main" id="{C76FCB32-33EC-4D41-ABD9-D79D3DA1BBFF}"/>
              </a:ext>
            </a:extLst>
          </p:cNvPr>
          <p:cNvPicPr>
            <a:picLocks noChangeAspect="1"/>
          </p:cNvPicPr>
          <p:nvPr/>
        </p:nvPicPr>
        <p:blipFill>
          <a:blip r:embed="rId2"/>
          <a:stretch>
            <a:fillRect/>
          </a:stretch>
        </p:blipFill>
        <p:spPr>
          <a:xfrm>
            <a:off x="8027848" y="484632"/>
            <a:ext cx="2620551" cy="5733287"/>
          </a:xfrm>
          <a:prstGeom prst="rect">
            <a:avLst/>
          </a:prstGeom>
        </p:spPr>
      </p:pic>
    </p:spTree>
    <p:extLst>
      <p:ext uri="{BB962C8B-B14F-4D97-AF65-F5344CB8AC3E}">
        <p14:creationId xmlns:p14="http://schemas.microsoft.com/office/powerpoint/2010/main" val="224087224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1501</Words>
  <Application>Microsoft Office PowerPoint</Application>
  <PresentationFormat>Widescreen</PresentationFormat>
  <Paragraphs>129</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Exploratory Data Analysis: The Movie Dataset</vt:lpstr>
      <vt:lpstr>Introduction</vt:lpstr>
      <vt:lpstr>Main Statistical Questions</vt:lpstr>
      <vt:lpstr>The Data</vt:lpstr>
      <vt:lpstr>The Data</vt:lpstr>
      <vt:lpstr>Now we will explore each the variables individually</vt:lpstr>
      <vt:lpstr>I wanted to focus specifically on Domestic films, so the first thing I did was clean out all of the International films.</vt:lpstr>
      <vt:lpstr>Budget</vt:lpstr>
      <vt:lpstr>Budget</vt:lpstr>
      <vt:lpstr>Gross</vt:lpstr>
      <vt:lpstr>Gross</vt:lpstr>
      <vt:lpstr>Votes</vt:lpstr>
      <vt:lpstr>Runtime</vt:lpstr>
      <vt:lpstr>Runtime</vt:lpstr>
      <vt:lpstr>Score</vt:lpstr>
      <vt:lpstr>Exploring the Score variable and the Ratings</vt:lpstr>
      <vt:lpstr>Individual Ratings Score Histograms</vt:lpstr>
      <vt:lpstr>Individual Ratings Score Stats</vt:lpstr>
      <vt:lpstr>Score and the Ratings</vt:lpstr>
      <vt:lpstr>Comparing R and PG-13</vt:lpstr>
      <vt:lpstr>Score and Rating</vt:lpstr>
      <vt:lpstr>CDF</vt:lpstr>
      <vt:lpstr>CDF</vt:lpstr>
      <vt:lpstr>Score CDF</vt:lpstr>
      <vt:lpstr>Lognormal Distribution</vt:lpstr>
      <vt:lpstr>Lognormal Distribution</vt:lpstr>
      <vt:lpstr>Gross Linear Scale vs Gross Log Scale</vt:lpstr>
      <vt:lpstr>Lognormal Distribution</vt:lpstr>
      <vt:lpstr>Correlation</vt:lpstr>
      <vt:lpstr>Correlation</vt:lpstr>
      <vt:lpstr>Budget and Gross</vt:lpstr>
      <vt:lpstr>Score and Gross</vt:lpstr>
      <vt:lpstr>Hypothesis Test</vt:lpstr>
      <vt:lpstr>Hypothesis Tests</vt:lpstr>
      <vt:lpstr>Difference Means and Correlation Test </vt:lpstr>
      <vt:lpstr>Regression analysis</vt:lpstr>
      <vt:lpstr>Regression Analysis</vt:lpstr>
      <vt:lpstr>Regression analysis</vt:lpstr>
      <vt:lpstr>Regression analysis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Exploritory Data Analysis The Movie Dataset</dc:title>
  <dc:creator>Jonathon Scroggins</dc:creator>
  <cp:lastModifiedBy>Jonathon Scroggins</cp:lastModifiedBy>
  <cp:revision>31</cp:revision>
  <dcterms:created xsi:type="dcterms:W3CDTF">2021-03-04T23:17:17Z</dcterms:created>
  <dcterms:modified xsi:type="dcterms:W3CDTF">2021-03-06T00:05:26Z</dcterms:modified>
</cp:coreProperties>
</file>