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CF6C6-3040-474C-860E-C810178DC29B}" type="doc">
      <dgm:prSet loTypeId="urn:microsoft.com/office/officeart/2005/8/layout/process1" loCatId="process" qsTypeId="urn:microsoft.com/office/officeart/2005/8/quickstyle/3d4" qsCatId="3D" csTypeId="urn:microsoft.com/office/officeart/2005/8/colors/accent1_2" csCatId="accent1" phldr="1"/>
      <dgm:spPr/>
    </dgm:pt>
    <dgm:pt modelId="{46311A1D-7102-4CBC-B1DA-351B580861CD}">
      <dgm:prSet phldrT="[Text]"/>
      <dgm:spPr/>
      <dgm:t>
        <a:bodyPr/>
        <a:lstStyle/>
        <a:p>
          <a:r>
            <a:rPr lang="en-US" dirty="0"/>
            <a:t>Test sensitivity to initial values</a:t>
          </a:r>
        </a:p>
      </dgm:t>
    </dgm:pt>
    <dgm:pt modelId="{005C93A1-00EC-4487-85E7-36B0D8F7E044}" type="parTrans" cxnId="{CC5DF955-366B-4E90-9731-B87C8A4BB118}">
      <dgm:prSet/>
      <dgm:spPr/>
      <dgm:t>
        <a:bodyPr/>
        <a:lstStyle/>
        <a:p>
          <a:endParaRPr lang="en-US"/>
        </a:p>
      </dgm:t>
    </dgm:pt>
    <dgm:pt modelId="{9E8E1D45-4475-447C-9A07-A76C3F373948}" type="sibTrans" cxnId="{CC5DF955-366B-4E90-9731-B87C8A4BB118}">
      <dgm:prSet/>
      <dgm:spPr/>
      <dgm:t>
        <a:bodyPr/>
        <a:lstStyle/>
        <a:p>
          <a:endParaRPr lang="en-US"/>
        </a:p>
      </dgm:t>
    </dgm:pt>
    <dgm:pt modelId="{B68A0B32-7CF2-4452-82C3-8378FCD20DC8}">
      <dgm:prSet phldrT="[Text]"/>
      <dgm:spPr/>
      <dgm:t>
        <a:bodyPr/>
        <a:lstStyle/>
        <a:p>
          <a:r>
            <a:rPr lang="en-US" dirty="0"/>
            <a:t>Write script for posterior predictive checks</a:t>
          </a:r>
        </a:p>
      </dgm:t>
    </dgm:pt>
    <dgm:pt modelId="{5A635543-AABA-463C-AC2B-CDE4354290B0}" type="parTrans" cxnId="{B96D95BC-39E4-4726-ABA6-9275FD9FD74A}">
      <dgm:prSet/>
      <dgm:spPr/>
      <dgm:t>
        <a:bodyPr/>
        <a:lstStyle/>
        <a:p>
          <a:endParaRPr lang="en-US"/>
        </a:p>
      </dgm:t>
    </dgm:pt>
    <dgm:pt modelId="{78B64F06-AAF2-41AC-9203-D459DC24A8D6}" type="sibTrans" cxnId="{B96D95BC-39E4-4726-ABA6-9275FD9FD74A}">
      <dgm:prSet/>
      <dgm:spPr/>
      <dgm:t>
        <a:bodyPr/>
        <a:lstStyle/>
        <a:p>
          <a:endParaRPr lang="en-US"/>
        </a:p>
      </dgm:t>
    </dgm:pt>
    <dgm:pt modelId="{0F06200D-7777-498E-BC05-D7391BBF0CAE}">
      <dgm:prSet phldrT="[Text]"/>
      <dgm:spPr/>
      <dgm:t>
        <a:bodyPr/>
        <a:lstStyle/>
        <a:p>
          <a:r>
            <a:rPr lang="en-US" dirty="0"/>
            <a:t>Run model with positive and negative population growth</a:t>
          </a:r>
        </a:p>
      </dgm:t>
    </dgm:pt>
    <dgm:pt modelId="{D90FFDCE-681F-482A-BBE4-49EAF4A04CC2}" type="parTrans" cxnId="{15D0D947-4B07-47E0-AD5E-3A09C8A6B096}">
      <dgm:prSet/>
      <dgm:spPr/>
      <dgm:t>
        <a:bodyPr/>
        <a:lstStyle/>
        <a:p>
          <a:endParaRPr lang="en-US"/>
        </a:p>
      </dgm:t>
    </dgm:pt>
    <dgm:pt modelId="{C84F92F5-650D-4FA6-BDE7-64246BDDA693}" type="sibTrans" cxnId="{15D0D947-4B07-47E0-AD5E-3A09C8A6B096}">
      <dgm:prSet/>
      <dgm:spPr/>
      <dgm:t>
        <a:bodyPr/>
        <a:lstStyle/>
        <a:p>
          <a:endParaRPr lang="en-US"/>
        </a:p>
      </dgm:t>
    </dgm:pt>
    <dgm:pt modelId="{48DEA723-2252-4145-86AF-8DCC8BAFE7A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Incorporate skipped-breeding into the model</a:t>
          </a:r>
        </a:p>
      </dgm:t>
    </dgm:pt>
    <dgm:pt modelId="{61234ACC-EF4B-459C-B180-1F6FB83A3232}" type="parTrans" cxnId="{239F5B3E-995D-4602-9688-2B70CC0BDD74}">
      <dgm:prSet/>
      <dgm:spPr/>
      <dgm:t>
        <a:bodyPr/>
        <a:lstStyle/>
        <a:p>
          <a:endParaRPr lang="en-US"/>
        </a:p>
      </dgm:t>
    </dgm:pt>
    <dgm:pt modelId="{4D34BD10-69AA-4AFC-A0F8-B0FC7553C65D}" type="sibTrans" cxnId="{239F5B3E-995D-4602-9688-2B70CC0BDD74}">
      <dgm:prSet/>
      <dgm:spPr/>
      <dgm:t>
        <a:bodyPr/>
        <a:lstStyle/>
        <a:p>
          <a:endParaRPr lang="en-US"/>
        </a:p>
      </dgm:t>
    </dgm:pt>
    <dgm:pt modelId="{2FEFD5FE-FD45-43E8-949B-16F93A869DAC}" type="pres">
      <dgm:prSet presAssocID="{136CF6C6-3040-474C-860E-C810178DC29B}" presName="Name0" presStyleCnt="0">
        <dgm:presLayoutVars>
          <dgm:dir/>
          <dgm:resizeHandles val="exact"/>
        </dgm:presLayoutVars>
      </dgm:prSet>
      <dgm:spPr/>
    </dgm:pt>
    <dgm:pt modelId="{DBE39E08-0E3B-42E6-9238-6350D1E600F4}" type="pres">
      <dgm:prSet presAssocID="{46311A1D-7102-4CBC-B1DA-351B580861CD}" presName="node" presStyleLbl="node1" presStyleIdx="0" presStyleCnt="4">
        <dgm:presLayoutVars>
          <dgm:bulletEnabled val="1"/>
        </dgm:presLayoutVars>
      </dgm:prSet>
      <dgm:spPr/>
    </dgm:pt>
    <dgm:pt modelId="{EE9F3D5B-58B4-44B7-9EDC-BBD5EC14BC3B}" type="pres">
      <dgm:prSet presAssocID="{9E8E1D45-4475-447C-9A07-A76C3F373948}" presName="sibTrans" presStyleLbl="sibTrans2D1" presStyleIdx="0" presStyleCnt="3"/>
      <dgm:spPr/>
    </dgm:pt>
    <dgm:pt modelId="{F10FA0A6-CE9F-4677-81A4-5445B8468AAB}" type="pres">
      <dgm:prSet presAssocID="{9E8E1D45-4475-447C-9A07-A76C3F373948}" presName="connectorText" presStyleLbl="sibTrans2D1" presStyleIdx="0" presStyleCnt="3"/>
      <dgm:spPr/>
    </dgm:pt>
    <dgm:pt modelId="{FB5EB6FD-D7D8-4DFC-B321-D4869D46B601}" type="pres">
      <dgm:prSet presAssocID="{B68A0B32-7CF2-4452-82C3-8378FCD20DC8}" presName="node" presStyleLbl="node1" presStyleIdx="1" presStyleCnt="4">
        <dgm:presLayoutVars>
          <dgm:bulletEnabled val="1"/>
        </dgm:presLayoutVars>
      </dgm:prSet>
      <dgm:spPr/>
    </dgm:pt>
    <dgm:pt modelId="{EF390725-DD0C-43EE-A4C9-DC5560EB17B7}" type="pres">
      <dgm:prSet presAssocID="{78B64F06-AAF2-41AC-9203-D459DC24A8D6}" presName="sibTrans" presStyleLbl="sibTrans2D1" presStyleIdx="1" presStyleCnt="3"/>
      <dgm:spPr/>
    </dgm:pt>
    <dgm:pt modelId="{79F763A1-6E4B-423B-AE8C-61C724BD3F85}" type="pres">
      <dgm:prSet presAssocID="{78B64F06-AAF2-41AC-9203-D459DC24A8D6}" presName="connectorText" presStyleLbl="sibTrans2D1" presStyleIdx="1" presStyleCnt="3"/>
      <dgm:spPr/>
    </dgm:pt>
    <dgm:pt modelId="{103FC550-449E-4079-8CB8-24CDFF380EC4}" type="pres">
      <dgm:prSet presAssocID="{0F06200D-7777-498E-BC05-D7391BBF0CAE}" presName="node" presStyleLbl="node1" presStyleIdx="2" presStyleCnt="4">
        <dgm:presLayoutVars>
          <dgm:bulletEnabled val="1"/>
        </dgm:presLayoutVars>
      </dgm:prSet>
      <dgm:spPr/>
    </dgm:pt>
    <dgm:pt modelId="{220EA339-9688-4041-BBB6-D8AC472BC304}" type="pres">
      <dgm:prSet presAssocID="{C84F92F5-650D-4FA6-BDE7-64246BDDA693}" presName="sibTrans" presStyleLbl="sibTrans2D1" presStyleIdx="2" presStyleCnt="3"/>
      <dgm:spPr/>
    </dgm:pt>
    <dgm:pt modelId="{F4736E86-BA71-4356-8289-BB584CAD0F52}" type="pres">
      <dgm:prSet presAssocID="{C84F92F5-650D-4FA6-BDE7-64246BDDA693}" presName="connectorText" presStyleLbl="sibTrans2D1" presStyleIdx="2" presStyleCnt="3"/>
      <dgm:spPr/>
    </dgm:pt>
    <dgm:pt modelId="{580F81AE-6860-49A9-BDF8-E3A09F91DA19}" type="pres">
      <dgm:prSet presAssocID="{48DEA723-2252-4145-86AF-8DCC8BAFE7A1}" presName="node" presStyleLbl="node1" presStyleIdx="3" presStyleCnt="4" custLinFactX="28717" custLinFactNeighborX="100000" custLinFactNeighborY="-8995">
        <dgm:presLayoutVars>
          <dgm:bulletEnabled val="1"/>
        </dgm:presLayoutVars>
      </dgm:prSet>
      <dgm:spPr/>
    </dgm:pt>
  </dgm:ptLst>
  <dgm:cxnLst>
    <dgm:cxn modelId="{1D010D1D-59DA-4B04-95C0-8FD82686C91A}" type="presOf" srcId="{B68A0B32-7CF2-4452-82C3-8378FCD20DC8}" destId="{FB5EB6FD-D7D8-4DFC-B321-D4869D46B601}" srcOrd="0" destOrd="0" presId="urn:microsoft.com/office/officeart/2005/8/layout/process1"/>
    <dgm:cxn modelId="{E52F6727-2466-4C7B-BFAE-9C632C6C546D}" type="presOf" srcId="{136CF6C6-3040-474C-860E-C810178DC29B}" destId="{2FEFD5FE-FD45-43E8-949B-16F93A869DAC}" srcOrd="0" destOrd="0" presId="urn:microsoft.com/office/officeart/2005/8/layout/process1"/>
    <dgm:cxn modelId="{45B02B2F-88A1-4058-8491-7A68BD780D14}" type="presOf" srcId="{78B64F06-AAF2-41AC-9203-D459DC24A8D6}" destId="{EF390725-DD0C-43EE-A4C9-DC5560EB17B7}" srcOrd="0" destOrd="0" presId="urn:microsoft.com/office/officeart/2005/8/layout/process1"/>
    <dgm:cxn modelId="{A12ABF33-CDE0-4A23-8486-9AB0DB20877E}" type="presOf" srcId="{9E8E1D45-4475-447C-9A07-A76C3F373948}" destId="{F10FA0A6-CE9F-4677-81A4-5445B8468AAB}" srcOrd="1" destOrd="0" presId="urn:microsoft.com/office/officeart/2005/8/layout/process1"/>
    <dgm:cxn modelId="{239F5B3E-995D-4602-9688-2B70CC0BDD74}" srcId="{136CF6C6-3040-474C-860E-C810178DC29B}" destId="{48DEA723-2252-4145-86AF-8DCC8BAFE7A1}" srcOrd="3" destOrd="0" parTransId="{61234ACC-EF4B-459C-B180-1F6FB83A3232}" sibTransId="{4D34BD10-69AA-4AFC-A0F8-B0FC7553C65D}"/>
    <dgm:cxn modelId="{1B96C060-B056-4788-85CD-9D7C448AFABF}" type="presOf" srcId="{48DEA723-2252-4145-86AF-8DCC8BAFE7A1}" destId="{580F81AE-6860-49A9-BDF8-E3A09F91DA19}" srcOrd="0" destOrd="0" presId="urn:microsoft.com/office/officeart/2005/8/layout/process1"/>
    <dgm:cxn modelId="{53089763-B076-4D2D-AE09-6C73BDD278B6}" type="presOf" srcId="{78B64F06-AAF2-41AC-9203-D459DC24A8D6}" destId="{79F763A1-6E4B-423B-AE8C-61C724BD3F85}" srcOrd="1" destOrd="0" presId="urn:microsoft.com/office/officeart/2005/8/layout/process1"/>
    <dgm:cxn modelId="{15D0D947-4B07-47E0-AD5E-3A09C8A6B096}" srcId="{136CF6C6-3040-474C-860E-C810178DC29B}" destId="{0F06200D-7777-498E-BC05-D7391BBF0CAE}" srcOrd="2" destOrd="0" parTransId="{D90FFDCE-681F-482A-BBE4-49EAF4A04CC2}" sibTransId="{C84F92F5-650D-4FA6-BDE7-64246BDDA693}"/>
    <dgm:cxn modelId="{6071F56F-B19B-4D77-A458-BCA9E8529C49}" type="presOf" srcId="{46311A1D-7102-4CBC-B1DA-351B580861CD}" destId="{DBE39E08-0E3B-42E6-9238-6350D1E600F4}" srcOrd="0" destOrd="0" presId="urn:microsoft.com/office/officeart/2005/8/layout/process1"/>
    <dgm:cxn modelId="{CC5DF955-366B-4E90-9731-B87C8A4BB118}" srcId="{136CF6C6-3040-474C-860E-C810178DC29B}" destId="{46311A1D-7102-4CBC-B1DA-351B580861CD}" srcOrd="0" destOrd="0" parTransId="{005C93A1-00EC-4487-85E7-36B0D8F7E044}" sibTransId="{9E8E1D45-4475-447C-9A07-A76C3F373948}"/>
    <dgm:cxn modelId="{94437357-86D5-48DE-B8E0-F5DC2541801C}" type="presOf" srcId="{C84F92F5-650D-4FA6-BDE7-64246BDDA693}" destId="{F4736E86-BA71-4356-8289-BB584CAD0F52}" srcOrd="1" destOrd="0" presId="urn:microsoft.com/office/officeart/2005/8/layout/process1"/>
    <dgm:cxn modelId="{9A66A78C-B06E-420D-B2A5-0E5E3DAD2D0A}" type="presOf" srcId="{9E8E1D45-4475-447C-9A07-A76C3F373948}" destId="{EE9F3D5B-58B4-44B7-9EDC-BBD5EC14BC3B}" srcOrd="0" destOrd="0" presId="urn:microsoft.com/office/officeart/2005/8/layout/process1"/>
    <dgm:cxn modelId="{C127A6A7-19F1-4299-B3ED-61BB161FD6F7}" type="presOf" srcId="{0F06200D-7777-498E-BC05-D7391BBF0CAE}" destId="{103FC550-449E-4079-8CB8-24CDFF380EC4}" srcOrd="0" destOrd="0" presId="urn:microsoft.com/office/officeart/2005/8/layout/process1"/>
    <dgm:cxn modelId="{B96D95BC-39E4-4726-ABA6-9275FD9FD74A}" srcId="{136CF6C6-3040-474C-860E-C810178DC29B}" destId="{B68A0B32-7CF2-4452-82C3-8378FCD20DC8}" srcOrd="1" destOrd="0" parTransId="{5A635543-AABA-463C-AC2B-CDE4354290B0}" sibTransId="{78B64F06-AAF2-41AC-9203-D459DC24A8D6}"/>
    <dgm:cxn modelId="{19E2EED0-91B6-4D28-8B85-BA1AE6904ED4}" type="presOf" srcId="{C84F92F5-650D-4FA6-BDE7-64246BDDA693}" destId="{220EA339-9688-4041-BBB6-D8AC472BC304}" srcOrd="0" destOrd="0" presId="urn:microsoft.com/office/officeart/2005/8/layout/process1"/>
    <dgm:cxn modelId="{A644B674-C081-468D-8D1C-F4AB613F923D}" type="presParOf" srcId="{2FEFD5FE-FD45-43E8-949B-16F93A869DAC}" destId="{DBE39E08-0E3B-42E6-9238-6350D1E600F4}" srcOrd="0" destOrd="0" presId="urn:microsoft.com/office/officeart/2005/8/layout/process1"/>
    <dgm:cxn modelId="{09FFCF50-B7A3-4312-BD48-BE1475B19FC4}" type="presParOf" srcId="{2FEFD5FE-FD45-43E8-949B-16F93A869DAC}" destId="{EE9F3D5B-58B4-44B7-9EDC-BBD5EC14BC3B}" srcOrd="1" destOrd="0" presId="urn:microsoft.com/office/officeart/2005/8/layout/process1"/>
    <dgm:cxn modelId="{B579B09F-F07B-444F-BAD7-9D6E6D19C810}" type="presParOf" srcId="{EE9F3D5B-58B4-44B7-9EDC-BBD5EC14BC3B}" destId="{F10FA0A6-CE9F-4677-81A4-5445B8468AAB}" srcOrd="0" destOrd="0" presId="urn:microsoft.com/office/officeart/2005/8/layout/process1"/>
    <dgm:cxn modelId="{0E460F25-A7FC-45F3-970F-CABAD3B09DAC}" type="presParOf" srcId="{2FEFD5FE-FD45-43E8-949B-16F93A869DAC}" destId="{FB5EB6FD-D7D8-4DFC-B321-D4869D46B601}" srcOrd="2" destOrd="0" presId="urn:microsoft.com/office/officeart/2005/8/layout/process1"/>
    <dgm:cxn modelId="{41507C4E-CAAF-481D-98E8-5335650DBC32}" type="presParOf" srcId="{2FEFD5FE-FD45-43E8-949B-16F93A869DAC}" destId="{EF390725-DD0C-43EE-A4C9-DC5560EB17B7}" srcOrd="3" destOrd="0" presId="urn:microsoft.com/office/officeart/2005/8/layout/process1"/>
    <dgm:cxn modelId="{6DA080B6-8709-4C84-8A4D-E1A1D5266CA1}" type="presParOf" srcId="{EF390725-DD0C-43EE-A4C9-DC5560EB17B7}" destId="{79F763A1-6E4B-423B-AE8C-61C724BD3F85}" srcOrd="0" destOrd="0" presId="urn:microsoft.com/office/officeart/2005/8/layout/process1"/>
    <dgm:cxn modelId="{89C33EEE-B7E0-46A6-9544-A0DCAA2606E3}" type="presParOf" srcId="{2FEFD5FE-FD45-43E8-949B-16F93A869DAC}" destId="{103FC550-449E-4079-8CB8-24CDFF380EC4}" srcOrd="4" destOrd="0" presId="urn:microsoft.com/office/officeart/2005/8/layout/process1"/>
    <dgm:cxn modelId="{61BFF932-505A-49DC-A85C-6439FC0CEF59}" type="presParOf" srcId="{2FEFD5FE-FD45-43E8-949B-16F93A869DAC}" destId="{220EA339-9688-4041-BBB6-D8AC472BC304}" srcOrd="5" destOrd="0" presId="urn:microsoft.com/office/officeart/2005/8/layout/process1"/>
    <dgm:cxn modelId="{C9779FCE-8920-4D68-B175-C271F2B207F7}" type="presParOf" srcId="{220EA339-9688-4041-BBB6-D8AC472BC304}" destId="{F4736E86-BA71-4356-8289-BB584CAD0F52}" srcOrd="0" destOrd="0" presId="urn:microsoft.com/office/officeart/2005/8/layout/process1"/>
    <dgm:cxn modelId="{2AA679C9-0309-45D1-9E7B-8C7B0ABF6D9B}" type="presParOf" srcId="{2FEFD5FE-FD45-43E8-949B-16F93A869DAC}" destId="{580F81AE-6860-49A9-BDF8-E3A09F91DA1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9E08-0E3B-42E6-9238-6350D1E600F4}">
      <dsp:nvSpPr>
        <dsp:cNvPr id="0" name=""/>
        <dsp:cNvSpPr/>
      </dsp:nvSpPr>
      <dsp:spPr>
        <a:xfrm>
          <a:off x="9127" y="0"/>
          <a:ext cx="3990950" cy="676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sensitivity to initial values</a:t>
          </a:r>
        </a:p>
      </dsp:txBody>
      <dsp:txXfrm>
        <a:off x="28941" y="19814"/>
        <a:ext cx="3951322" cy="636881"/>
      </dsp:txXfrm>
    </dsp:sp>
    <dsp:sp modelId="{EE9F3D5B-58B4-44B7-9EDC-BBD5EC14BC3B}">
      <dsp:nvSpPr>
        <dsp:cNvPr id="0" name=""/>
        <dsp:cNvSpPr/>
      </dsp:nvSpPr>
      <dsp:spPr>
        <a:xfrm>
          <a:off x="4399173" y="0"/>
          <a:ext cx="846081" cy="676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99173" y="135302"/>
        <a:ext cx="643128" cy="405905"/>
      </dsp:txXfrm>
    </dsp:sp>
    <dsp:sp modelId="{FB5EB6FD-D7D8-4DFC-B321-D4869D46B601}">
      <dsp:nvSpPr>
        <dsp:cNvPr id="0" name=""/>
        <dsp:cNvSpPr/>
      </dsp:nvSpPr>
      <dsp:spPr>
        <a:xfrm>
          <a:off x="5596458" y="0"/>
          <a:ext cx="3990950" cy="676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Write script for posterior predictive checks</a:t>
          </a:r>
        </a:p>
      </dsp:txBody>
      <dsp:txXfrm>
        <a:off x="5616272" y="19814"/>
        <a:ext cx="3951322" cy="636881"/>
      </dsp:txXfrm>
    </dsp:sp>
    <dsp:sp modelId="{EF390725-DD0C-43EE-A4C9-DC5560EB17B7}">
      <dsp:nvSpPr>
        <dsp:cNvPr id="0" name=""/>
        <dsp:cNvSpPr/>
      </dsp:nvSpPr>
      <dsp:spPr>
        <a:xfrm>
          <a:off x="9986503" y="0"/>
          <a:ext cx="846081" cy="676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986503" y="135302"/>
        <a:ext cx="643128" cy="405905"/>
      </dsp:txXfrm>
    </dsp:sp>
    <dsp:sp modelId="{103FC550-449E-4079-8CB8-24CDFF380EC4}">
      <dsp:nvSpPr>
        <dsp:cNvPr id="0" name=""/>
        <dsp:cNvSpPr/>
      </dsp:nvSpPr>
      <dsp:spPr>
        <a:xfrm>
          <a:off x="11183788" y="0"/>
          <a:ext cx="3990950" cy="676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 model with positive and negative population growth</a:t>
          </a:r>
        </a:p>
      </dsp:txBody>
      <dsp:txXfrm>
        <a:off x="11203602" y="19814"/>
        <a:ext cx="3951322" cy="636881"/>
      </dsp:txXfrm>
    </dsp:sp>
    <dsp:sp modelId="{220EA339-9688-4041-BBB6-D8AC472BC304}">
      <dsp:nvSpPr>
        <dsp:cNvPr id="0" name=""/>
        <dsp:cNvSpPr/>
      </dsp:nvSpPr>
      <dsp:spPr>
        <a:xfrm>
          <a:off x="15576115" y="0"/>
          <a:ext cx="850919" cy="676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576115" y="135302"/>
        <a:ext cx="647966" cy="405905"/>
      </dsp:txXfrm>
    </dsp:sp>
    <dsp:sp modelId="{580F81AE-6860-49A9-BDF8-E3A09F91DA19}">
      <dsp:nvSpPr>
        <dsp:cNvPr id="0" name=""/>
        <dsp:cNvSpPr/>
      </dsp:nvSpPr>
      <dsp:spPr>
        <a:xfrm>
          <a:off x="16780246" y="0"/>
          <a:ext cx="3990950" cy="67650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Incorporate skipped-breeding into the model</a:t>
          </a:r>
        </a:p>
      </dsp:txBody>
      <dsp:txXfrm>
        <a:off x="16800060" y="19814"/>
        <a:ext cx="3951322" cy="63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46133"/>
            <a:ext cx="16459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82989"/>
            <a:ext cx="16459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35517"/>
            <a:ext cx="47320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35517"/>
            <a:ext cx="139217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507617"/>
            <a:ext cx="189280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6731213"/>
            <a:ext cx="189280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35517"/>
            <a:ext cx="189280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465706"/>
            <a:ext cx="928401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3674110"/>
            <a:ext cx="928401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465706"/>
            <a:ext cx="932973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3674110"/>
            <a:ext cx="93297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448224"/>
            <a:ext cx="111099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448224"/>
            <a:ext cx="111099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35517"/>
            <a:ext cx="189280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677584"/>
            <a:ext cx="189280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58CF-9FFF-4C3D-A099-2D870F24D59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9322647"/>
            <a:ext cx="74066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9A0F-AE96-4945-B2BA-DD7D7DE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AEC3C7-C414-4113-9273-E87AEEEEF797}"/>
              </a:ext>
            </a:extLst>
          </p:cNvPr>
          <p:cNvSpPr/>
          <p:nvPr/>
        </p:nvSpPr>
        <p:spPr>
          <a:xfrm>
            <a:off x="503036" y="2235977"/>
            <a:ext cx="4641509" cy="7352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Objective 1: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Assess sensitivity of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CKMR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model to the quality of biological information available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B3EE7-0B43-432D-93AC-97D31EEE4CD6}"/>
              </a:ext>
            </a:extLst>
          </p:cNvPr>
          <p:cNvSpPr txBox="1"/>
          <p:nvPr/>
        </p:nvSpPr>
        <p:spPr>
          <a:xfrm>
            <a:off x="8254608" y="-117592"/>
            <a:ext cx="7610076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z="3200" b="1" dirty="0"/>
              <a:t>Model validation (remaining steps)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7253D1-5493-4E02-93C2-580EB3CC4D67}"/>
              </a:ext>
            </a:extLst>
          </p:cNvPr>
          <p:cNvSpPr/>
          <p:nvPr/>
        </p:nvSpPr>
        <p:spPr>
          <a:xfrm>
            <a:off x="6418872" y="2235977"/>
            <a:ext cx="4316837" cy="735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Objective 2: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Examine model performance with different elasmobranch life histories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723AF3-B23B-4479-A948-6DC743101EF2}"/>
              </a:ext>
            </a:extLst>
          </p:cNvPr>
          <p:cNvSpPr/>
          <p:nvPr/>
        </p:nvSpPr>
        <p:spPr>
          <a:xfrm>
            <a:off x="11482284" y="2235977"/>
            <a:ext cx="4316837" cy="735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Objective 3: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model performance under different realistic sampling scenarios 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A1A5DA-BFBE-4C46-831A-7C2443B299A6}"/>
              </a:ext>
            </a:extLst>
          </p:cNvPr>
          <p:cNvSpPr/>
          <p:nvPr/>
        </p:nvSpPr>
        <p:spPr>
          <a:xfrm>
            <a:off x="16468372" y="2214559"/>
            <a:ext cx="4909849" cy="7352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Objective 4: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performance of naïve model to adapted model with Lemon Shark dataset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4564B3-D060-4F0F-BF91-285C490139E6}"/>
              </a:ext>
            </a:extLst>
          </p:cNvPr>
          <p:cNvSpPr txBox="1"/>
          <p:nvPr/>
        </p:nvSpPr>
        <p:spPr>
          <a:xfrm>
            <a:off x="9658491" y="1664145"/>
            <a:ext cx="4316837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z="3200" b="1" dirty="0"/>
              <a:t>Sensitivity tests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835A6F8-8B0D-4C70-91FA-0022A5950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506441"/>
              </p:ext>
            </p:extLst>
          </p:nvPr>
        </p:nvGraphicFramePr>
        <p:xfrm>
          <a:off x="524304" y="535627"/>
          <a:ext cx="20771197" cy="67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0C0DFDF-06DB-48D0-8920-CC295A4630EB}"/>
              </a:ext>
            </a:extLst>
          </p:cNvPr>
          <p:cNvSpPr txBox="1"/>
          <p:nvPr/>
        </p:nvSpPr>
        <p:spPr>
          <a:xfrm>
            <a:off x="0" y="4554260"/>
            <a:ext cx="71778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CV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268A635-AE48-4012-9ACB-8F78413F0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0027"/>
              </p:ext>
            </p:extLst>
          </p:nvPr>
        </p:nvGraphicFramePr>
        <p:xfrm>
          <a:off x="587201" y="4004932"/>
          <a:ext cx="5048058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1343">
                  <a:extLst>
                    <a:ext uri="{9D8B030D-6E8A-4147-A177-3AD203B41FA5}">
                      <a16:colId xmlns:a16="http://schemas.microsoft.com/office/drawing/2014/main" val="3040635561"/>
                    </a:ext>
                  </a:extLst>
                </a:gridCol>
                <a:gridCol w="841343">
                  <a:extLst>
                    <a:ext uri="{9D8B030D-6E8A-4147-A177-3AD203B41FA5}">
                      <a16:colId xmlns:a16="http://schemas.microsoft.com/office/drawing/2014/main" val="1638040488"/>
                    </a:ext>
                  </a:extLst>
                </a:gridCol>
                <a:gridCol w="841343">
                  <a:extLst>
                    <a:ext uri="{9D8B030D-6E8A-4147-A177-3AD203B41FA5}">
                      <a16:colId xmlns:a16="http://schemas.microsoft.com/office/drawing/2014/main" val="229491986"/>
                    </a:ext>
                  </a:extLst>
                </a:gridCol>
                <a:gridCol w="841343">
                  <a:extLst>
                    <a:ext uri="{9D8B030D-6E8A-4147-A177-3AD203B41FA5}">
                      <a16:colId xmlns:a16="http://schemas.microsoft.com/office/drawing/2014/main" val="2125390542"/>
                    </a:ext>
                  </a:extLst>
                </a:gridCol>
                <a:gridCol w="841343">
                  <a:extLst>
                    <a:ext uri="{9D8B030D-6E8A-4147-A177-3AD203B41FA5}">
                      <a16:colId xmlns:a16="http://schemas.microsoft.com/office/drawing/2014/main" val="3289991590"/>
                    </a:ext>
                  </a:extLst>
                </a:gridCol>
                <a:gridCol w="841343">
                  <a:extLst>
                    <a:ext uri="{9D8B030D-6E8A-4147-A177-3AD203B41FA5}">
                      <a16:colId xmlns:a16="http://schemas.microsoft.com/office/drawing/2014/main" val="3951498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69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4192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CA197CD-02A2-4EFC-8E78-B4E615E55CAB}"/>
              </a:ext>
            </a:extLst>
          </p:cNvPr>
          <p:cNvSpPr txBox="1"/>
          <p:nvPr/>
        </p:nvSpPr>
        <p:spPr>
          <a:xfrm>
            <a:off x="1174403" y="3696936"/>
            <a:ext cx="504805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Correlation between maturity and survival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04611-2322-46A7-B9B4-724AAC9ED241}"/>
              </a:ext>
            </a:extLst>
          </p:cNvPr>
          <p:cNvSpPr txBox="1"/>
          <p:nvPr/>
        </p:nvSpPr>
        <p:spPr>
          <a:xfrm>
            <a:off x="587201" y="5540214"/>
            <a:ext cx="5048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 CV around mean parameter estimate, and correlation among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1000 values for each parameter from a multivariate normal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Leslie matrix using each combination of values (so 1000 matrices for each combination)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lambda from each Leslie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mean and </a:t>
            </a:r>
            <a:r>
              <a:rPr lang="en-US" dirty="0" err="1"/>
              <a:t>sd</a:t>
            </a:r>
            <a:r>
              <a:rPr lang="en-US" dirty="0"/>
              <a:t> from distribution of lambda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these as the mean and </a:t>
            </a:r>
            <a:r>
              <a:rPr lang="en-US" dirty="0" err="1"/>
              <a:t>sd</a:t>
            </a:r>
            <a:r>
              <a:rPr lang="en-US" dirty="0"/>
              <a:t> on the lambda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bias and precision of resulting abundance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Separately, vary aging accuracy and assess bias and precision of resulting abundance estimates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659C13-2CB8-44A6-A9D2-A7420249F9AE}"/>
              </a:ext>
            </a:extLst>
          </p:cNvPr>
          <p:cNvSpPr txBox="1"/>
          <p:nvPr/>
        </p:nvSpPr>
        <p:spPr>
          <a:xfrm>
            <a:off x="6035644" y="3474733"/>
            <a:ext cx="504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analyses from Objective 1 but simulate population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Earlier age at maturity (e.g. bonnetheads, scalloped hammerheads)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Later age at maturity (e.g. dogfish, dusky shark)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fecundity (e.g. manta ray, cownose 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fecundity (e.g. hammerheads, skates)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235302-507B-4339-BC41-0A14DD849683}"/>
              </a:ext>
            </a:extLst>
          </p:cNvPr>
          <p:cNvSpPr txBox="1"/>
          <p:nvPr/>
        </p:nvSpPr>
        <p:spPr>
          <a:xfrm>
            <a:off x="1046101" y="2817776"/>
            <a:ext cx="5048057" cy="8842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Garamond" panose="02020404030301010803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/>
              <a:t>Assume Lemon Shark life history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b="1" dirty="0"/>
              <a:t>Matrix of CV and correlation values to test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B73E22-D0C1-4B2B-927B-61234038D90F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2823791" y="873881"/>
            <a:ext cx="18471710" cy="1362096"/>
          </a:xfrm>
          <a:prstGeom prst="bentConnector4">
            <a:avLst>
              <a:gd name="adj1" fmla="val -1238"/>
              <a:gd name="adj2" fmla="val 62417"/>
            </a:avLst>
          </a:prstGeom>
          <a:ln w="7620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95ABF9E-66F6-4CCD-952B-5E2F41A95A83}"/>
              </a:ext>
            </a:extLst>
          </p:cNvPr>
          <p:cNvSpPr txBox="1"/>
          <p:nvPr/>
        </p:nvSpPr>
        <p:spPr>
          <a:xfrm>
            <a:off x="11969614" y="2907840"/>
            <a:ext cx="50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Assume Lemon Shark life history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701929-9222-4219-B56B-3A484564EE1C}"/>
              </a:ext>
            </a:extLst>
          </p:cNvPr>
          <p:cNvSpPr txBox="1"/>
          <p:nvPr/>
        </p:nvSpPr>
        <p:spPr>
          <a:xfrm>
            <a:off x="11533918" y="3470875"/>
            <a:ext cx="504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one prior for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Simulate sampling from the following populations/age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nursery area (YOY &amp; juveniles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adult aggregation site (adults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mixed fishery (all 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sampling of each of the above situations over varying time periods, holding the total number of samples constant.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year of intense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Five years of moderate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 years of light sampling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1482A-2544-4B0C-98E1-F30A204049B5}"/>
              </a:ext>
            </a:extLst>
          </p:cNvPr>
          <p:cNvSpPr txBox="1"/>
          <p:nvPr/>
        </p:nvSpPr>
        <p:spPr>
          <a:xfrm>
            <a:off x="7451958" y="2917856"/>
            <a:ext cx="50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Vary life history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C91EAD-A2BF-4B37-B3E8-496399BC5F31}"/>
              </a:ext>
            </a:extLst>
          </p:cNvPr>
          <p:cNvSpPr txBox="1"/>
          <p:nvPr/>
        </p:nvSpPr>
        <p:spPr>
          <a:xfrm>
            <a:off x="16673918" y="2907840"/>
            <a:ext cx="504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Assume Lemon Shark life history (obviously)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438E70-0B19-4D2A-95C2-486AF193F5C0}"/>
              </a:ext>
            </a:extLst>
          </p:cNvPr>
          <p:cNvSpPr txBox="1"/>
          <p:nvPr/>
        </p:nvSpPr>
        <p:spPr>
          <a:xfrm>
            <a:off x="16527129" y="3470875"/>
            <a:ext cx="50480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the base model to the Lemon Shark data and assess model fit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assess bias by using established parameter values for juveniles in a Leslie matrix to calculate a rough estimate of adult abundance, and then comparing our </a:t>
            </a:r>
            <a:r>
              <a:rPr lang="en-US" dirty="0" err="1"/>
              <a:t>CKMR</a:t>
            </a:r>
            <a:r>
              <a:rPr lang="en-US" dirty="0"/>
              <a:t> estimate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in </a:t>
            </a:r>
            <a:r>
              <a:rPr lang="en-US" dirty="0" err="1"/>
              <a:t>CPUE</a:t>
            </a:r>
            <a:r>
              <a:rPr lang="en-US" dirty="0"/>
              <a:t> data from Kessel et. al. (2016) to set an informed prior on abundance.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model fit and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these metrics improve relative to the base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whether we can estimate juvenile abundance by back-calculating from the </a:t>
            </a:r>
            <a:r>
              <a:rPr lang="en-US" dirty="0" err="1"/>
              <a:t>CKMR</a:t>
            </a:r>
            <a:r>
              <a:rPr lang="en-US" dirty="0"/>
              <a:t> estimate of adult abundance and independently determined life history values for the Leslie matrix.</a:t>
            </a:r>
          </a:p>
        </p:txBody>
      </p:sp>
    </p:spTree>
    <p:extLst>
      <p:ext uri="{BB962C8B-B14F-4D97-AF65-F5344CB8AC3E}">
        <p14:creationId xmlns:p14="http://schemas.microsoft.com/office/powerpoint/2010/main" val="187145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</TotalTime>
  <Words>468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Sw.</dc:creator>
  <cp:lastModifiedBy>John Sw.</cp:lastModifiedBy>
  <cp:revision>13</cp:revision>
  <dcterms:created xsi:type="dcterms:W3CDTF">2021-02-11T17:55:00Z</dcterms:created>
  <dcterms:modified xsi:type="dcterms:W3CDTF">2022-01-25T17:40:20Z</dcterms:modified>
</cp:coreProperties>
</file>