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A650-F8AF-4717-9331-FEF753D47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499E-9D1C-469E-8D91-0A98589E9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AB3D-62D5-4239-B52A-77C06BF0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BD87-0F9D-42D0-A41E-67F55A0B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5593-F937-49CF-AF96-48BF384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CA56-C955-49F8-B1ED-2DA106BE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733B5-9DA5-4223-9AD8-A84F2703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8EFD-C5F4-4F76-8E3A-7CBA69CF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0C44-8610-4B48-96C4-EF3670C4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C125-9F62-47E3-A362-911818DB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E0203-8E1E-486E-A1C9-0B2A8AA80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14F41-6A6B-49BF-A4C6-7F58AAEE0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9873-E6B0-4FE1-AF59-5F8CAE8F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7BAF-F0A4-49C1-85A3-F20A57A7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B610-4DEF-45B5-98CC-75E5C7A9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A72-2703-46E2-BEB0-50C77568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1D9-659B-4D85-AFDD-762ACFD9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05FF-E06B-43F0-8E6F-78706967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609-8723-4023-92B8-8C804289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F619-518B-4B0A-BC65-529DB3E2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36C7-D702-49EF-9CB4-64EAFB1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9216-96E6-4EB5-BC05-67697DB0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B0F0-A235-4D56-AF98-B92669D8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0704-4FCC-43F2-814B-A415880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BFA7-33B3-45EF-A547-D3C8181F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A0D4-BB5E-4ADE-BB26-62A97D0E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771D-0CC9-4094-B381-7760710E3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473F-2C11-48FF-A8DD-1843C2CA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8362-D931-4E94-9E03-9A53D01B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E831C-B192-4E7E-A8E0-60D0043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0A34-96F2-4475-BA1F-6ADFD2B6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BCE5-83B5-480F-B191-D13B2F8A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5638-2318-4F34-B1F9-B456318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7F04-3339-49CD-A8FF-7B22CD29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CE945-D3C6-4FB5-8ED7-544FFB57A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D81B-0A5D-45A5-B7CA-CD3522B4F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11735-93A4-4E65-9980-24E9A2F9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6AC23-F617-470D-8BCC-AF65C918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374C0-7195-4AC7-A1F7-95191F3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851-A211-45AE-9A6B-4AF1189A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D37ED-530F-475B-A66F-C00C350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C26D4-C5F3-4788-AE0D-CD13720A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8B5F3-57CF-442B-8645-5FE571E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8F661-92E8-4A87-AAB5-D3D37777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DBD2-1425-46CE-AF45-56715A0A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29172-8ADF-479A-8257-2B5D153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9AF-2F1F-4E1D-B5D3-A58A553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530E-88CA-4609-B042-7CA564AB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82D5E-9B04-4EB3-996C-F21B08D3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74C1-D1D3-4601-A80A-EC8268E9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1175-1227-496C-A537-308C140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E98-BF83-4EF3-B308-20819BA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A882-7FE8-45D4-8099-F912F67E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0758A-FCD5-4FBB-826B-A38AB24F9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2B6F-5A85-4025-9447-99D87CF98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6975-354F-48F6-A134-0AFB4398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220F-6656-4438-968F-1DE615C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94EA-82DD-486D-8558-13E20C2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E1C4E-ABE4-4871-B1DF-7893C07F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A046-2207-4D8B-A282-3B43A97E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A090-AEDF-46D4-B4C7-9F9DF41D8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58CF-9FFF-4C3D-A099-2D870F24D59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D6E6-FE8B-439A-AF4C-6E45F0E2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4383-935A-49CB-A8F9-77C2CE09D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AEC3C7-C414-4113-9273-E87AEEEEF797}"/>
              </a:ext>
            </a:extLst>
          </p:cNvPr>
          <p:cNvSpPr/>
          <p:nvPr/>
        </p:nvSpPr>
        <p:spPr>
          <a:xfrm>
            <a:off x="781878" y="556591"/>
            <a:ext cx="3154018" cy="1245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Leslie matrix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064188D3-DE66-474E-A6DD-D04BA94DA49C}"/>
              </a:ext>
            </a:extLst>
          </p:cNvPr>
          <p:cNvSpPr/>
          <p:nvPr/>
        </p:nvSpPr>
        <p:spPr>
          <a:xfrm>
            <a:off x="4697895" y="556590"/>
            <a:ext cx="3154018" cy="1245705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Garamond" panose="02020404030301010803" pitchFamily="18" charset="0"/>
              </a:rPr>
              <a:t>fishSim</a:t>
            </a:r>
            <a:endParaRPr lang="en-US" dirty="0">
              <a:solidFill>
                <a:sysClr val="windowText" lastClr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770DBFA-6F7E-47F3-801E-D02E624C9FBF}"/>
              </a:ext>
            </a:extLst>
          </p:cNvPr>
          <p:cNvSpPr/>
          <p:nvPr/>
        </p:nvSpPr>
        <p:spPr>
          <a:xfrm>
            <a:off x="8613912" y="556590"/>
            <a:ext cx="3154018" cy="124570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Lemon Shark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64A59D3-944C-4161-8DED-03AEE51C34CC}"/>
              </a:ext>
            </a:extLst>
          </p:cNvPr>
          <p:cNvSpPr/>
          <p:nvPr/>
        </p:nvSpPr>
        <p:spPr>
          <a:xfrm>
            <a:off x="930186" y="6053820"/>
            <a:ext cx="1179444" cy="64935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Misassign kinship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022A7C1-9D83-4A25-87F8-BAABC5C43257}"/>
              </a:ext>
            </a:extLst>
          </p:cNvPr>
          <p:cNvSpPr/>
          <p:nvPr/>
        </p:nvSpPr>
        <p:spPr>
          <a:xfrm>
            <a:off x="10653186" y="6085265"/>
            <a:ext cx="1447679" cy="63610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Compare estimates to stock assessment?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6AD3A945-6819-4B71-9AF0-07D2A8A8168A}"/>
              </a:ext>
            </a:extLst>
          </p:cNvPr>
          <p:cNvSpPr/>
          <p:nvPr/>
        </p:nvSpPr>
        <p:spPr>
          <a:xfrm>
            <a:off x="2366544" y="6053820"/>
            <a:ext cx="1179444" cy="64935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Sample different age distributions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F30F9971-5220-4DC7-80A7-D7496441B898}"/>
              </a:ext>
            </a:extLst>
          </p:cNvPr>
          <p:cNvSpPr/>
          <p:nvPr/>
        </p:nvSpPr>
        <p:spPr>
          <a:xfrm>
            <a:off x="1119811" y="1978722"/>
            <a:ext cx="2358888" cy="649358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Test research Qs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2043FCA0-0C78-4169-916E-F632CF6D5439}"/>
              </a:ext>
            </a:extLst>
          </p:cNvPr>
          <p:cNvSpPr/>
          <p:nvPr/>
        </p:nvSpPr>
        <p:spPr>
          <a:xfrm>
            <a:off x="5166691" y="1978723"/>
            <a:ext cx="2358888" cy="649358"/>
          </a:xfrm>
          <a:prstGeom prst="flowChartOffpageConnector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Troubleshoot bias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96931D8-3565-45E2-AE4F-02ED48DB99DD}"/>
              </a:ext>
            </a:extLst>
          </p:cNvPr>
          <p:cNvSpPr/>
          <p:nvPr/>
        </p:nvSpPr>
        <p:spPr>
          <a:xfrm>
            <a:off x="8963820" y="1978722"/>
            <a:ext cx="2620260" cy="649358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Compare </a:t>
            </a:r>
            <a:r>
              <a:rPr lang="en-US" dirty="0" err="1">
                <a:solidFill>
                  <a:sysClr val="windowText" lastClr="000000"/>
                </a:solidFill>
                <a:latin typeface="Garamond" panose="02020404030301010803" pitchFamily="18" charset="0"/>
              </a:rPr>
              <a:t>CKMR</a:t>
            </a:r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 estimate to independent estimates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0E60F4C-1248-4C60-8D20-E2623C806553}"/>
              </a:ext>
            </a:extLst>
          </p:cNvPr>
          <p:cNvSpPr/>
          <p:nvPr/>
        </p:nvSpPr>
        <p:spPr>
          <a:xfrm>
            <a:off x="8807764" y="6085265"/>
            <a:ext cx="1631813" cy="63610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Compare to genetic mark-recapture in MARK?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3B8B73-C0BC-4988-BF4F-D54E56590525}"/>
              </a:ext>
            </a:extLst>
          </p:cNvPr>
          <p:cNvSpPr txBox="1"/>
          <p:nvPr/>
        </p:nvSpPr>
        <p:spPr>
          <a:xfrm>
            <a:off x="5520327" y="2905287"/>
            <a:ext cx="16366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Potential issues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7482A-CCAF-4066-920C-2410C0A07B53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>
            <a:off x="4904956" y="4865932"/>
            <a:ext cx="0" cy="77190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D91E13-7A29-429C-B205-8C57C51A679E}"/>
              </a:ext>
            </a:extLst>
          </p:cNvPr>
          <p:cNvGrpSpPr/>
          <p:nvPr/>
        </p:nvGrpSpPr>
        <p:grpSpPr>
          <a:xfrm>
            <a:off x="4012918" y="3322126"/>
            <a:ext cx="4631638" cy="3427379"/>
            <a:chOff x="4012918" y="3293991"/>
            <a:chExt cx="4631638" cy="3427379"/>
          </a:xfrm>
        </p:grpSpPr>
        <p:sp>
          <p:nvSpPr>
            <p:cNvPr id="8" name="Flowchart: Preparation 7">
              <a:extLst>
                <a:ext uri="{FF2B5EF4-FFF2-40B4-BE49-F238E27FC236}">
                  <a16:creationId xmlns:a16="http://schemas.microsoft.com/office/drawing/2014/main" id="{47CF1655-FF58-453D-A0D8-AFA48FF32CF1}"/>
                </a:ext>
              </a:extLst>
            </p:cNvPr>
            <p:cNvSpPr/>
            <p:nvPr/>
          </p:nvSpPr>
          <p:spPr>
            <a:xfrm>
              <a:off x="5428418" y="3293991"/>
              <a:ext cx="1636644" cy="771903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Individual heterogeneity in fecundity</a:t>
              </a:r>
            </a:p>
          </p:txBody>
        </p:sp>
        <p:sp>
          <p:nvSpPr>
            <p:cNvPr id="15" name="Flowchart: Preparation 14">
              <a:extLst>
                <a:ext uri="{FF2B5EF4-FFF2-40B4-BE49-F238E27FC236}">
                  <a16:creationId xmlns:a16="http://schemas.microsoft.com/office/drawing/2014/main" id="{D818BB13-C2A3-4AF3-B371-A40BB644236D}"/>
                </a:ext>
              </a:extLst>
            </p:cNvPr>
            <p:cNvSpPr/>
            <p:nvPr/>
          </p:nvSpPr>
          <p:spPr>
            <a:xfrm>
              <a:off x="4086634" y="4065894"/>
              <a:ext cx="1636644" cy="771903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Age0</a:t>
              </a:r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,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Age1</a:t>
              </a:r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 mortality wrong</a:t>
              </a:r>
            </a:p>
          </p:txBody>
        </p:sp>
        <p:sp>
          <p:nvSpPr>
            <p:cNvPr id="16" name="Flowchart: Preparation 15">
              <a:extLst>
                <a:ext uri="{FF2B5EF4-FFF2-40B4-BE49-F238E27FC236}">
                  <a16:creationId xmlns:a16="http://schemas.microsoft.com/office/drawing/2014/main" id="{76D47E95-7CBD-4227-8E23-46321D46A141}"/>
                </a:ext>
              </a:extLst>
            </p:cNvPr>
            <p:cNvSpPr/>
            <p:nvPr/>
          </p:nvSpPr>
          <p:spPr>
            <a:xfrm>
              <a:off x="6877873" y="4065894"/>
              <a:ext cx="1636644" cy="771903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Problematic model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CD24DCA9-887B-4CDD-8666-96F3EFA3ED26}"/>
                </a:ext>
              </a:extLst>
            </p:cNvPr>
            <p:cNvSpPr/>
            <p:nvPr/>
          </p:nvSpPr>
          <p:spPr>
            <a:xfrm>
              <a:off x="4012918" y="5609700"/>
              <a:ext cx="1784076" cy="44771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Communicate with Shane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693A7CEB-FC9A-473F-B11F-98E987F01875}"/>
                </a:ext>
              </a:extLst>
            </p:cNvPr>
            <p:cNvSpPr/>
            <p:nvPr/>
          </p:nvSpPr>
          <p:spPr>
            <a:xfrm>
              <a:off x="5436701" y="6273658"/>
              <a:ext cx="1929850" cy="44771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Compare expected individual fecundity vs observed</a:t>
              </a: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1E4EACD4-AF4C-4812-A855-C3ED1B7A3E27}"/>
                </a:ext>
              </a:extLst>
            </p:cNvPr>
            <p:cNvSpPr/>
            <p:nvPr/>
          </p:nvSpPr>
          <p:spPr>
            <a:xfrm>
              <a:off x="6860480" y="5609700"/>
              <a:ext cx="1784076" cy="44771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Garamond" panose="02020404030301010803" pitchFamily="18" charset="0"/>
                </a:rPr>
                <a:t>Share code via GitHub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03C49C-2B00-46C4-93DA-CC9B46DE371E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 flipH="1">
              <a:off x="4904956" y="4065894"/>
              <a:ext cx="1341784" cy="1543806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BC0E1D-0BCF-44F9-B863-86B94086141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6370562" y="4065894"/>
              <a:ext cx="31064" cy="2207764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A479F8-6B4E-4000-9BBE-6B458FFCFC53}"/>
                </a:ext>
              </a:extLst>
            </p:cNvPr>
            <p:cNvCxnSpPr/>
            <p:nvPr/>
          </p:nvCxnSpPr>
          <p:spPr>
            <a:xfrm>
              <a:off x="7684598" y="4828822"/>
              <a:ext cx="0" cy="771903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2CACBD-FD08-4821-83B2-A1093DA1B4F6}"/>
                </a:ext>
              </a:extLst>
            </p:cNvPr>
            <p:cNvSpPr txBox="1"/>
            <p:nvPr/>
          </p:nvSpPr>
          <p:spPr>
            <a:xfrm>
              <a:off x="5872451" y="5240368"/>
              <a:ext cx="932396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Strategy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DA45939-71FD-40DB-855E-603CDA4FCA1E}"/>
              </a:ext>
            </a:extLst>
          </p:cNvPr>
          <p:cNvSpPr txBox="1"/>
          <p:nvPr/>
        </p:nvSpPr>
        <p:spPr>
          <a:xfrm>
            <a:off x="0" y="1817795"/>
            <a:ext cx="1179444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b="1" dirty="0"/>
              <a:t>BROAD</a:t>
            </a:r>
          </a:p>
          <a:p>
            <a:r>
              <a:rPr lang="en-US" b="1" dirty="0"/>
              <a:t>NEXT STEPS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414CF25-F688-4753-8F63-7C3DA575AD71}"/>
              </a:ext>
            </a:extLst>
          </p:cNvPr>
          <p:cNvSpPr/>
          <p:nvPr/>
        </p:nvSpPr>
        <p:spPr>
          <a:xfrm>
            <a:off x="9623670" y="5278429"/>
            <a:ext cx="1447679" cy="63610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Fit model to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D6E5F6-2DC5-46FD-A26C-DA90FDE404C9}"/>
              </a:ext>
            </a:extLst>
          </p:cNvPr>
          <p:cNvSpPr txBox="1"/>
          <p:nvPr/>
        </p:nvSpPr>
        <p:spPr>
          <a:xfrm>
            <a:off x="-16521" y="5081078"/>
            <a:ext cx="117944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b="1" dirty="0"/>
              <a:t>Specific next steps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0B308D-94AB-4235-BB42-7C2C5CEE32FA}"/>
              </a:ext>
            </a:extLst>
          </p:cNvPr>
          <p:cNvCxnSpPr>
            <a:cxnSpLocks/>
          </p:cNvCxnSpPr>
          <p:nvPr/>
        </p:nvCxnSpPr>
        <p:spPr>
          <a:xfrm>
            <a:off x="-16521" y="5081078"/>
            <a:ext cx="12208521" cy="4985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4D51555D-8691-4528-8E8D-5AF95312714B}"/>
              </a:ext>
            </a:extLst>
          </p:cNvPr>
          <p:cNvSpPr/>
          <p:nvPr/>
        </p:nvSpPr>
        <p:spPr>
          <a:xfrm>
            <a:off x="1688060" y="5251883"/>
            <a:ext cx="1179444" cy="64935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Combine PO and HS models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EAD1C1-5CD7-4C8A-B062-B3C09E1A839A}"/>
              </a:ext>
            </a:extLst>
          </p:cNvPr>
          <p:cNvSpPr txBox="1"/>
          <p:nvPr/>
        </p:nvSpPr>
        <p:spPr>
          <a:xfrm>
            <a:off x="-43459" y="3017410"/>
            <a:ext cx="189742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b="1" dirty="0"/>
              <a:t>Troubleshooting/Questions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5D2918-23DB-4A72-83C5-8771D77B8F72}"/>
              </a:ext>
            </a:extLst>
          </p:cNvPr>
          <p:cNvCxnSpPr>
            <a:cxnSpLocks/>
          </p:cNvCxnSpPr>
          <p:nvPr/>
        </p:nvCxnSpPr>
        <p:spPr>
          <a:xfrm>
            <a:off x="-16522" y="2798840"/>
            <a:ext cx="12208521" cy="4985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4156CD81-F682-4C4F-AD2E-D5EF72139C3B}"/>
              </a:ext>
            </a:extLst>
          </p:cNvPr>
          <p:cNvSpPr/>
          <p:nvPr/>
        </p:nvSpPr>
        <p:spPr>
          <a:xfrm>
            <a:off x="1420386" y="3435868"/>
            <a:ext cx="1636644" cy="110856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Can we test age misassignment with the Leslie matrix?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E6EB0AE-D5F9-42F3-AE76-F564A6C366E3}"/>
              </a:ext>
            </a:extLst>
          </p:cNvPr>
          <p:cNvSpPr/>
          <p:nvPr/>
        </p:nvSpPr>
        <p:spPr>
          <a:xfrm>
            <a:off x="9617357" y="3775976"/>
            <a:ext cx="1447679" cy="63610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How to treat lambda?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B3EE7-0B43-432D-93AC-97D31EEE4CD6}"/>
              </a:ext>
            </a:extLst>
          </p:cNvPr>
          <p:cNvSpPr txBox="1"/>
          <p:nvPr/>
        </p:nvSpPr>
        <p:spPr>
          <a:xfrm>
            <a:off x="4116485" y="6711"/>
            <a:ext cx="43168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z="2400" b="1" dirty="0" err="1"/>
              <a:t>CKMR</a:t>
            </a:r>
            <a:r>
              <a:rPr lang="en-US" sz="2400" b="1" dirty="0"/>
              <a:t> 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187145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Sw.</dc:creator>
  <cp:lastModifiedBy>John Sw.</cp:lastModifiedBy>
  <cp:revision>7</cp:revision>
  <dcterms:created xsi:type="dcterms:W3CDTF">2021-02-11T17:55:00Z</dcterms:created>
  <dcterms:modified xsi:type="dcterms:W3CDTF">2021-02-11T18:44:29Z</dcterms:modified>
</cp:coreProperties>
</file>