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2"/>
  </p:notesMasterIdLst>
  <p:handoutMasterIdLst>
    <p:handoutMasterId r:id="rId13"/>
  </p:handoutMasterIdLst>
  <p:sldIdLst>
    <p:sldId id="259" r:id="rId5"/>
    <p:sldId id="295" r:id="rId6"/>
    <p:sldId id="294" r:id="rId7"/>
    <p:sldId id="309" r:id="rId8"/>
    <p:sldId id="296" r:id="rId9"/>
    <p:sldId id="300" r:id="rId10"/>
    <p:sldId id="301" r:id="rId1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598" autoAdjust="0"/>
  </p:normalViewPr>
  <p:slideViewPr>
    <p:cSldViewPr snapToGrid="0">
      <p:cViewPr varScale="1">
        <p:scale>
          <a:sx n="144" d="100"/>
          <a:sy n="144" d="100"/>
        </p:scale>
        <p:origin x="144" y="264"/>
      </p:cViewPr>
      <p:guideLst/>
    </p:cSldViewPr>
  </p:slideViewPr>
  <p:notesTextViewPr>
    <p:cViewPr>
      <p:scale>
        <a:sx n="1" d="1"/>
        <a:sy n="1" d="1"/>
      </p:scale>
      <p:origin x="0" y="0"/>
    </p:cViewPr>
  </p:notesTextViewPr>
  <p:sorterViewPr>
    <p:cViewPr varScale="1">
      <p:scale>
        <a:sx n="100" d="100"/>
        <a:sy n="100" d="100"/>
      </p:scale>
      <p:origin x="0" y="-638"/>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4CA90D-FAE5-4CC1-874C-F8C9E6C3EF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C7087B5-F672-40FE-9915-815CBA9EB2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C26D27-016E-48F5-B33E-8A9AF3259A1C}" type="datetime1">
              <a:rPr lang="en-GB" smtClean="0"/>
              <a:t>03/05/2024</a:t>
            </a:fld>
            <a:endParaRPr lang="en-GB"/>
          </a:p>
        </p:txBody>
      </p:sp>
      <p:sp>
        <p:nvSpPr>
          <p:cNvPr id="4" name="Footer Placeholder 3">
            <a:extLst>
              <a:ext uri="{FF2B5EF4-FFF2-40B4-BE49-F238E27FC236}">
                <a16:creationId xmlns:a16="http://schemas.microsoft.com/office/drawing/2014/main" id="{8BE2D30A-24C7-499B-BF2A-8E5130AC9C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AD0FE9B-9EEE-4F4D-B5DD-0D553217C5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765E75-2179-4AE0-B0C7-D97955CF45FE}" type="slidenum">
              <a:rPr lang="en-GB" smtClean="0"/>
              <a:t>‹#›</a:t>
            </a:fld>
            <a:endParaRPr lang="en-GB"/>
          </a:p>
        </p:txBody>
      </p:sp>
    </p:spTree>
    <p:extLst>
      <p:ext uri="{BB962C8B-B14F-4D97-AF65-F5344CB8AC3E}">
        <p14:creationId xmlns:p14="http://schemas.microsoft.com/office/powerpoint/2010/main" val="225277867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48F8AC0-B329-4373-BBD0-89392C5748D6}" type="datetime1">
              <a:rPr lang="en-GB" smtClean="0"/>
              <a:t>03/05/2024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61EF503-E31C-4FCE-86D9-0C61A5CBE283}" type="slidenum">
              <a:rPr lang="en-GB" smtClean="0"/>
              <a:t>‹#›</a:t>
            </a:fld>
            <a:endParaRPr lang="en-GB"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rtl="0">
              <a:buFont typeface="Arial" panose="020B0604020202020204" pitchFamily="34" charset="0"/>
              <a:buNone/>
            </a:pPr>
            <a:endParaRPr lang="en-GB"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rtlCol="0" anchor="t"/>
          <a:lstStyle/>
          <a:p>
            <a:pPr rtl="0"/>
            <a:r>
              <a:rPr lang="en-US"/>
              <a:t>Click to edit Master title style</a:t>
            </a:r>
            <a:endParaRPr lang="en-GB"/>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rtlCol="0">
            <a:normAutofit/>
          </a:bodyPr>
          <a:lstStyle>
            <a:lvl1pPr marL="0" indent="0">
              <a:buNone/>
              <a:defRPr sz="2400"/>
            </a:lvl1pPr>
            <a:lvl2pPr>
              <a:buNone/>
              <a:defRPr sz="1600"/>
            </a:lvl2pPr>
            <a:lvl3pPr>
              <a:buNone/>
              <a:defRPr sz="1600"/>
            </a:lvl3pPr>
            <a:lvl4pPr>
              <a:buNone/>
              <a:defRPr sz="1600"/>
            </a:lvl4pPr>
            <a:lvl5pPr>
              <a:buNone/>
              <a:defRPr sz="1600"/>
            </a:lvl5pPr>
          </a:lstStyle>
          <a:p>
            <a:pPr lvl="0" rtl="0"/>
            <a:r>
              <a:rPr lang="en-GB"/>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rtlCol="0">
            <a:normAutofit/>
          </a:bodyPr>
          <a:lstStyle>
            <a:lvl1pPr>
              <a:defRPr sz="440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rtlCol="0"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rtlCol="0"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rtlCol="0"/>
          <a:lstStyle/>
          <a:p>
            <a:pPr rtl="0"/>
            <a:r>
              <a:rPr lang="en-GB"/>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rtlCol="0">
            <a:normAutofit/>
          </a:bodyPr>
          <a:lstStyle>
            <a:lvl1pPr>
              <a:defRPr sz="440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rtlCol="0"/>
          <a:lstStyle/>
          <a:p>
            <a:pPr rtl="0"/>
            <a:r>
              <a:rPr lang="en-GB"/>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rtlCol="0">
            <a:normAutofit/>
          </a:bodyPr>
          <a:lstStyle>
            <a:lvl1pPr>
              <a:defRPr sz="4400"/>
            </a:lvl1pPr>
          </a:lstStyle>
          <a:p>
            <a:pPr rtl="0"/>
            <a:r>
              <a:rPr lang="en-US"/>
              <a:t>Click to edit Master title style</a:t>
            </a:r>
            <a:endParaRPr lang="en-GB"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rtlCol="0"/>
          <a:lstStyle>
            <a:lvl1pPr marL="0" indent="0">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rtlCol="0"/>
          <a:lstStyle/>
          <a:p>
            <a:pPr rtl="0"/>
            <a:r>
              <a:rPr lang="en-US"/>
              <a:t>Click icon to add picture</a:t>
            </a:r>
            <a:endParaRPr lang="en-GB"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rtlCol="0"/>
          <a:lstStyle/>
          <a:p>
            <a:pPr rtl="0"/>
            <a:r>
              <a:rPr lang="en-US"/>
              <a:t>Click icon to add picture</a:t>
            </a:r>
            <a:endParaRPr lang="en-GB"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rtlCol="0"/>
          <a:lstStyle/>
          <a:p>
            <a:pPr rtl="0"/>
            <a:r>
              <a:rPr lang="en-US"/>
              <a:t>Click icon to add picture</a:t>
            </a:r>
            <a:endParaRPr lang="en-GB"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rtlCol="0"/>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lvl1pPr>
              <a:defRPr>
                <a:solidFill>
                  <a:schemeClr val="bg1"/>
                </a:solidFill>
              </a:defRPr>
            </a:lvl1pPr>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lvl1pPr>
              <a:defRPr>
                <a:solidFill>
                  <a:schemeClr val="bg1"/>
                </a:solidFill>
              </a:defRPr>
            </a:lvl1pPr>
          </a:lstStyle>
          <a:p>
            <a:pPr rtl="0"/>
            <a:fld id="{312CC964-A50B-4C29-B4E4-2C30BB34CCF3}" type="slidenum">
              <a:rPr lang="en-GB" smtClean="0"/>
              <a:pPr/>
              <a:t>‹#›</a:t>
            </a:fld>
            <a:endParaRPr lang="en-GB"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rtlCol="0">
            <a:normAutofit/>
          </a:bodyPr>
          <a:lstStyle>
            <a:lvl1pPr>
              <a:defRPr sz="4400"/>
            </a:lvl1pPr>
          </a:lstStyle>
          <a:p>
            <a:pPr rtl="0"/>
            <a:r>
              <a:rPr lang="en-US"/>
              <a:t>Click to edit Master title style</a:t>
            </a:r>
            <a:endParaRPr lang="en-GB"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lvl1pPr>
              <a:defRPr>
                <a:solidFill>
                  <a:schemeClr val="bg1"/>
                </a:solidFill>
              </a:defRPr>
            </a:lvl1pPr>
          </a:lstStyle>
          <a:p>
            <a:pPr rtl="0"/>
            <a:r>
              <a:rPr lang="en-GB"/>
              <a:t>Sample Footer Text</a:t>
            </a:r>
            <a:endParaRPr lang="en-GB"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rtlCol="0"/>
          <a:lstStyle>
            <a:lvl1pPr>
              <a:buNone/>
              <a:defRPr/>
            </a:lvl1pPr>
          </a:lstStyle>
          <a:p>
            <a:pPr lvl="0" rt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rtlCol="0" anchor="b">
            <a:normAutofit/>
          </a:bodyPr>
          <a:lstStyle>
            <a:lvl1pPr algn="ctr">
              <a:defRPr sz="66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rtlCol="0">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rtlCol="0"/>
          <a:lstStyle/>
          <a:p>
            <a:pPr rtl="0"/>
            <a:r>
              <a:rPr lang="en-GB"/>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rtlCol="0" anchor="b"/>
          <a:lstStyle>
            <a:lvl1pPr>
              <a:defRPr sz="600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rtlCol="0"/>
          <a:lstStyle/>
          <a:p>
            <a:pPr rtl="0"/>
            <a:r>
              <a:rPr lang="en-GB"/>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rtlCol="0"/>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rtlCol="0"/>
          <a:lstStyle/>
          <a:p>
            <a:pPr rtl="0"/>
            <a:r>
              <a:rPr lang="en-US"/>
              <a:t>Click to edit Master title style</a:t>
            </a:r>
            <a:endParaRPr lang="en-GB"/>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rtlCol="0"/>
          <a:lstStyle/>
          <a:p>
            <a:pPr rtl="0"/>
            <a:r>
              <a:rPr lang="en-GB"/>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rtlCol="0"/>
          <a:lstStyle/>
          <a:p>
            <a:pPr rtl="0"/>
            <a:r>
              <a:rPr lang="en-GB"/>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rtlCol="0" anchor="t">
            <a:normAutofit/>
          </a:bodyPr>
          <a:lstStyle>
            <a:lvl1pPr>
              <a:defRPr sz="4400"/>
            </a:lvl1pPr>
          </a:lstStyle>
          <a:p>
            <a:pPr rtl="0"/>
            <a:r>
              <a:rPr lang="en-US"/>
              <a:t>Click to edit Master title style</a:t>
            </a:r>
            <a:endParaRPr lang="en-GB"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rtlCol="0" anchor="ctr">
            <a:normAutofit/>
          </a:bodyPr>
          <a:lstStyle>
            <a:lvl1pPr>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rtlCol="0"/>
          <a:lstStyle/>
          <a:p>
            <a:pPr rtl="0"/>
            <a:r>
              <a:rPr lang="en-US"/>
              <a:t>Click icon to add picture</a:t>
            </a:r>
            <a:endParaRPr lang="en-GB"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rtlCol="0"/>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rtlCol="0">
            <a:normAutofit/>
          </a:bodyPr>
          <a:lstStyle>
            <a:lvl1pPr algn="l">
              <a:defRPr sz="4400"/>
            </a:lvl1pPr>
          </a:lstStyle>
          <a:p>
            <a:pPr algn="r" rtl="0"/>
            <a:r>
              <a:rPr lang="en-US"/>
              <a:t>Click to edit Master title style</a:t>
            </a:r>
            <a:endParaRPr lang="en-GB"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rtlCol="0"/>
          <a:lstStyle>
            <a:lvl1pPr>
              <a:buNone/>
              <a:defRPr/>
            </a:lvl1pPr>
          </a:lstStyle>
          <a:p>
            <a:pPr algn="r" rtl="0"/>
            <a:r>
              <a:rPr lang="en-US"/>
              <a:t>Click to edit Master subtitle style</a:t>
            </a:r>
            <a:endParaRPr lang="en-GB"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rtlCol="0" anchor="b"/>
          <a:lstStyle>
            <a:lvl1pPr>
              <a:defRPr sz="320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rtlCol="0" anchor="b"/>
          <a:lstStyle>
            <a:lvl1pPr>
              <a:defRPr sz="3200"/>
            </a:lvl1pPr>
          </a:lstStyle>
          <a:p>
            <a:pPr rtl="0"/>
            <a:r>
              <a:rPr lang="en-US"/>
              <a:t>Click to edit Master title style</a:t>
            </a:r>
            <a:endParaRPr lang="en-GB"/>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GB"/>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rtlCol="0">
            <a:normAutofit/>
          </a:bodyPr>
          <a:lstStyle>
            <a:lvl1pPr>
              <a:defRPr sz="4400"/>
            </a:lvl1pPr>
          </a:lstStyle>
          <a:p>
            <a:pPr rtl="0"/>
            <a:r>
              <a:rPr lang="en-US"/>
              <a:t>Click to edit Master title style</a:t>
            </a:r>
            <a:endParaRPr lang="en-GB"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rtlCol="0">
            <a:noAutofit/>
          </a:bodyPr>
          <a:lstStyle/>
          <a:p>
            <a:pPr rtl="0"/>
            <a:r>
              <a:rPr lang="en-US"/>
              <a:t>Click icon to add picture</a:t>
            </a:r>
            <a:endParaRPr lang="en-GB"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rtlCol="0" anchor="ctr">
            <a:normAutofit/>
          </a:bodyPr>
          <a:lstStyle>
            <a:lvl1pPr marL="0" indent="0">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lvl1pPr>
              <a:defRPr>
                <a:solidFill>
                  <a:schemeClr val="bg1"/>
                </a:solidFill>
              </a:defRPr>
            </a:lvl1pPr>
          </a:lstStyle>
          <a:p>
            <a:pPr rtl="0"/>
            <a:r>
              <a:rPr lang="en-GB"/>
              <a:t>Sample Footer Text</a:t>
            </a:r>
            <a:endParaRPr lang="en-GB"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rtlCol="0" anchor="b">
            <a:normAutofit/>
          </a:bodyPr>
          <a:lstStyle>
            <a:lvl1pPr>
              <a:buNone/>
              <a:defRPr/>
            </a:lvl1pPr>
          </a:lstStyle>
          <a:p>
            <a:pPr algn="l" rtl="0"/>
            <a:r>
              <a:rPr lang="en-US" sz="1600"/>
              <a:t>Click to edit Master subtitle style</a:t>
            </a:r>
            <a:endParaRPr lang="en-GB"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rtlCol="0">
            <a:noAutofit/>
          </a:bodyPr>
          <a:lstStyle/>
          <a:p>
            <a:pPr rtl="0"/>
            <a:r>
              <a:rPr lang="en-US"/>
              <a:t>Click icon to add picture</a:t>
            </a:r>
            <a:endParaRPr lang="en-GB"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rtlCol="0">
            <a:normAutofit/>
          </a:bodyPr>
          <a:lstStyle>
            <a:lvl1pPr>
              <a:defRPr sz="4400"/>
            </a:lvl1pPr>
          </a:lstStyle>
          <a:p>
            <a:pPr rtl="0"/>
            <a:r>
              <a:rPr lang="en-US"/>
              <a:t>Click to edit Master title style</a:t>
            </a:r>
            <a:endParaRPr lang="en-GB"/>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rtlCol="0" anchor="t"/>
          <a:lstStyle/>
          <a:p>
            <a:pPr rtl="0"/>
            <a:r>
              <a:rPr lang="en-US"/>
              <a:t>Click to edit Master title style</a:t>
            </a:r>
            <a:endParaRPr lang="en-GB"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rtlCol="0" anchor="ctr">
            <a:normAutofit/>
          </a:bodyPr>
          <a:lstStyle/>
          <a:p>
            <a:pPr lvl="0" rt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rtlCol="0"/>
          <a:lstStyle/>
          <a:p>
            <a:pPr rtl="0"/>
            <a:r>
              <a:rPr lang="en-US"/>
              <a:t>Click icon to add picture</a:t>
            </a:r>
            <a:endParaRPr lang="en-GB"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rtlCol="0"/>
          <a:lstStyle/>
          <a:p>
            <a:pPr rtl="0"/>
            <a:r>
              <a:rPr lang="en-US"/>
              <a:t>Click icon to add picture</a:t>
            </a:r>
            <a:endParaRPr lang="en-GB"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rtlCol="0"/>
          <a:lstStyle/>
          <a:p>
            <a:pPr rtl="0"/>
            <a:r>
              <a:rPr lang="en-US"/>
              <a:t>Click icon to add picture</a:t>
            </a:r>
            <a:endParaRPr lang="en-GB"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rtlCol="0"/>
          <a:lstStyle/>
          <a:p>
            <a:pPr rtl="0"/>
            <a:r>
              <a:rPr lang="en-US"/>
              <a:t>Click icon to add picture</a:t>
            </a:r>
            <a:endParaRPr lang="en-GB"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rtlCol="0"/>
          <a:lstStyle/>
          <a:p>
            <a:pPr rtl="0"/>
            <a:r>
              <a:rPr lang="en-US"/>
              <a:t>Click icon to add picture</a:t>
            </a:r>
            <a:endParaRPr lang="en-GB"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rtlCol="0"/>
          <a:lstStyle/>
          <a:p>
            <a:pPr rtl="0"/>
            <a:r>
              <a:rPr lang="en-US"/>
              <a:t>Click icon to add picture</a:t>
            </a:r>
            <a:endParaRPr lang="en-GB"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rtlCol="0"/>
          <a:lstStyle/>
          <a:p>
            <a:pPr rtl="0"/>
            <a:r>
              <a:rPr lang="en-US"/>
              <a:t>Click icon to add picture</a:t>
            </a:r>
            <a:endParaRPr lang="en-GB"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rtlCol="0"/>
          <a:lstStyle/>
          <a:p>
            <a:pPr rtl="0"/>
            <a:r>
              <a:rPr lang="en-GB"/>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rtlCol="0"/>
          <a:lstStyle/>
          <a:p>
            <a:pPr rtl="0"/>
            <a:r>
              <a:rPr lang="en-GB"/>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pPr rtl="0"/>
            <a:r>
              <a:rPr lang="en-US"/>
              <a:t>Click to edit Master title style</a:t>
            </a:r>
            <a:endParaRPr lang="en-GB"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pPr rtl="0"/>
            <a:r>
              <a:rPr lang="en-GB"/>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pPr rtl="0"/>
            <a:r>
              <a:rPr lang="en-GB"/>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271406" y="866028"/>
            <a:ext cx="3338625" cy="3150159"/>
          </a:xfrm>
        </p:spPr>
        <p:txBody>
          <a:bodyPr rtlCol="0">
            <a:normAutofit/>
          </a:bodyPr>
          <a:lstStyle/>
          <a:p>
            <a:pPr rtl="0"/>
            <a:r>
              <a:rPr lang="en-GB" dirty="0"/>
              <a:t>Correct device etiquette</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192088" y="4190160"/>
            <a:ext cx="3497262" cy="1801812"/>
          </a:xfrm>
        </p:spPr>
        <p:txBody>
          <a:bodyPr rtlCol="0"/>
          <a:lstStyle/>
          <a:p>
            <a:pPr rtl="0"/>
            <a:r>
              <a:rPr lang="en-GB" dirty="0"/>
              <a:t>Presented by: </a:t>
            </a:r>
            <a:r>
              <a:rPr lang="en-GB" dirty="0" err="1"/>
              <a:t>EasyComply</a:t>
            </a:r>
            <a:endParaRPr lang="en-GB" dirty="0"/>
          </a:p>
        </p:txBody>
      </p:sp>
    </p:spTree>
    <p:extLst>
      <p:ext uri="{BB962C8B-B14F-4D97-AF65-F5344CB8AC3E}">
        <p14:creationId xmlns:p14="http://schemas.microsoft.com/office/powerpoint/2010/main" val="17096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rtlCol="0"/>
          <a:lstStyle/>
          <a:p>
            <a:pPr rtl="0"/>
            <a:r>
              <a:rPr lang="en-GB"/>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rtlCol="0"/>
          <a:lstStyle/>
          <a:p>
            <a:pPr rtl="0"/>
            <a:r>
              <a:rPr lang="en-GB" dirty="0"/>
              <a:t>This presentation aims to introduce you to the dangers of not securing your company devices securely. </a:t>
            </a:r>
          </a:p>
        </p:txBody>
      </p:sp>
      <p:sp>
        <p:nvSpPr>
          <p:cNvPr id="181" name="Date Placeholder 180">
            <a:extLst>
              <a:ext uri="{FF2B5EF4-FFF2-40B4-BE49-F238E27FC236}">
                <a16:creationId xmlns:a16="http://schemas.microsoft.com/office/drawing/2014/main" id="{374E17A0-656A-4A3F-B8F1-F9FF01F33E5C}"/>
              </a:ext>
            </a:extLst>
          </p:cNvPr>
          <p:cNvSpPr>
            <a:spLocks noGrp="1"/>
          </p:cNvSpPr>
          <p:nvPr>
            <p:ph type="dt" sz="half" idx="10"/>
          </p:nvPr>
        </p:nvSpPr>
        <p:spPr>
          <a:xfrm>
            <a:off x="7337102" y="6398878"/>
            <a:ext cx="4193908" cy="365125"/>
          </a:xfrm>
        </p:spPr>
        <p:txBody>
          <a:bodyPr rtlCol="0"/>
          <a:lstStyle/>
          <a:p>
            <a:pPr rtl="0"/>
            <a:r>
              <a:rPr lang="en-GB" dirty="0"/>
              <a:t>1/3/2024</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2</a:t>
            </a:fld>
            <a:endParaRPr lang="en-GB" dirty="0"/>
          </a:p>
        </p:txBody>
      </p:sp>
    </p:spTree>
    <p:extLst>
      <p:ext uri="{BB962C8B-B14F-4D97-AF65-F5344CB8AC3E}">
        <p14:creationId xmlns:p14="http://schemas.microsoft.com/office/powerpoint/2010/main" val="1790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80">
            <a:extLst>
              <a:ext uri="{FF2B5EF4-FFF2-40B4-BE49-F238E27FC236}">
                <a16:creationId xmlns:a16="http://schemas.microsoft.com/office/drawing/2014/main" id="{0652DF2A-7817-F491-199F-F96F5E7FC1FF}"/>
              </a:ext>
            </a:extLst>
          </p:cNvPr>
          <p:cNvSpPr txBox="1">
            <a:spLocks/>
          </p:cNvSpPr>
          <p:nvPr/>
        </p:nvSpPr>
        <p:spPr>
          <a:xfrm>
            <a:off x="10543852" y="6398878"/>
            <a:ext cx="4193908" cy="365125"/>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1/3/2024</a:t>
            </a:r>
          </a:p>
        </p:txBody>
      </p:sp>
      <p:sp>
        <p:nvSpPr>
          <p:cNvPr id="19" name="Title 1">
            <a:extLst>
              <a:ext uri="{FF2B5EF4-FFF2-40B4-BE49-F238E27FC236}">
                <a16:creationId xmlns:a16="http://schemas.microsoft.com/office/drawing/2014/main" id="{230DA21B-0EEE-58CE-6E90-ADCBC401D763}"/>
              </a:ext>
            </a:extLst>
          </p:cNvPr>
          <p:cNvSpPr>
            <a:spLocks noGrp="1"/>
          </p:cNvSpPr>
          <p:nvPr>
            <p:ph type="title"/>
          </p:nvPr>
        </p:nvSpPr>
        <p:spPr>
          <a:xfrm>
            <a:off x="1143001" y="533400"/>
            <a:ext cx="5496636" cy="1685898"/>
          </a:xfrm>
        </p:spPr>
        <p:txBody>
          <a:bodyPr rtlCol="0"/>
          <a:lstStyle/>
          <a:p>
            <a:pPr rtl="0"/>
            <a:r>
              <a:rPr lang="en-GB" dirty="0"/>
              <a:t>The threat</a:t>
            </a:r>
          </a:p>
        </p:txBody>
      </p:sp>
      <p:sp>
        <p:nvSpPr>
          <p:cNvPr id="20" name="TextBox 19">
            <a:extLst>
              <a:ext uri="{FF2B5EF4-FFF2-40B4-BE49-F238E27FC236}">
                <a16:creationId xmlns:a16="http://schemas.microsoft.com/office/drawing/2014/main" id="{4F272E13-CF62-3DBD-FB9F-BD6E1555CE8F}"/>
              </a:ext>
            </a:extLst>
          </p:cNvPr>
          <p:cNvSpPr txBox="1"/>
          <p:nvPr/>
        </p:nvSpPr>
        <p:spPr>
          <a:xfrm>
            <a:off x="1017431" y="2219298"/>
            <a:ext cx="5698901" cy="923330"/>
          </a:xfrm>
          <a:prstGeom prst="rect">
            <a:avLst/>
          </a:prstGeom>
          <a:noFill/>
        </p:spPr>
        <p:txBody>
          <a:bodyPr wrap="square" rtlCol="0">
            <a:spAutoFit/>
          </a:bodyPr>
          <a:lstStyle/>
          <a:p>
            <a:pPr marL="285750" indent="-285750">
              <a:buFont typeface="Arial" panose="020B0604020202020204" pitchFamily="34" charset="0"/>
              <a:buChar char="•"/>
            </a:pPr>
            <a:r>
              <a:rPr lang="en-GB" dirty="0"/>
              <a:t>Company insider threats</a:t>
            </a:r>
          </a:p>
          <a:p>
            <a:pPr marL="285750" indent="-285750">
              <a:buFont typeface="Arial" panose="020B0604020202020204" pitchFamily="34" charset="0"/>
              <a:buChar char="•"/>
            </a:pPr>
            <a:r>
              <a:rPr lang="en-GB" dirty="0"/>
              <a:t>External actors looking to compromise the company</a:t>
            </a:r>
          </a:p>
          <a:p>
            <a:pPr marL="285750" indent="-285750">
              <a:buFont typeface="Arial" panose="020B0604020202020204" pitchFamily="34" charset="0"/>
              <a:buChar char="•"/>
            </a:pPr>
            <a:r>
              <a:rPr lang="en-GB" dirty="0"/>
              <a:t>Accidental actors gaining access to sensitive data</a:t>
            </a:r>
          </a:p>
        </p:txBody>
      </p:sp>
      <p:sp>
        <p:nvSpPr>
          <p:cNvPr id="21" name="TextBox 20">
            <a:extLst>
              <a:ext uri="{FF2B5EF4-FFF2-40B4-BE49-F238E27FC236}">
                <a16:creationId xmlns:a16="http://schemas.microsoft.com/office/drawing/2014/main" id="{C0FBCB1C-7EEA-6D4A-42F6-D836E411D74B}"/>
              </a:ext>
            </a:extLst>
          </p:cNvPr>
          <p:cNvSpPr txBox="1"/>
          <p:nvPr/>
        </p:nvSpPr>
        <p:spPr>
          <a:xfrm>
            <a:off x="837127" y="4228361"/>
            <a:ext cx="3966693" cy="1200329"/>
          </a:xfrm>
          <a:prstGeom prst="rect">
            <a:avLst/>
          </a:prstGeom>
          <a:noFill/>
        </p:spPr>
        <p:txBody>
          <a:bodyPr wrap="square" rtlCol="0">
            <a:spAutoFit/>
          </a:bodyPr>
          <a:lstStyle/>
          <a:p>
            <a:r>
              <a:rPr lang="en-GB" dirty="0"/>
              <a:t>Insider threats are bad actors looking to exploit the company from the inside, this is most commonly done by stealing sensitive information</a:t>
            </a:r>
          </a:p>
        </p:txBody>
      </p:sp>
      <p:sp>
        <p:nvSpPr>
          <p:cNvPr id="22" name="TextBox 21">
            <a:extLst>
              <a:ext uri="{FF2B5EF4-FFF2-40B4-BE49-F238E27FC236}">
                <a16:creationId xmlns:a16="http://schemas.microsoft.com/office/drawing/2014/main" id="{6054816D-D3B9-9958-0BBA-EA6842C29BEE}"/>
              </a:ext>
            </a:extLst>
          </p:cNvPr>
          <p:cNvSpPr txBox="1"/>
          <p:nvPr/>
        </p:nvSpPr>
        <p:spPr>
          <a:xfrm>
            <a:off x="4799529" y="4228361"/>
            <a:ext cx="4043966" cy="1477328"/>
          </a:xfrm>
          <a:prstGeom prst="rect">
            <a:avLst/>
          </a:prstGeom>
          <a:noFill/>
        </p:spPr>
        <p:txBody>
          <a:bodyPr wrap="square" rtlCol="0">
            <a:spAutoFit/>
          </a:bodyPr>
          <a:lstStyle/>
          <a:p>
            <a:r>
              <a:rPr lang="en-GB" dirty="0"/>
              <a:t>External actors are individuals that are actively looking to gain access to company credentials any way possible to cause either damage or financial gain from exploiting the company.</a:t>
            </a:r>
          </a:p>
        </p:txBody>
      </p:sp>
      <p:sp>
        <p:nvSpPr>
          <p:cNvPr id="23" name="TextBox 22">
            <a:extLst>
              <a:ext uri="{FF2B5EF4-FFF2-40B4-BE49-F238E27FC236}">
                <a16:creationId xmlns:a16="http://schemas.microsoft.com/office/drawing/2014/main" id="{F2344559-8C6B-3DF1-E46D-4C46162E93CA}"/>
              </a:ext>
            </a:extLst>
          </p:cNvPr>
          <p:cNvSpPr txBox="1"/>
          <p:nvPr/>
        </p:nvSpPr>
        <p:spPr>
          <a:xfrm>
            <a:off x="9036676" y="4228361"/>
            <a:ext cx="2773251" cy="1754326"/>
          </a:xfrm>
          <a:prstGeom prst="rect">
            <a:avLst/>
          </a:prstGeom>
          <a:noFill/>
        </p:spPr>
        <p:txBody>
          <a:bodyPr wrap="square" rtlCol="0">
            <a:spAutoFit/>
          </a:bodyPr>
          <a:lstStyle/>
          <a:p>
            <a:r>
              <a:rPr lang="en-GB" dirty="0"/>
              <a:t>Accidental actors are considered individuals which by chance gained access to the company information and decided to use it in a harmful way</a:t>
            </a:r>
          </a:p>
        </p:txBody>
      </p:sp>
    </p:spTree>
    <p:extLst>
      <p:ext uri="{BB962C8B-B14F-4D97-AF65-F5344CB8AC3E}">
        <p14:creationId xmlns:p14="http://schemas.microsoft.com/office/powerpoint/2010/main" val="387156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1D8EAF4-7E41-4FEA-B534-06CE08821DB2}"/>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4</a:t>
            </a:fld>
            <a:endParaRPr lang="en-GB" dirty="0"/>
          </a:p>
        </p:txBody>
      </p:sp>
      <p:sp>
        <p:nvSpPr>
          <p:cNvPr id="2" name="Date Placeholder 180">
            <a:extLst>
              <a:ext uri="{FF2B5EF4-FFF2-40B4-BE49-F238E27FC236}">
                <a16:creationId xmlns:a16="http://schemas.microsoft.com/office/drawing/2014/main" id="{D3F101DD-649F-793A-181D-861FD0230C13}"/>
              </a:ext>
            </a:extLst>
          </p:cNvPr>
          <p:cNvSpPr>
            <a:spLocks noGrp="1"/>
          </p:cNvSpPr>
          <p:nvPr>
            <p:ph type="dt" sz="half" idx="10"/>
          </p:nvPr>
        </p:nvSpPr>
        <p:spPr>
          <a:xfrm>
            <a:off x="7337102" y="6398878"/>
            <a:ext cx="4193908" cy="365125"/>
          </a:xfrm>
        </p:spPr>
        <p:txBody>
          <a:bodyPr rtlCol="0"/>
          <a:lstStyle/>
          <a:p>
            <a:pPr rtl="0"/>
            <a:r>
              <a:rPr lang="en-GB"/>
              <a:t>1/3/2024</a:t>
            </a:r>
            <a:endParaRPr lang="en-GB" dirty="0"/>
          </a:p>
        </p:txBody>
      </p:sp>
      <p:sp>
        <p:nvSpPr>
          <p:cNvPr id="12" name="Title 1">
            <a:extLst>
              <a:ext uri="{FF2B5EF4-FFF2-40B4-BE49-F238E27FC236}">
                <a16:creationId xmlns:a16="http://schemas.microsoft.com/office/drawing/2014/main" id="{35333597-7383-80B1-6B99-FF002B2BEDED}"/>
              </a:ext>
            </a:extLst>
          </p:cNvPr>
          <p:cNvSpPr>
            <a:spLocks noGrp="1"/>
          </p:cNvSpPr>
          <p:nvPr>
            <p:ph type="title"/>
          </p:nvPr>
        </p:nvSpPr>
        <p:spPr>
          <a:xfrm>
            <a:off x="1143001" y="533400"/>
            <a:ext cx="5496636" cy="1685898"/>
          </a:xfrm>
        </p:spPr>
        <p:txBody>
          <a:bodyPr rtlCol="0">
            <a:normAutofit fontScale="90000"/>
          </a:bodyPr>
          <a:lstStyle/>
          <a:p>
            <a:pPr rtl="0"/>
            <a:r>
              <a:rPr lang="en-GB"/>
              <a:t>How these threats manifest</a:t>
            </a:r>
            <a:endParaRPr lang="en-GB" dirty="0"/>
          </a:p>
        </p:txBody>
      </p:sp>
      <p:sp>
        <p:nvSpPr>
          <p:cNvPr id="13" name="TextBox 12">
            <a:extLst>
              <a:ext uri="{FF2B5EF4-FFF2-40B4-BE49-F238E27FC236}">
                <a16:creationId xmlns:a16="http://schemas.microsoft.com/office/drawing/2014/main" id="{F8D874FB-DE5C-3D12-02C5-2A0CB4D85344}"/>
              </a:ext>
            </a:extLst>
          </p:cNvPr>
          <p:cNvSpPr txBox="1"/>
          <p:nvPr/>
        </p:nvSpPr>
        <p:spPr>
          <a:xfrm>
            <a:off x="1073426" y="2126974"/>
            <a:ext cx="4883426" cy="1200329"/>
          </a:xfrm>
          <a:prstGeom prst="rect">
            <a:avLst/>
          </a:prstGeom>
          <a:noFill/>
        </p:spPr>
        <p:txBody>
          <a:bodyPr wrap="square" rtlCol="0">
            <a:spAutoFit/>
          </a:bodyPr>
          <a:lstStyle/>
          <a:p>
            <a:r>
              <a:rPr lang="en-GB" dirty="0"/>
              <a:t>Main ways these threats can manifest themselves is when the user (employee) does not follow the correct regulation when it comes to securing their devices. This could be anything such as:</a:t>
            </a:r>
          </a:p>
        </p:txBody>
      </p:sp>
      <p:sp>
        <p:nvSpPr>
          <p:cNvPr id="14" name="TextBox 13">
            <a:extLst>
              <a:ext uri="{FF2B5EF4-FFF2-40B4-BE49-F238E27FC236}">
                <a16:creationId xmlns:a16="http://schemas.microsoft.com/office/drawing/2014/main" id="{743D78F4-6F6C-BD54-CDD8-AB297DD1A4CD}"/>
              </a:ext>
            </a:extLst>
          </p:cNvPr>
          <p:cNvSpPr txBox="1"/>
          <p:nvPr/>
        </p:nvSpPr>
        <p:spPr>
          <a:xfrm>
            <a:off x="1073426" y="3690731"/>
            <a:ext cx="4883426" cy="1477328"/>
          </a:xfrm>
          <a:prstGeom prst="rect">
            <a:avLst/>
          </a:prstGeom>
          <a:noFill/>
        </p:spPr>
        <p:txBody>
          <a:bodyPr wrap="square" rtlCol="0">
            <a:spAutoFit/>
          </a:bodyPr>
          <a:lstStyle/>
          <a:p>
            <a:pPr marL="285750" indent="-285750">
              <a:buFont typeface="Arial" panose="020B0604020202020204" pitchFamily="34" charset="0"/>
              <a:buChar char="•"/>
            </a:pPr>
            <a:r>
              <a:rPr lang="en-GB" dirty="0"/>
              <a:t>Leaving their work desktop logged in while away from their station</a:t>
            </a:r>
          </a:p>
          <a:p>
            <a:pPr marL="285750" indent="-285750">
              <a:buFont typeface="Arial" panose="020B0604020202020204" pitchFamily="34" charset="0"/>
              <a:buChar char="•"/>
            </a:pPr>
            <a:r>
              <a:rPr lang="en-GB" dirty="0"/>
              <a:t>Misplacing their company device (laptop, phone etc)</a:t>
            </a:r>
          </a:p>
          <a:p>
            <a:pPr marL="285750" indent="-285750">
              <a:buFont typeface="Arial" panose="020B0604020202020204" pitchFamily="34" charset="0"/>
              <a:buChar char="•"/>
            </a:pPr>
            <a:r>
              <a:rPr lang="en-GB" dirty="0"/>
              <a:t>Misplacing security access cards (physical 2fa keys, building access keycards etc)</a:t>
            </a:r>
          </a:p>
        </p:txBody>
      </p:sp>
    </p:spTree>
    <p:extLst>
      <p:ext uri="{BB962C8B-B14F-4D97-AF65-F5344CB8AC3E}">
        <p14:creationId xmlns:p14="http://schemas.microsoft.com/office/powerpoint/2010/main" val="338263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5</a:t>
            </a:fld>
            <a:endParaRPr lang="en-GB" dirty="0"/>
          </a:p>
        </p:txBody>
      </p:sp>
      <p:sp>
        <p:nvSpPr>
          <p:cNvPr id="3" name="Date Placeholder 180">
            <a:extLst>
              <a:ext uri="{FF2B5EF4-FFF2-40B4-BE49-F238E27FC236}">
                <a16:creationId xmlns:a16="http://schemas.microsoft.com/office/drawing/2014/main" id="{8B2DC6B5-7CC0-43CB-8170-81C92D824DC8}"/>
              </a:ext>
            </a:extLst>
          </p:cNvPr>
          <p:cNvSpPr>
            <a:spLocks noGrp="1"/>
          </p:cNvSpPr>
          <p:nvPr>
            <p:ph type="dt" sz="half" idx="10"/>
          </p:nvPr>
        </p:nvSpPr>
        <p:spPr>
          <a:xfrm>
            <a:off x="7337102" y="6398878"/>
            <a:ext cx="4193908" cy="365125"/>
          </a:xfrm>
        </p:spPr>
        <p:txBody>
          <a:bodyPr rtlCol="0"/>
          <a:lstStyle/>
          <a:p>
            <a:pPr rtl="0"/>
            <a:r>
              <a:rPr lang="en-GB" dirty="0"/>
              <a:t>1/3/2024</a:t>
            </a:r>
          </a:p>
        </p:txBody>
      </p:sp>
      <p:sp>
        <p:nvSpPr>
          <p:cNvPr id="11" name="Title 1">
            <a:extLst>
              <a:ext uri="{FF2B5EF4-FFF2-40B4-BE49-F238E27FC236}">
                <a16:creationId xmlns:a16="http://schemas.microsoft.com/office/drawing/2014/main" id="{0DB7252B-1580-5BDA-E42F-61783FCC7B74}"/>
              </a:ext>
            </a:extLst>
          </p:cNvPr>
          <p:cNvSpPr>
            <a:spLocks noGrp="1"/>
          </p:cNvSpPr>
          <p:nvPr>
            <p:ph type="title"/>
          </p:nvPr>
        </p:nvSpPr>
        <p:spPr>
          <a:xfrm>
            <a:off x="1143001" y="533400"/>
            <a:ext cx="5496636" cy="1685898"/>
          </a:xfrm>
        </p:spPr>
        <p:txBody>
          <a:bodyPr rtlCol="0"/>
          <a:lstStyle/>
          <a:p>
            <a:pPr rtl="0"/>
            <a:r>
              <a:rPr lang="en-GB" dirty="0"/>
              <a:t>How to prevent them?</a:t>
            </a:r>
          </a:p>
        </p:txBody>
      </p:sp>
      <p:sp>
        <p:nvSpPr>
          <p:cNvPr id="12" name="TextBox 11">
            <a:extLst>
              <a:ext uri="{FF2B5EF4-FFF2-40B4-BE49-F238E27FC236}">
                <a16:creationId xmlns:a16="http://schemas.microsoft.com/office/drawing/2014/main" id="{6ED3C68B-F032-FEA9-1A3F-58E34BC91F14}"/>
              </a:ext>
            </a:extLst>
          </p:cNvPr>
          <p:cNvSpPr txBox="1"/>
          <p:nvPr/>
        </p:nvSpPr>
        <p:spPr>
          <a:xfrm>
            <a:off x="1143001" y="2153478"/>
            <a:ext cx="4883426" cy="1754326"/>
          </a:xfrm>
          <a:prstGeom prst="rect">
            <a:avLst/>
          </a:prstGeom>
          <a:noFill/>
        </p:spPr>
        <p:txBody>
          <a:bodyPr wrap="square" rtlCol="0">
            <a:spAutoFit/>
          </a:bodyPr>
          <a:lstStyle/>
          <a:p>
            <a:r>
              <a:rPr lang="en-GB" dirty="0"/>
              <a:t>You as an employee can easily prevent any of these threats from occurring by simply keeping track of your surroundings as well as your belongings. It’s also extremely important to always secure your work-station of choice be it a laptop with a strong password and 2fa authentication or mobile device with a pin code</a:t>
            </a:r>
          </a:p>
        </p:txBody>
      </p:sp>
      <p:sp>
        <p:nvSpPr>
          <p:cNvPr id="13" name="TextBox 12">
            <a:extLst>
              <a:ext uri="{FF2B5EF4-FFF2-40B4-BE49-F238E27FC236}">
                <a16:creationId xmlns:a16="http://schemas.microsoft.com/office/drawing/2014/main" id="{8B08558A-A979-FCE1-D201-5BD7501B5841}"/>
              </a:ext>
            </a:extLst>
          </p:cNvPr>
          <p:cNvSpPr txBox="1"/>
          <p:nvPr/>
        </p:nvSpPr>
        <p:spPr>
          <a:xfrm>
            <a:off x="1143001" y="4061791"/>
            <a:ext cx="4843670" cy="2031325"/>
          </a:xfrm>
          <a:prstGeom prst="rect">
            <a:avLst/>
          </a:prstGeom>
          <a:noFill/>
        </p:spPr>
        <p:txBody>
          <a:bodyPr wrap="square" rtlCol="0">
            <a:spAutoFit/>
          </a:bodyPr>
          <a:lstStyle/>
          <a:p>
            <a:r>
              <a:rPr lang="en-GB" dirty="0"/>
              <a:t>On the other hand, the company can also introduce several measures such as requirement for 2 factor authentication on certain applications which store sensitive data, device position tracking to ensure they don’t leave the building and even supplying devices with </a:t>
            </a:r>
            <a:r>
              <a:rPr lang="en-GB" dirty="0" err="1"/>
              <a:t>gps</a:t>
            </a:r>
            <a:r>
              <a:rPr lang="en-GB" dirty="0"/>
              <a:t> trackers to find them once they’ve been extracted from the location</a:t>
            </a:r>
          </a:p>
        </p:txBody>
      </p:sp>
    </p:spTree>
    <p:extLst>
      <p:ext uri="{BB962C8B-B14F-4D97-AF65-F5344CB8AC3E}">
        <p14:creationId xmlns:p14="http://schemas.microsoft.com/office/powerpoint/2010/main" val="269439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rtlCol="0"/>
          <a:lstStyle/>
          <a:p>
            <a:pPr rtl="0"/>
            <a:r>
              <a:rPr lang="en-GB" dirty="0"/>
              <a:t>Summary</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8"/>
            <a:ext cx="5496636" cy="2409356"/>
          </a:xfrm>
        </p:spPr>
        <p:txBody>
          <a:bodyPr rtlCol="0"/>
          <a:lstStyle/>
          <a:p>
            <a:pPr marL="342900" indent="-342900" rtl="0">
              <a:buFont typeface="Arial" panose="020B0604020202020204" pitchFamily="34" charset="0"/>
              <a:buChar char="•"/>
            </a:pPr>
            <a:r>
              <a:rPr lang="en-GB" dirty="0"/>
              <a:t>Main threats can arise from both inside and outside the company</a:t>
            </a:r>
          </a:p>
          <a:p>
            <a:pPr marL="342900" indent="-342900" rtl="0">
              <a:buFont typeface="Arial" panose="020B0604020202020204" pitchFamily="34" charset="0"/>
              <a:buChar char="•"/>
            </a:pPr>
            <a:r>
              <a:rPr lang="en-GB" dirty="0"/>
              <a:t>The business supplying all devices is just as responsible for them as the employees</a:t>
            </a:r>
          </a:p>
          <a:p>
            <a:pPr marL="342900" indent="-342900" rtl="0">
              <a:buFont typeface="Arial" panose="020B0604020202020204" pitchFamily="34" charset="0"/>
              <a:buChar char="•"/>
            </a:pPr>
            <a:r>
              <a:rPr lang="en-GB" dirty="0"/>
              <a:t>2FA is your best friend</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6</a:t>
            </a:fld>
            <a:endParaRPr lang="en-GB" dirty="0"/>
          </a:p>
        </p:txBody>
      </p:sp>
      <p:sp>
        <p:nvSpPr>
          <p:cNvPr id="4" name="Date Placeholder 180">
            <a:extLst>
              <a:ext uri="{FF2B5EF4-FFF2-40B4-BE49-F238E27FC236}">
                <a16:creationId xmlns:a16="http://schemas.microsoft.com/office/drawing/2014/main" id="{10E4941B-2CD6-8D98-BFA4-71F03B1F3FFB}"/>
              </a:ext>
            </a:extLst>
          </p:cNvPr>
          <p:cNvSpPr txBox="1">
            <a:spLocks/>
          </p:cNvSpPr>
          <p:nvPr/>
        </p:nvSpPr>
        <p:spPr>
          <a:xfrm>
            <a:off x="7292981" y="6398878"/>
            <a:ext cx="4193908" cy="365125"/>
          </a:xfrm>
          <a:prstGeom prst="rect">
            <a:avLst/>
          </a:prstGeom>
        </p:spPr>
        <p:txBody>
          <a:bodyPr vert="horz" lIns="91440" tIns="45720" rIns="91440" bIns="45720" rtlCol="0" anchor="ctr">
            <a:normAutofit/>
          </a:bodyPr>
          <a:lstStyle>
            <a:defPPr rtl="0">
              <a:defRPr lang="en-GB"/>
            </a:defPPr>
            <a:lvl1pPr marL="0" algn="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1/3/2024</a:t>
            </a:r>
          </a:p>
        </p:txBody>
      </p:sp>
    </p:spTree>
    <p:extLst>
      <p:ext uri="{BB962C8B-B14F-4D97-AF65-F5344CB8AC3E}">
        <p14:creationId xmlns:p14="http://schemas.microsoft.com/office/powerpoint/2010/main" val="349526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rtlCol="0"/>
          <a:lstStyle/>
          <a:p>
            <a:pPr rtl="0"/>
            <a:r>
              <a:rPr lang="en-GB"/>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rtlCol="0"/>
          <a:lstStyle/>
          <a:p>
            <a:pPr rtl="0"/>
            <a:r>
              <a:rPr lang="en-GB" dirty="0"/>
              <a:t>Presented by: </a:t>
            </a:r>
            <a:r>
              <a:rPr lang="en-GB" dirty="0" err="1"/>
              <a:t>EasyComply</a:t>
            </a:r>
            <a:endParaRPr lang="en-GB" dirty="0"/>
          </a:p>
          <a:p>
            <a:pPr rtl="0"/>
            <a:r>
              <a:rPr lang="en-GB" dirty="0"/>
              <a:t>Website Address: </a:t>
            </a:r>
            <a:r>
              <a:rPr lang="en-GB" dirty="0" err="1"/>
              <a:t>easycomply.live</a:t>
            </a:r>
            <a:endParaRPr lang="en-GB" dirty="0"/>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7</a:t>
            </a:fld>
            <a:endParaRPr lang="en-GB" dirty="0"/>
          </a:p>
        </p:txBody>
      </p:sp>
      <p:sp>
        <p:nvSpPr>
          <p:cNvPr id="4" name="Date Placeholder 180">
            <a:extLst>
              <a:ext uri="{FF2B5EF4-FFF2-40B4-BE49-F238E27FC236}">
                <a16:creationId xmlns:a16="http://schemas.microsoft.com/office/drawing/2014/main" id="{2D02608F-85F4-30A9-344B-A89F44C1717B}"/>
              </a:ext>
            </a:extLst>
          </p:cNvPr>
          <p:cNvSpPr>
            <a:spLocks noGrp="1"/>
          </p:cNvSpPr>
          <p:nvPr>
            <p:ph type="dt" sz="half" idx="10"/>
          </p:nvPr>
        </p:nvSpPr>
        <p:spPr>
          <a:xfrm>
            <a:off x="7337102" y="6398878"/>
            <a:ext cx="4193908" cy="365125"/>
          </a:xfrm>
        </p:spPr>
        <p:txBody>
          <a:bodyPr rtlCol="0"/>
          <a:lstStyle/>
          <a:p>
            <a:pPr rtl="0"/>
            <a:r>
              <a:rPr lang="en-GB" dirty="0"/>
              <a:t>1/3/2024</a:t>
            </a:r>
          </a:p>
        </p:txBody>
      </p:sp>
    </p:spTree>
    <p:extLst>
      <p:ext uri="{BB962C8B-B14F-4D97-AF65-F5344CB8AC3E}">
        <p14:creationId xmlns:p14="http://schemas.microsoft.com/office/powerpoint/2010/main" val="3043070934"/>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60.tgt.Office_50301404_TF22797433_Win32_OJ112196092" id="{2903BBB8-BE33-4839-B169-4F85AEBE70D9}" vid="{0C7966E0-5557-440A-B8C8-2E4B23DE76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2.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{7D2A6C71-E6F9-4AB2-853A-BFDA833DC659}tf22797433_win32</Template>
  <TotalTime>41</TotalTime>
  <Words>361</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Univers Condensed Light</vt:lpstr>
      <vt:lpstr>Walbaum Display Light</vt:lpstr>
      <vt:lpstr>AngleLinesVTI</vt:lpstr>
      <vt:lpstr>Correct device etiquette</vt:lpstr>
      <vt:lpstr>Introduction</vt:lpstr>
      <vt:lpstr>The threat</vt:lpstr>
      <vt:lpstr>How these threats manifest</vt:lpstr>
      <vt:lpstr>How to prevent them?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Correct device etiquette</dc:title>
  <dc:creator>Jan Duy Thai Hoang</dc:creator>
  <cp:lastModifiedBy>Jan Duy Thai Hoang</cp:lastModifiedBy>
  <cp:revision>2</cp:revision>
  <dcterms:created xsi:type="dcterms:W3CDTF">2024-05-03T04:34:46Z</dcterms:created>
  <dcterms:modified xsi:type="dcterms:W3CDTF">2024-05-03T05:15:50Z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