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
  </p:notesMasterIdLst>
  <p:sldIdLst>
    <p:sldId id="256" r:id="rId2"/>
    <p:sldId id="285" r:id="rId3"/>
    <p:sldId id="287" r:id="rId4"/>
    <p:sldId id="288" r:id="rId5"/>
    <p:sldId id="28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08F13-CAC9-4954-A23C-D04B10284100}" type="datetimeFigureOut">
              <a:rPr lang="en-GB" smtClean="0"/>
              <a:t>03/05/2024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A7709-3CE1-4690-9B1A-BAF6EF4E31C4}" type="slidenum">
              <a:rPr lang="en-GB" smtClean="0"/>
              <a:t>‹#›</a:t>
            </a:fld>
            <a:endParaRPr lang="en-GB"/>
          </a:p>
        </p:txBody>
      </p:sp>
    </p:spTree>
    <p:extLst>
      <p:ext uri="{BB962C8B-B14F-4D97-AF65-F5344CB8AC3E}">
        <p14:creationId xmlns:p14="http://schemas.microsoft.com/office/powerpoint/2010/main" val="317834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277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343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4238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1109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2607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394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4836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1290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6057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8119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929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86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484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12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28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374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387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67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16078553"/>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41" r:id="rId12"/>
    <p:sldLayoutId id="2147483736" r:id="rId13"/>
    <p:sldLayoutId id="2147483737" r:id="rId14"/>
    <p:sldLayoutId id="2147483738" r:id="rId15"/>
    <p:sldLayoutId id="2147483739" r:id="rId16"/>
    <p:sldLayoutId id="2147483740" r:id="rId17"/>
    <p:sldLayoutId id="2147483746" r:id="rId18"/>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Placeholder 6" descr="Wood piece cut through the middle">
            <a:extLst>
              <a:ext uri="{FF2B5EF4-FFF2-40B4-BE49-F238E27FC236}">
                <a16:creationId xmlns:a16="http://schemas.microsoft.com/office/drawing/2014/main" id="{48E1E799-E310-0628-0F44-A472A15450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974377" y="0"/>
            <a:ext cx="2211524" cy="6858000"/>
          </a:xfrm>
          <a:prstGeom prst="rect">
            <a:avLst/>
          </a:prstGeom>
        </p:spPr>
      </p:pic>
      <p:sp>
        <p:nvSpPr>
          <p:cNvPr id="6" name="TextBox 5">
            <a:extLst>
              <a:ext uri="{FF2B5EF4-FFF2-40B4-BE49-F238E27FC236}">
                <a16:creationId xmlns:a16="http://schemas.microsoft.com/office/drawing/2014/main" id="{2B8683A7-37B7-76D1-46E1-0AC5E5378976}"/>
              </a:ext>
            </a:extLst>
          </p:cNvPr>
          <p:cNvSpPr txBox="1"/>
          <p:nvPr/>
        </p:nvSpPr>
        <p:spPr>
          <a:xfrm>
            <a:off x="3887071" y="2080157"/>
            <a:ext cx="2533607" cy="225121"/>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PRESENTED BY: </a:t>
            </a:r>
            <a:r>
              <a:rPr lang="en-GB" sz="1600" b="1" spc="-100" dirty="0" err="1">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EasyComply</a:t>
            </a:r>
            <a:endParaRPr lang="en-GB" sz="1600" b="1" spc="-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itle 2">
            <a:extLst>
              <a:ext uri="{FF2B5EF4-FFF2-40B4-BE49-F238E27FC236}">
                <a16:creationId xmlns:a16="http://schemas.microsoft.com/office/drawing/2014/main" id="{AA2CFE2C-9C17-AE16-2154-69D13E98EA93}"/>
              </a:ext>
            </a:extLst>
          </p:cNvPr>
          <p:cNvSpPr>
            <a:spLocks noGrp="1"/>
          </p:cNvSpPr>
          <p:nvPr>
            <p:ph type="ctrTitle"/>
          </p:nvPr>
        </p:nvSpPr>
        <p:spPr>
          <a:xfrm>
            <a:off x="333372" y="405687"/>
            <a:ext cx="6798250" cy="1674470"/>
          </a:xfrm>
        </p:spPr>
        <p:txBody>
          <a:bodyPr rtlCol="0"/>
          <a:lstStyle/>
          <a:p>
            <a:pPr rtl="0"/>
            <a:r>
              <a:rPr lang="en-GB" dirty="0">
                <a:latin typeface="Calibri" panose="020F0502020204030204" pitchFamily="34" charset="0"/>
                <a:ea typeface="Calibri" panose="020F0502020204030204" pitchFamily="34" charset="0"/>
                <a:cs typeface="Calibri" panose="020F0502020204030204" pitchFamily="34" charset="0"/>
              </a:rPr>
              <a:t>Risks of data breaches</a:t>
            </a:r>
          </a:p>
        </p:txBody>
      </p:sp>
      <p:sp>
        <p:nvSpPr>
          <p:cNvPr id="8" name="Subtitle 3">
            <a:extLst>
              <a:ext uri="{FF2B5EF4-FFF2-40B4-BE49-F238E27FC236}">
                <a16:creationId xmlns:a16="http://schemas.microsoft.com/office/drawing/2014/main" id="{7C35EEB7-435F-06AA-E28F-5724FFDE33E0}"/>
              </a:ext>
            </a:extLst>
          </p:cNvPr>
          <p:cNvSpPr>
            <a:spLocks noGrp="1"/>
          </p:cNvSpPr>
          <p:nvPr>
            <p:ph type="subTitle" idx="1"/>
          </p:nvPr>
        </p:nvSpPr>
        <p:spPr>
          <a:xfrm>
            <a:off x="2308076" y="2622184"/>
            <a:ext cx="3401478" cy="1836062"/>
          </a:xfrm>
        </p:spPr>
        <p:txBody>
          <a:bodyPr rtlCol="0">
            <a:normAutofit fontScale="92500" lnSpcReduction="10000"/>
          </a:bodyPr>
          <a:lstStyle/>
          <a:p>
            <a:pPr rtl="0"/>
            <a:r>
              <a:rPr lang="en-GB" dirty="0">
                <a:latin typeface="Calibri" panose="020F0502020204030204" pitchFamily="34" charset="0"/>
                <a:ea typeface="Calibri" panose="020F0502020204030204" pitchFamily="34" charset="0"/>
                <a:cs typeface="Calibri" panose="020F0502020204030204" pitchFamily="34" charset="0"/>
              </a:rPr>
              <a:t>This presentation will inform you about the risks to customer data and your company/organisation that derive from data breaches</a:t>
            </a:r>
          </a:p>
        </p:txBody>
      </p:sp>
    </p:spTree>
    <p:extLst>
      <p:ext uri="{BB962C8B-B14F-4D97-AF65-F5344CB8AC3E}">
        <p14:creationId xmlns:p14="http://schemas.microsoft.com/office/powerpoint/2010/main" val="428910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1A70-BB23-7F1C-F021-B87DC4925C93}"/>
              </a:ext>
            </a:extLst>
          </p:cNvPr>
          <p:cNvSpPr>
            <a:spLocks noGrp="1"/>
          </p:cNvSpPr>
          <p:nvPr>
            <p:ph type="title"/>
          </p:nvPr>
        </p:nvSpPr>
        <p:spPr/>
        <p:txBody>
          <a:bodyPr>
            <a:normAutofit fontScale="90000"/>
          </a:bodyPr>
          <a:lstStyle/>
          <a:p>
            <a:r>
              <a:rPr lang="en-GB" dirty="0">
                <a:latin typeface="Calibri" panose="020F0502020204030204" pitchFamily="34" charset="0"/>
                <a:ea typeface="Calibri" panose="020F0502020204030204" pitchFamily="34" charset="0"/>
                <a:cs typeface="Calibri" panose="020F0502020204030204" pitchFamily="34" charset="0"/>
              </a:rPr>
              <a:t>WHAT CAN LEAD TO DATA BREACHES?</a:t>
            </a:r>
          </a:p>
        </p:txBody>
      </p:sp>
      <p:sp>
        <p:nvSpPr>
          <p:cNvPr id="8" name="Slide Number Placeholder 7">
            <a:extLst>
              <a:ext uri="{FF2B5EF4-FFF2-40B4-BE49-F238E27FC236}">
                <a16:creationId xmlns:a16="http://schemas.microsoft.com/office/drawing/2014/main" id="{6F3F890D-FB3D-6FBE-CE38-BA17ACD9EF11}"/>
              </a:ext>
            </a:extLst>
          </p:cNvPr>
          <p:cNvSpPr>
            <a:spLocks noGrp="1"/>
          </p:cNvSpPr>
          <p:nvPr>
            <p:ph type="sldNum" sz="quarter" idx="33"/>
          </p:nvPr>
        </p:nvSpPr>
        <p:spPr/>
        <p:txBody>
          <a:bodyPr/>
          <a:lstStyle/>
          <a:p>
            <a:pPr rtl="0"/>
            <a:fld id="{19B51A1E-902D-48AF-9020-955120F399B6}" type="slidenum">
              <a:rPr lang="en-GB" noProof="0" smtClean="0">
                <a:latin typeface="Calibri" panose="020F0502020204030204" pitchFamily="34" charset="0"/>
                <a:ea typeface="Calibri" panose="020F0502020204030204" pitchFamily="34" charset="0"/>
                <a:cs typeface="Calibri" panose="020F0502020204030204" pitchFamily="34" charset="0"/>
              </a:rPr>
              <a:pPr rtl="0"/>
              <a:t>2</a:t>
            </a:fld>
            <a:endParaRPr lang="en-GB" noProof="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DDB8E66-0C97-F177-259F-78459A67EE46}"/>
              </a:ext>
            </a:extLst>
          </p:cNvPr>
          <p:cNvSpPr txBox="1"/>
          <p:nvPr/>
        </p:nvSpPr>
        <p:spPr>
          <a:xfrm>
            <a:off x="541421" y="1076826"/>
            <a:ext cx="5317958" cy="646331"/>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There are several factors that can lead to data breaches, main ones being:</a:t>
            </a:r>
          </a:p>
        </p:txBody>
      </p:sp>
      <p:sp>
        <p:nvSpPr>
          <p:cNvPr id="12" name="TextBox 11">
            <a:extLst>
              <a:ext uri="{FF2B5EF4-FFF2-40B4-BE49-F238E27FC236}">
                <a16:creationId xmlns:a16="http://schemas.microsoft.com/office/drawing/2014/main" id="{63478BFF-C0A9-A4D5-B884-3FF6B183A89C}"/>
              </a:ext>
            </a:extLst>
          </p:cNvPr>
          <p:cNvSpPr txBox="1"/>
          <p:nvPr/>
        </p:nvSpPr>
        <p:spPr>
          <a:xfrm>
            <a:off x="607595" y="1935983"/>
            <a:ext cx="3657600"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Social engineering</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Device theft</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Malware </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Insider error</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Recycled passwords</a:t>
            </a:r>
          </a:p>
          <a:p>
            <a:pPr marL="285750" indent="-285750">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68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7A7D-B96B-3A3B-1DF6-3F3FF347324B}"/>
              </a:ext>
            </a:extLst>
          </p:cNvPr>
          <p:cNvSpPr>
            <a:spLocks noGrp="1"/>
          </p:cNvSpPr>
          <p:nvPr>
            <p:ph type="title"/>
          </p:nvPr>
        </p:nvSpPr>
        <p:spPr/>
        <p:txBody>
          <a:bodyPr>
            <a:normAutofit fontScale="90000"/>
          </a:bodyPr>
          <a:lstStyle/>
          <a:p>
            <a:r>
              <a:rPr lang="en-GB" dirty="0">
                <a:latin typeface="Calibri" panose="020F0502020204030204" pitchFamily="34" charset="0"/>
                <a:ea typeface="Calibri" panose="020F0502020204030204" pitchFamily="34" charset="0"/>
                <a:cs typeface="Calibri" panose="020F0502020204030204" pitchFamily="34" charset="0"/>
              </a:rPr>
              <a:t>How does this affect me?</a:t>
            </a:r>
          </a:p>
        </p:txBody>
      </p:sp>
      <p:sp>
        <p:nvSpPr>
          <p:cNvPr id="8" name="Slide Number Placeholder 7">
            <a:extLst>
              <a:ext uri="{FF2B5EF4-FFF2-40B4-BE49-F238E27FC236}">
                <a16:creationId xmlns:a16="http://schemas.microsoft.com/office/drawing/2014/main" id="{75F0E4A8-193E-3902-4267-3D56D183BB74}"/>
              </a:ext>
            </a:extLst>
          </p:cNvPr>
          <p:cNvSpPr>
            <a:spLocks noGrp="1"/>
          </p:cNvSpPr>
          <p:nvPr>
            <p:ph type="sldNum" sz="quarter" idx="33"/>
          </p:nvPr>
        </p:nvSpPr>
        <p:spPr/>
        <p:txBody>
          <a:bodyPr/>
          <a:lstStyle/>
          <a:p>
            <a:pPr rtl="0"/>
            <a:fld id="{19B51A1E-902D-48AF-9020-955120F399B6}" type="slidenum">
              <a:rPr lang="en-GB" noProof="0" smtClean="0">
                <a:latin typeface="Calibri" panose="020F0502020204030204" pitchFamily="34" charset="0"/>
                <a:ea typeface="Calibri" panose="020F0502020204030204" pitchFamily="34" charset="0"/>
                <a:cs typeface="Calibri" panose="020F0502020204030204" pitchFamily="34" charset="0"/>
              </a:rPr>
              <a:pPr rtl="0"/>
              <a:t>3</a:t>
            </a:fld>
            <a:endParaRPr lang="en-GB" noProof="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416A245-9830-75C8-ADF1-C2268D80CED3}"/>
              </a:ext>
            </a:extLst>
          </p:cNvPr>
          <p:cNvSpPr txBox="1"/>
          <p:nvPr/>
        </p:nvSpPr>
        <p:spPr>
          <a:xfrm>
            <a:off x="431999" y="1353553"/>
            <a:ext cx="4747595" cy="1477328"/>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You as an individual could risk fines or legal action being taken against you in the instance that a data breach was directly caused by your inadvertence, depending on company policies you could also face termination.</a:t>
            </a:r>
          </a:p>
        </p:txBody>
      </p:sp>
      <p:sp>
        <p:nvSpPr>
          <p:cNvPr id="10" name="TextBox 9">
            <a:extLst>
              <a:ext uri="{FF2B5EF4-FFF2-40B4-BE49-F238E27FC236}">
                <a16:creationId xmlns:a16="http://schemas.microsoft.com/office/drawing/2014/main" id="{C3E9C573-BA1F-D598-1C2D-5F7CD16CDDCE}"/>
              </a:ext>
            </a:extLst>
          </p:cNvPr>
          <p:cNvSpPr txBox="1"/>
          <p:nvPr/>
        </p:nvSpPr>
        <p:spPr>
          <a:xfrm>
            <a:off x="431999" y="3128210"/>
            <a:ext cx="6112042" cy="1200329"/>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Also, beyond the legal and professional sphere you could also possibly be a target yourself meaning you personally could be affected by the data breach by having your credentials stolen which could lead to several issues such as impersonation.</a:t>
            </a:r>
          </a:p>
        </p:txBody>
      </p:sp>
    </p:spTree>
    <p:extLst>
      <p:ext uri="{BB962C8B-B14F-4D97-AF65-F5344CB8AC3E}">
        <p14:creationId xmlns:p14="http://schemas.microsoft.com/office/powerpoint/2010/main" val="215479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CF15-FFA0-CC7A-3903-6EC392DDAFB8}"/>
              </a:ext>
            </a:extLst>
          </p:cNvPr>
          <p:cNvSpPr>
            <a:spLocks noGrp="1"/>
          </p:cNvSpPr>
          <p:nvPr>
            <p:ph type="title"/>
          </p:nvPr>
        </p:nvSpPr>
        <p:spPr/>
        <p:txBody>
          <a:bodyPr>
            <a:normAutofit fontScale="90000"/>
          </a:bodyPr>
          <a:lstStyle/>
          <a:p>
            <a:r>
              <a:rPr lang="en-GB" dirty="0">
                <a:latin typeface="Calibri" panose="020F0502020204030204" pitchFamily="34" charset="0"/>
                <a:ea typeface="Calibri" panose="020F0502020204030204" pitchFamily="34" charset="0"/>
                <a:cs typeface="Calibri" panose="020F0502020204030204" pitchFamily="34" charset="0"/>
              </a:rPr>
              <a:t>What does this mean for the customer?</a:t>
            </a:r>
          </a:p>
        </p:txBody>
      </p:sp>
      <p:sp>
        <p:nvSpPr>
          <p:cNvPr id="8" name="Slide Number Placeholder 7">
            <a:extLst>
              <a:ext uri="{FF2B5EF4-FFF2-40B4-BE49-F238E27FC236}">
                <a16:creationId xmlns:a16="http://schemas.microsoft.com/office/drawing/2014/main" id="{8CCDE1DA-7D3B-5C09-0E69-FB5435CEC9C9}"/>
              </a:ext>
            </a:extLst>
          </p:cNvPr>
          <p:cNvSpPr>
            <a:spLocks noGrp="1"/>
          </p:cNvSpPr>
          <p:nvPr>
            <p:ph type="sldNum" sz="quarter" idx="33"/>
          </p:nvPr>
        </p:nvSpPr>
        <p:spPr/>
        <p:txBody>
          <a:bodyPr/>
          <a:lstStyle/>
          <a:p>
            <a:pPr rtl="0"/>
            <a:fld id="{19B51A1E-902D-48AF-9020-955120F399B6}" type="slidenum">
              <a:rPr lang="en-GB" noProof="0" smtClean="0">
                <a:latin typeface="Calibri" panose="020F0502020204030204" pitchFamily="34" charset="0"/>
                <a:ea typeface="Calibri" panose="020F0502020204030204" pitchFamily="34" charset="0"/>
                <a:cs typeface="Calibri" panose="020F0502020204030204" pitchFamily="34" charset="0"/>
              </a:rPr>
              <a:pPr rtl="0"/>
              <a:t>4</a:t>
            </a:fld>
            <a:endParaRPr lang="en-GB" noProof="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0367B2C-5500-1FF8-4C5E-E469909B4D42}"/>
              </a:ext>
            </a:extLst>
          </p:cNvPr>
          <p:cNvSpPr txBox="1"/>
          <p:nvPr/>
        </p:nvSpPr>
        <p:spPr>
          <a:xfrm>
            <a:off x="348915" y="1397675"/>
            <a:ext cx="4920915" cy="2031325"/>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By depositing data to a business, the customer must trust it completely to adhere to the GDPR and hope that their data is not at risk. In an event that their data is breached they could have their credentials stolen, this could mean that their forms of payment i.e. credit cards could be fraudulently used, or their accounts accessed.</a:t>
            </a:r>
          </a:p>
        </p:txBody>
      </p:sp>
    </p:spTree>
    <p:extLst>
      <p:ext uri="{BB962C8B-B14F-4D97-AF65-F5344CB8AC3E}">
        <p14:creationId xmlns:p14="http://schemas.microsoft.com/office/powerpoint/2010/main" val="237230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FECC-CA11-4A85-4AF7-0911C0A9661A}"/>
              </a:ext>
            </a:extLst>
          </p:cNvPr>
          <p:cNvSpPr>
            <a:spLocks noGrp="1"/>
          </p:cNvSpPr>
          <p:nvPr>
            <p:ph type="title"/>
          </p:nvPr>
        </p:nvSpPr>
        <p:spPr/>
        <p:txBody>
          <a:bodyPr>
            <a:normAutofit fontScale="90000"/>
          </a:bodyPr>
          <a:lstStyle/>
          <a:p>
            <a:r>
              <a:rPr lang="en-GB" dirty="0">
                <a:latin typeface="Calibri" panose="020F0502020204030204" pitchFamily="34" charset="0"/>
                <a:ea typeface="Calibri" panose="020F0502020204030204" pitchFamily="34" charset="0"/>
                <a:cs typeface="Calibri" panose="020F0502020204030204" pitchFamily="34" charset="0"/>
              </a:rPr>
              <a:t>How to prevent them?</a:t>
            </a:r>
          </a:p>
        </p:txBody>
      </p:sp>
      <p:sp>
        <p:nvSpPr>
          <p:cNvPr id="8" name="Slide Number Placeholder 7">
            <a:extLst>
              <a:ext uri="{FF2B5EF4-FFF2-40B4-BE49-F238E27FC236}">
                <a16:creationId xmlns:a16="http://schemas.microsoft.com/office/drawing/2014/main" id="{9B888489-FD77-5F8C-32EB-6DB8E7803505}"/>
              </a:ext>
            </a:extLst>
          </p:cNvPr>
          <p:cNvSpPr>
            <a:spLocks noGrp="1"/>
          </p:cNvSpPr>
          <p:nvPr>
            <p:ph type="sldNum" sz="quarter" idx="33"/>
          </p:nvPr>
        </p:nvSpPr>
        <p:spPr/>
        <p:txBody>
          <a:bodyPr/>
          <a:lstStyle/>
          <a:p>
            <a:pPr rtl="0"/>
            <a:fld id="{19B51A1E-902D-48AF-9020-955120F399B6}" type="slidenum">
              <a:rPr lang="en-GB" noProof="0" smtClean="0">
                <a:latin typeface="Calibri" panose="020F0502020204030204" pitchFamily="34" charset="0"/>
                <a:ea typeface="Calibri" panose="020F0502020204030204" pitchFamily="34" charset="0"/>
                <a:cs typeface="Calibri" panose="020F0502020204030204" pitchFamily="34" charset="0"/>
              </a:rPr>
              <a:pPr rtl="0"/>
              <a:t>5</a:t>
            </a:fld>
            <a:endParaRPr lang="en-GB" noProof="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A279177-3DA8-876D-4552-8896F6AE5A9C}"/>
              </a:ext>
            </a:extLst>
          </p:cNvPr>
          <p:cNvSpPr txBox="1"/>
          <p:nvPr/>
        </p:nvSpPr>
        <p:spPr>
          <a:xfrm>
            <a:off x="360947" y="1726532"/>
            <a:ext cx="4746458" cy="1200329"/>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Data breaches that are derived from the issues previously stated can be easily avoided if the staff  at any given company are trained on correctly securing your:</a:t>
            </a:r>
          </a:p>
        </p:txBody>
      </p:sp>
      <p:sp>
        <p:nvSpPr>
          <p:cNvPr id="3" name="TextBox 2">
            <a:extLst>
              <a:ext uri="{FF2B5EF4-FFF2-40B4-BE49-F238E27FC236}">
                <a16:creationId xmlns:a16="http://schemas.microsoft.com/office/drawing/2014/main" id="{AA122CE2-F4D2-7D8D-4930-F80B7648F349}"/>
              </a:ext>
            </a:extLst>
          </p:cNvPr>
          <p:cNvSpPr txBox="1"/>
          <p:nvPr/>
        </p:nvSpPr>
        <p:spPr>
          <a:xfrm>
            <a:off x="619626" y="3429000"/>
            <a:ext cx="2839453"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Personal devices</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Company devices</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Accounts</a:t>
            </a:r>
          </a:p>
          <a:p>
            <a:pPr marL="285750" indent="-285750">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0675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TotalTime>
  <Words>262</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Calibri</vt:lpstr>
      <vt:lpstr>Goudy Old Style</vt:lpstr>
      <vt:lpstr>Wingdings 2</vt:lpstr>
      <vt:lpstr>SlateVTI</vt:lpstr>
      <vt:lpstr>Risks of data breaches</vt:lpstr>
      <vt:lpstr>WHAT CAN LEAD TO DATA BREACHES?</vt:lpstr>
      <vt:lpstr>How does this affect me?</vt:lpstr>
      <vt:lpstr>What does this mean for the customer?</vt:lpstr>
      <vt:lpstr>How to prevent them?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Risks of data breaches</dc:title>
  <dc:creator>Jan Duy Thai Hoang</dc:creator>
  <cp:lastModifiedBy>Jan Duy Thai Hoang</cp:lastModifiedBy>
  <cp:revision>2</cp:revision>
  <dcterms:created xsi:type="dcterms:W3CDTF">2024-05-03T03:05:17Z</dcterms:created>
  <dcterms:modified xsi:type="dcterms:W3CDTF">2024-05-03T04:29:25Z</dcterms:modified>
</cp:coreProperties>
</file>