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5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39" d="100"/>
          <a:sy n="139" d="100"/>
        </p:scale>
        <p:origin x="-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C05A-497E-FA42-8B29-5C3CFF60CD76}" type="datetimeFigureOut">
              <a:rPr lang="en-US" smtClean="0"/>
              <a:t>15.12.15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C62F-E825-E849-9701-8B5E095A6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CFD-</a:t>
            </a:r>
            <a:r>
              <a:rPr lang="en-US" dirty="0" err="1" smtClean="0"/>
              <a:t>Prosjekt</a:t>
            </a:r>
            <a:r>
              <a:rPr lang="en-US" dirty="0" smtClean="0"/>
              <a:t>	MEK4470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Jørgen D. Tyvand</a:t>
            </a:r>
          </a:p>
          <a:p>
            <a:r>
              <a:rPr lang="nb-NO" smtClean="0"/>
              <a:t>Høst 2015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88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 smtClean="0"/>
              <a:t>Sammenligning for tidspunkt for gjennomsnittlig maksimalhastighet</a:t>
            </a:r>
            <a:endParaRPr lang="nb-NO" sz="2800" dirty="0"/>
          </a:p>
        </p:txBody>
      </p:sp>
      <p:pic>
        <p:nvPicPr>
          <p:cNvPr id="4" name="Content Placeholder 3" descr="time_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r="80" b="-1"/>
          <a:stretch/>
        </p:blipFill>
        <p:spPr>
          <a:xfrm>
            <a:off x="950606" y="1417638"/>
            <a:ext cx="7172317" cy="5342900"/>
          </a:xfrm>
        </p:spPr>
      </p:pic>
    </p:spTree>
    <p:extLst>
      <p:ext uri="{BB962C8B-B14F-4D97-AF65-F5344CB8AC3E}">
        <p14:creationId xmlns:p14="http://schemas.microsoft.com/office/powerpoint/2010/main" val="28765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Sammenligning</a:t>
            </a:r>
            <a:r>
              <a:rPr lang="en-US" dirty="0" smtClean="0"/>
              <a:t> for t = -5 s</a:t>
            </a:r>
            <a:endParaRPr lang="en-US" dirty="0"/>
          </a:p>
        </p:txBody>
      </p:sp>
      <p:pic>
        <p:nvPicPr>
          <p:cNvPr id="4" name="Content Placeholder 3" descr="time_min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-1489" r="6674" b="-1479"/>
          <a:stretch/>
        </p:blipFill>
        <p:spPr>
          <a:xfrm>
            <a:off x="4682374" y="1844944"/>
            <a:ext cx="4461626" cy="3929251"/>
          </a:xfrm>
        </p:spPr>
      </p:pic>
      <p:pic>
        <p:nvPicPr>
          <p:cNvPr id="5" name="Content Placeholder 3" descr="1-s2.0-S0141118703000166-mai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39827" r="48711" b="34187"/>
          <a:stretch/>
        </p:blipFill>
        <p:spPr>
          <a:xfrm>
            <a:off x="100509" y="1563820"/>
            <a:ext cx="4424777" cy="43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9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Sammenligning</a:t>
            </a:r>
            <a:r>
              <a:rPr lang="en-US" dirty="0" smtClean="0"/>
              <a:t> for t = -1 s</a:t>
            </a:r>
            <a:endParaRPr lang="en-US" dirty="0"/>
          </a:p>
        </p:txBody>
      </p:sp>
      <p:pic>
        <p:nvPicPr>
          <p:cNvPr id="4" name="Content Placeholder 3" descr="time_min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12" r="7389"/>
          <a:stretch/>
        </p:blipFill>
        <p:spPr>
          <a:xfrm>
            <a:off x="4457872" y="1872959"/>
            <a:ext cx="4622167" cy="3861611"/>
          </a:xfrm>
        </p:spPr>
      </p:pic>
      <p:pic>
        <p:nvPicPr>
          <p:cNvPr id="5" name="Content Placeholder 3" descr="1-s2.0-S0141118703000166-mai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8" t="39827" r="12515" b="34671"/>
          <a:stretch/>
        </p:blipFill>
        <p:spPr>
          <a:xfrm>
            <a:off x="457200" y="1489231"/>
            <a:ext cx="4422380" cy="43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Sammenligning</a:t>
            </a:r>
            <a:r>
              <a:rPr lang="en-US" dirty="0" smtClean="0"/>
              <a:t> for t = 0 s</a:t>
            </a:r>
            <a:endParaRPr lang="en-US" dirty="0"/>
          </a:p>
        </p:txBody>
      </p:sp>
      <p:pic>
        <p:nvPicPr>
          <p:cNvPr id="4" name="Content Placeholder 3" descr="time_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-303" r="7851" b="-650"/>
          <a:stretch/>
        </p:blipFill>
        <p:spPr>
          <a:xfrm>
            <a:off x="4687355" y="2011162"/>
            <a:ext cx="4328723" cy="3763034"/>
          </a:xfrm>
        </p:spPr>
      </p:pic>
      <p:pic>
        <p:nvPicPr>
          <p:cNvPr id="5" name="Content Placeholder 3" descr="1-s2.0-S0141118703000166-mai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65571" r="48710" b="9250"/>
          <a:stretch/>
        </p:blipFill>
        <p:spPr>
          <a:xfrm>
            <a:off x="0" y="1745050"/>
            <a:ext cx="4522545" cy="42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Sammenligning</a:t>
            </a:r>
            <a:r>
              <a:rPr lang="en-US" dirty="0" smtClean="0"/>
              <a:t> for t = 3 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pic>
        <p:nvPicPr>
          <p:cNvPr id="6" name="Content Placeholder 3" descr="1-s2.0-S0141118703000166-ma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1" t="65409" r="12515" b="9250"/>
          <a:stretch/>
        </p:blipFill>
        <p:spPr>
          <a:xfrm>
            <a:off x="343483" y="1649158"/>
            <a:ext cx="4320850" cy="4289494"/>
          </a:xfrm>
          <a:prstGeom prst="rect">
            <a:avLst/>
          </a:prstGeom>
        </p:spPr>
      </p:pic>
      <p:pic>
        <p:nvPicPr>
          <p:cNvPr id="8" name="Content Placeholder 7" descr="time_3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t="-1045" r="7962" b="-2276"/>
          <a:stretch/>
        </p:blipFill>
        <p:spPr>
          <a:xfrm>
            <a:off x="4412029" y="1779684"/>
            <a:ext cx="4731971" cy="4196495"/>
          </a:xfrm>
        </p:spPr>
      </p:pic>
    </p:spTree>
    <p:extLst>
      <p:ext uri="{BB962C8B-B14F-4D97-AF65-F5344CB8AC3E}">
        <p14:creationId xmlns:p14="http://schemas.microsoft.com/office/powerpoint/2010/main" val="357187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Oppsumering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resultater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sz="1800" dirty="0" err="1" smtClean="0"/>
              <a:t>BuoyantBoussinesqPimpleFoam</a:t>
            </a:r>
            <a:r>
              <a:rPr lang="nb-NO" sz="1800" dirty="0" smtClean="0"/>
              <a:t> virker å </a:t>
            </a:r>
            <a:r>
              <a:rPr lang="nb-NO" sz="1800" dirty="0" smtClean="0"/>
              <a:t>fungerer godt til modellering av indre bølger</a:t>
            </a:r>
            <a:r>
              <a:rPr lang="nb-NO" sz="1800" dirty="0" smtClean="0"/>
              <a:t>.</a:t>
            </a:r>
            <a:endParaRPr lang="nb-NO" sz="1800" dirty="0" smtClean="0"/>
          </a:p>
          <a:p>
            <a:endParaRPr lang="nb-NO" sz="1800" dirty="0" smtClean="0"/>
          </a:p>
          <a:p>
            <a:r>
              <a:rPr lang="nb-NO" sz="1800" dirty="0" smtClean="0"/>
              <a:t>Generelt </a:t>
            </a:r>
            <a:r>
              <a:rPr lang="nb-NO" sz="1800" dirty="0" smtClean="0"/>
              <a:t>god overenstemmelse med resultatene til Wood/Grue.</a:t>
            </a:r>
          </a:p>
          <a:p>
            <a:endParaRPr lang="nb-NO" sz="1800" dirty="0" smtClean="0"/>
          </a:p>
          <a:p>
            <a:r>
              <a:rPr lang="nb-NO" sz="1800" dirty="0" smtClean="0"/>
              <a:t>Vi </a:t>
            </a:r>
            <a:r>
              <a:rPr lang="nb-NO" sz="1800" dirty="0" smtClean="0"/>
              <a:t>ser tydelig at førsteordens </a:t>
            </a:r>
            <a:r>
              <a:rPr lang="nb-NO" sz="1800" dirty="0" err="1" smtClean="0"/>
              <a:t>upwind</a:t>
            </a:r>
            <a:r>
              <a:rPr lang="nb-NO" sz="1800" dirty="0" smtClean="0"/>
              <a:t> gir </a:t>
            </a:r>
            <a:r>
              <a:rPr lang="nb-NO" sz="1800" dirty="0" smtClean="0"/>
              <a:t>mye dårligere resultat enn </a:t>
            </a:r>
            <a:r>
              <a:rPr lang="nb-NO" sz="1800" dirty="0" smtClean="0"/>
              <a:t>andreordensskjema</a:t>
            </a:r>
            <a:r>
              <a:rPr lang="nb-NO" sz="1800" dirty="0" smtClean="0"/>
              <a:t>.</a:t>
            </a:r>
          </a:p>
          <a:p>
            <a:endParaRPr lang="nb-NO" sz="1800" dirty="0" smtClean="0"/>
          </a:p>
          <a:p>
            <a:r>
              <a:rPr lang="nb-NO" sz="1800" dirty="0" err="1" smtClean="0"/>
              <a:t>FilteredLinear</a:t>
            </a:r>
            <a:r>
              <a:rPr lang="nb-NO" sz="1800" dirty="0" smtClean="0"/>
              <a:t> </a:t>
            </a:r>
            <a:r>
              <a:rPr lang="nb-NO" sz="1800" dirty="0" smtClean="0"/>
              <a:t>er skjemaet som har minst variasjon </a:t>
            </a:r>
            <a:r>
              <a:rPr lang="nb-NO" sz="1800" dirty="0" smtClean="0"/>
              <a:t>men overskyter en god del. Er nok best egnet til sitt spesielle bruk for LES. </a:t>
            </a:r>
            <a:endParaRPr lang="nb-NO" sz="1800" dirty="0" smtClean="0"/>
          </a:p>
          <a:p>
            <a:endParaRPr lang="nb-NO" sz="1800" dirty="0" smtClean="0"/>
          </a:p>
          <a:p>
            <a:r>
              <a:rPr lang="nb-NO" sz="1800" dirty="0" smtClean="0"/>
              <a:t>QUICK </a:t>
            </a:r>
            <a:r>
              <a:rPr lang="nb-NO" sz="1800" dirty="0" smtClean="0"/>
              <a:t>og </a:t>
            </a:r>
            <a:r>
              <a:rPr lang="nb-NO" sz="1800" dirty="0" err="1" smtClean="0"/>
              <a:t>linearUpwind</a:t>
            </a:r>
            <a:r>
              <a:rPr lang="nb-NO" sz="1800" dirty="0" smtClean="0"/>
              <a:t> gir like resultat seg imellom, men varierer basert på </a:t>
            </a:r>
            <a:r>
              <a:rPr lang="nb-NO" sz="1800" dirty="0" err="1" smtClean="0"/>
              <a:t>mesh</a:t>
            </a:r>
            <a:r>
              <a:rPr lang="nb-NO" sz="1800" dirty="0" smtClean="0"/>
              <a:t> og gradering. Variasjonen ser ut til å øke med </a:t>
            </a:r>
            <a:r>
              <a:rPr lang="nb-NO" sz="1800" dirty="0" err="1" smtClean="0"/>
              <a:t>meshstørrelse</a:t>
            </a:r>
            <a:r>
              <a:rPr lang="nb-NO" sz="1800" dirty="0" smtClean="0"/>
              <a:t> og ”skjevhet” på graderingen.</a:t>
            </a:r>
          </a:p>
          <a:p>
            <a:endParaRPr lang="nb-NO" sz="1800" dirty="0" smtClean="0"/>
          </a:p>
          <a:p>
            <a:r>
              <a:rPr lang="nb-NO" sz="1800" dirty="0" smtClean="0"/>
              <a:t>Størrelsen </a:t>
            </a:r>
            <a:r>
              <a:rPr lang="nb-NO" sz="1800" dirty="0" smtClean="0"/>
              <a:t>på </a:t>
            </a:r>
            <a:r>
              <a:rPr lang="nb-NO" sz="1800" dirty="0" err="1" smtClean="0"/>
              <a:t>meshet</a:t>
            </a:r>
            <a:r>
              <a:rPr lang="nb-NO" sz="1800" dirty="0" smtClean="0"/>
              <a:t> gir utslag i ekstremalverdier for hastighet, mens mellomsjiktet er veldig likt for alle andreordens skjema.</a:t>
            </a:r>
          </a:p>
          <a:p>
            <a:endParaRPr lang="nb-NO" sz="1800" dirty="0" smtClean="0"/>
          </a:p>
          <a:p>
            <a:r>
              <a:rPr lang="nb-NO" sz="1800" dirty="0" smtClean="0"/>
              <a:t> Skulle jeg brukt dette til sammenligning med egne eksperimentelle resultater, ville et oppsett med </a:t>
            </a:r>
            <a:r>
              <a:rPr lang="nb-NO" sz="1800" dirty="0" err="1" smtClean="0"/>
              <a:t>linearUpwind</a:t>
            </a:r>
            <a:r>
              <a:rPr lang="nb-NO" sz="1800" dirty="0" smtClean="0"/>
              <a:t>, </a:t>
            </a:r>
            <a:r>
              <a:rPr lang="nb-NO" sz="1800" dirty="0" err="1" smtClean="0"/>
              <a:t>adjustableTimeStep</a:t>
            </a:r>
            <a:r>
              <a:rPr lang="nb-NO" sz="1800" dirty="0" smtClean="0"/>
              <a:t> og et ennå litt finere, middels gradert </a:t>
            </a:r>
            <a:r>
              <a:rPr lang="nb-NO" sz="1800" dirty="0" err="1" smtClean="0"/>
              <a:t>mesh</a:t>
            </a:r>
            <a:r>
              <a:rPr lang="nb-NO" sz="1800" dirty="0" smtClean="0"/>
              <a:t> vært mitt valg.</a:t>
            </a:r>
            <a:endParaRPr lang="nb-NO" sz="1800" dirty="0" smtClean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4354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Prosjektbeskrivelse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200" dirty="0" smtClean="0"/>
              <a:t>Jeg har sett på bruk av OpenFoam for å modellere dannelsen av indre bølger i vann. </a:t>
            </a:r>
            <a:endParaRPr lang="nb-NO" sz="2200" dirty="0" smtClean="0"/>
          </a:p>
          <a:p>
            <a:endParaRPr lang="nb-NO" sz="2200" dirty="0" smtClean="0"/>
          </a:p>
          <a:p>
            <a:r>
              <a:rPr lang="nb-NO" sz="2200" dirty="0" smtClean="0"/>
              <a:t>Oppsett </a:t>
            </a:r>
            <a:r>
              <a:rPr lang="nb-NO" sz="2200" dirty="0" smtClean="0"/>
              <a:t>og sammenligningsgrunnlag er hentet fra “Modelling of high amplitude internal waves integrating the primitive (Navier-Stokes) equations” av D.J. Wood og J. Grue. </a:t>
            </a:r>
            <a:endParaRPr lang="nb-NO" sz="2200" dirty="0" smtClean="0"/>
          </a:p>
          <a:p>
            <a:pPr marL="0" indent="0">
              <a:buNone/>
            </a:pPr>
            <a:endParaRPr lang="nb-NO" sz="2200" dirty="0" smtClean="0"/>
          </a:p>
          <a:p>
            <a:r>
              <a:rPr lang="nb-NO" sz="2200" dirty="0" smtClean="0"/>
              <a:t>Plot av hastighetsprofilen </a:t>
            </a:r>
            <a:r>
              <a:rPr lang="nb-NO" sz="2200" dirty="0" smtClean="0"/>
              <a:t>for bølgebevegelsen har blitt </a:t>
            </a:r>
            <a:r>
              <a:rPr lang="nb-NO" sz="2200" dirty="0" smtClean="0"/>
              <a:t>laget </a:t>
            </a:r>
            <a:r>
              <a:rPr lang="nb-NO" sz="2200" dirty="0" smtClean="0"/>
              <a:t>for fire forskjellige numeriske </a:t>
            </a:r>
            <a:r>
              <a:rPr lang="nb-NO" sz="2200" dirty="0" err="1" smtClean="0"/>
              <a:t>diskretiseringsskjema</a:t>
            </a:r>
            <a:r>
              <a:rPr lang="nb-NO" sz="2200" dirty="0"/>
              <a:t> </a:t>
            </a:r>
            <a:r>
              <a:rPr lang="nb-NO" sz="2200" dirty="0" smtClean="0"/>
              <a:t>på fire forskjellige </a:t>
            </a:r>
            <a:r>
              <a:rPr lang="nb-NO" sz="2200" dirty="0" err="1" smtClean="0"/>
              <a:t>mesh</a:t>
            </a:r>
            <a:r>
              <a:rPr lang="nb-NO" sz="2200" dirty="0" smtClean="0"/>
              <a:t>.</a:t>
            </a:r>
            <a:r>
              <a:rPr lang="nb-NO" sz="2200" dirty="0" smtClean="0"/>
              <a:t> Disse sammenlignes med lignende plott fra Wood/Grue.</a:t>
            </a:r>
            <a:endParaRPr lang="nb-NO" sz="2200" dirty="0" smtClean="0"/>
          </a:p>
        </p:txBody>
      </p:sp>
    </p:spTree>
    <p:extLst>
      <p:ext uri="{BB962C8B-B14F-4D97-AF65-F5344CB8AC3E}">
        <p14:creationId xmlns:p14="http://schemas.microsoft.com/office/powerpoint/2010/main" val="69923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Oppsett for det originale eksperimentet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4068"/>
          </a:xfrm>
        </p:spPr>
        <p:txBody>
          <a:bodyPr>
            <a:normAutofit lnSpcReduction="10000"/>
          </a:bodyPr>
          <a:lstStyle/>
          <a:p>
            <a:r>
              <a:rPr lang="nb-NO" sz="1800" dirty="0" smtClean="0"/>
              <a:t>En bølgetank på 18.4 meter fylles med saltvannsløsning (“</a:t>
            </a:r>
            <a:r>
              <a:rPr lang="nb-NO" sz="1800" dirty="0" err="1" smtClean="0"/>
              <a:t>brine</a:t>
            </a:r>
            <a:r>
              <a:rPr lang="nb-NO" sz="1800" dirty="0" smtClean="0"/>
              <a:t>”) i </a:t>
            </a:r>
            <a:r>
              <a:rPr lang="nb-NO" sz="1800" dirty="0" smtClean="0"/>
              <a:t>bunnen og et øvre lag med lineær endring i tetthet opp mot toppen av tanken.</a:t>
            </a:r>
          </a:p>
          <a:p>
            <a:pPr marL="0" indent="0">
              <a:buNone/>
            </a:pPr>
            <a:endParaRPr lang="nb-NO" sz="1800" dirty="0" smtClean="0"/>
          </a:p>
          <a:p>
            <a:r>
              <a:rPr lang="nb-NO" sz="1800" dirty="0" smtClean="0"/>
              <a:t>En </a:t>
            </a:r>
            <a:r>
              <a:rPr lang="nb-NO" sz="1800" dirty="0" smtClean="0"/>
              <a:t>sluse senkes ned i tanken 0.5 meter fra venstre vegg, og ferskvann </a:t>
            </a:r>
            <a:r>
              <a:rPr lang="nb-NO" sz="1800" dirty="0" smtClean="0"/>
              <a:t>fylles </a:t>
            </a:r>
            <a:r>
              <a:rPr lang="nb-NO" sz="1800" dirty="0" smtClean="0"/>
              <a:t>så på venstre side av </a:t>
            </a:r>
            <a:r>
              <a:rPr lang="nb-NO" sz="1800" dirty="0" smtClean="0"/>
              <a:t>slusa.</a:t>
            </a:r>
          </a:p>
          <a:p>
            <a:endParaRPr lang="nb-NO" sz="1800" dirty="0"/>
          </a:p>
          <a:p>
            <a:r>
              <a:rPr lang="nb-NO" sz="1800" dirty="0" smtClean="0"/>
              <a:t>Slusa heves, og i forsøk på å jevne ut tettheten dannes det en bølge.</a:t>
            </a:r>
            <a:endParaRPr lang="nb-NO" sz="1800" dirty="0" smtClean="0"/>
          </a:p>
          <a:p>
            <a:pPr marL="0" indent="0">
              <a:buNone/>
            </a:pPr>
            <a:endParaRPr lang="nb-NO" sz="1800" dirty="0" smtClean="0"/>
          </a:p>
          <a:p>
            <a:r>
              <a:rPr lang="nb-NO" sz="1800" dirty="0"/>
              <a:t>Data </a:t>
            </a:r>
            <a:r>
              <a:rPr lang="nb-NO" sz="1800" dirty="0" smtClean="0"/>
              <a:t>samles fra forskjellige kamera plassert langs </a:t>
            </a:r>
            <a:r>
              <a:rPr lang="nb-NO" sz="1800" dirty="0"/>
              <a:t>bølgetanken. </a:t>
            </a:r>
            <a:endParaRPr lang="nb-NO" sz="1800" dirty="0" smtClean="0"/>
          </a:p>
          <a:p>
            <a:endParaRPr lang="en-US" sz="1800" dirty="0"/>
          </a:p>
        </p:txBody>
      </p:sp>
      <p:pic>
        <p:nvPicPr>
          <p:cNvPr id="4" name="Picture 3" descr="oppset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8" b="8039"/>
          <a:stretch/>
        </p:blipFill>
        <p:spPr>
          <a:xfrm>
            <a:off x="566503" y="4325542"/>
            <a:ext cx="7656929" cy="22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buoyantBoussinesqPimpleFoam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6771"/>
          </a:xfrm>
        </p:spPr>
        <p:txBody>
          <a:bodyPr>
            <a:normAutofit/>
          </a:bodyPr>
          <a:lstStyle/>
          <a:p>
            <a:r>
              <a:rPr lang="nb-NO" sz="2600" dirty="0" smtClean="0"/>
              <a:t>“</a:t>
            </a:r>
            <a:r>
              <a:rPr lang="nb-NO" sz="2600" dirty="0" err="1" smtClean="0"/>
              <a:t>Transient</a:t>
            </a:r>
            <a:r>
              <a:rPr lang="nb-NO" sz="2600" dirty="0" smtClean="0"/>
              <a:t> </a:t>
            </a:r>
            <a:r>
              <a:rPr lang="nb-NO" sz="2600" dirty="0" err="1" smtClean="0"/>
              <a:t>solver</a:t>
            </a:r>
            <a:r>
              <a:rPr lang="nb-NO" sz="2600" dirty="0" smtClean="0"/>
              <a:t> for </a:t>
            </a:r>
            <a:r>
              <a:rPr lang="nb-NO" sz="2600" dirty="0" err="1" smtClean="0"/>
              <a:t>buoyant</a:t>
            </a:r>
            <a:r>
              <a:rPr lang="nb-NO" sz="2600" dirty="0" smtClean="0"/>
              <a:t>, turbulent </a:t>
            </a:r>
            <a:r>
              <a:rPr lang="nb-NO" sz="2600" dirty="0" err="1" smtClean="0"/>
              <a:t>flow</a:t>
            </a:r>
            <a:r>
              <a:rPr lang="nb-NO" sz="2600" dirty="0" smtClean="0"/>
              <a:t> </a:t>
            </a:r>
            <a:r>
              <a:rPr lang="nb-NO" sz="2600" dirty="0" err="1" smtClean="0"/>
              <a:t>of</a:t>
            </a:r>
            <a:r>
              <a:rPr lang="nb-NO" sz="2600" dirty="0" smtClean="0"/>
              <a:t> </a:t>
            </a:r>
            <a:r>
              <a:rPr lang="nb-NO" sz="2600" dirty="0" err="1" smtClean="0"/>
              <a:t>incompressible</a:t>
            </a:r>
            <a:r>
              <a:rPr lang="nb-NO" sz="2600" dirty="0" smtClean="0"/>
              <a:t> fluids</a:t>
            </a:r>
            <a:r>
              <a:rPr lang="nb-NO" sz="2600" dirty="0" smtClean="0"/>
              <a:t>”.</a:t>
            </a:r>
            <a:r>
              <a:rPr lang="nb-NO" sz="2600" dirty="0"/>
              <a:t> </a:t>
            </a:r>
            <a:endParaRPr lang="nb-NO" sz="2600" dirty="0" smtClean="0"/>
          </a:p>
          <a:p>
            <a:endParaRPr lang="nb-NO" sz="2600" dirty="0"/>
          </a:p>
          <a:p>
            <a:r>
              <a:rPr lang="nb-NO" sz="2600" dirty="0" smtClean="0"/>
              <a:t>Løseren </a:t>
            </a:r>
            <a:r>
              <a:rPr lang="nb-NO" sz="2600" dirty="0"/>
              <a:t>f</a:t>
            </a:r>
            <a:r>
              <a:rPr lang="nb-NO" sz="2600" dirty="0" smtClean="0"/>
              <a:t>ungerer </a:t>
            </a:r>
            <a:r>
              <a:rPr lang="nb-NO" sz="2600" dirty="0" smtClean="0"/>
              <a:t>for denne casen ved å endre </a:t>
            </a:r>
            <a:r>
              <a:rPr lang="nb-NO" sz="2600" dirty="0" err="1" smtClean="0"/>
              <a:t>turbulence</a:t>
            </a:r>
            <a:r>
              <a:rPr lang="nb-NO" sz="2600" dirty="0" smtClean="0"/>
              <a:t> </a:t>
            </a:r>
            <a:r>
              <a:rPr lang="nb-NO" sz="2600" dirty="0" err="1" smtClean="0"/>
              <a:t>model</a:t>
            </a:r>
            <a:r>
              <a:rPr lang="nb-NO" sz="2600" dirty="0" smtClean="0"/>
              <a:t> til “</a:t>
            </a:r>
            <a:r>
              <a:rPr lang="nb-NO" sz="2600" dirty="0" err="1" smtClean="0"/>
              <a:t>laminar</a:t>
            </a:r>
            <a:r>
              <a:rPr lang="nb-NO" sz="2600" dirty="0" smtClean="0"/>
              <a:t>”</a:t>
            </a:r>
            <a:r>
              <a:rPr lang="nb-NO" sz="2600" dirty="0" smtClean="0"/>
              <a:t>. </a:t>
            </a:r>
          </a:p>
          <a:p>
            <a:endParaRPr lang="nb-NO" sz="2600" dirty="0"/>
          </a:p>
          <a:p>
            <a:r>
              <a:rPr lang="nb-NO" sz="2600" dirty="0" smtClean="0"/>
              <a:t>Kjører egentlig i PISO-modus.</a:t>
            </a:r>
          </a:p>
          <a:p>
            <a:endParaRPr lang="nb-NO" sz="2600" dirty="0" smtClean="0"/>
          </a:p>
          <a:p>
            <a:pPr marL="285750" indent="-285750"/>
            <a:r>
              <a:rPr lang="nb-NO" sz="2600" dirty="0" smtClean="0"/>
              <a:t>Bruker </a:t>
            </a:r>
            <a:r>
              <a:rPr lang="nb-NO" sz="2600" dirty="0"/>
              <a:t>en </a:t>
            </a:r>
            <a:r>
              <a:rPr lang="nb-NO" sz="2600" dirty="0" err="1"/>
              <a:t>Boussinesq</a:t>
            </a:r>
            <a:r>
              <a:rPr lang="nb-NO" sz="2600" dirty="0"/>
              <a:t>-approksimasjon, hvor tettheten er en funksjon av </a:t>
            </a:r>
            <a:r>
              <a:rPr lang="nb-NO" sz="2600" dirty="0" smtClean="0"/>
              <a:t>temperatur. </a:t>
            </a:r>
            <a:r>
              <a:rPr lang="nb-NO" sz="2600" dirty="0" err="1" smtClean="0"/>
              <a:t>ρ</a:t>
            </a:r>
            <a:r>
              <a:rPr lang="nb-NO" sz="2600" dirty="0" smtClean="0"/>
              <a:t> </a:t>
            </a:r>
            <a:r>
              <a:rPr lang="nb-NO" sz="2600" dirty="0"/>
              <a:t>= ρ</a:t>
            </a:r>
            <a:r>
              <a:rPr lang="nb-NO" sz="2600" baseline="-25000" dirty="0"/>
              <a:t>0</a:t>
            </a:r>
            <a:r>
              <a:rPr lang="nb-NO" sz="2600" dirty="0"/>
              <a:t> -  αρ</a:t>
            </a:r>
            <a:r>
              <a:rPr lang="nb-NO" sz="2600" baseline="-25000" dirty="0"/>
              <a:t>0</a:t>
            </a:r>
            <a:r>
              <a:rPr lang="nb-NO" sz="2600" dirty="0"/>
              <a:t>ΔT, hvor α er termisk ekspansjon.</a:t>
            </a:r>
          </a:p>
          <a:p>
            <a:pPr marL="0" indent="0">
              <a:buNone/>
            </a:pPr>
            <a:endParaRPr lang="nb-NO" sz="2600" dirty="0" smtClean="0"/>
          </a:p>
        </p:txBody>
      </p:sp>
    </p:spTree>
    <p:extLst>
      <p:ext uri="{BB962C8B-B14F-4D97-AF65-F5344CB8AC3E}">
        <p14:creationId xmlns:p14="http://schemas.microsoft.com/office/powerpoint/2010/main" val="209576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Løsning i </a:t>
            </a:r>
            <a:r>
              <a:rPr lang="nb-NO" dirty="0" err="1" smtClean="0"/>
              <a:t>OpenFoam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590"/>
          </a:xfrm>
        </p:spPr>
        <p:txBody>
          <a:bodyPr>
            <a:noAutofit/>
          </a:bodyPr>
          <a:lstStyle/>
          <a:p>
            <a:r>
              <a:rPr lang="nb-NO" sz="2200" dirty="0" smtClean="0"/>
              <a:t>Jeg har fokusert på case C i Wood/Grue, hvor volumet ferskvann var 100 L (d = 0.4 m) i eksperimentene. (Numerisk 77.5 L (d = 0.31 m) ).</a:t>
            </a:r>
            <a:endParaRPr lang="nb-NO" sz="2200" dirty="0"/>
          </a:p>
          <a:p>
            <a:endParaRPr lang="nb-NO" sz="2200" dirty="0" smtClean="0"/>
          </a:p>
          <a:p>
            <a:r>
              <a:rPr lang="nb-NO" sz="2200" dirty="0" smtClean="0"/>
              <a:t>Vi </a:t>
            </a:r>
            <a:r>
              <a:rPr lang="nb-NO" sz="2200" dirty="0" smtClean="0"/>
              <a:t>ser på fire forskjellige </a:t>
            </a:r>
            <a:r>
              <a:rPr lang="nb-NO" sz="2200" dirty="0" err="1" smtClean="0"/>
              <a:t>diskretiseringsskjema</a:t>
            </a:r>
            <a:r>
              <a:rPr lang="nb-NO" sz="2200" dirty="0" smtClean="0"/>
              <a:t>, førsteordens </a:t>
            </a:r>
            <a:r>
              <a:rPr lang="nb-NO" sz="2200" dirty="0" err="1" smtClean="0"/>
              <a:t>upwind</a:t>
            </a:r>
            <a:r>
              <a:rPr lang="nb-NO" sz="2200" dirty="0" smtClean="0"/>
              <a:t>, </a:t>
            </a:r>
            <a:r>
              <a:rPr lang="nb-NO" sz="2200" dirty="0" smtClean="0"/>
              <a:t>og de tre andreordensskjemaene </a:t>
            </a:r>
            <a:r>
              <a:rPr lang="nb-NO" sz="2200" dirty="0" err="1" smtClean="0"/>
              <a:t>linearUpwind</a:t>
            </a:r>
            <a:r>
              <a:rPr lang="nb-NO" sz="2200" dirty="0" smtClean="0"/>
              <a:t>, </a:t>
            </a:r>
            <a:r>
              <a:rPr lang="nb-NO" sz="2200" dirty="0" err="1" smtClean="0"/>
              <a:t>filteredLinear</a:t>
            </a:r>
            <a:r>
              <a:rPr lang="nb-NO" sz="2200" dirty="0" smtClean="0"/>
              <a:t> og QUICK</a:t>
            </a:r>
            <a:r>
              <a:rPr lang="nb-NO" sz="2200" dirty="0" smtClean="0"/>
              <a:t>. </a:t>
            </a:r>
          </a:p>
          <a:p>
            <a:endParaRPr lang="nb-NO" sz="2200" dirty="0" smtClean="0"/>
          </a:p>
          <a:p>
            <a:r>
              <a:rPr lang="nb-NO" sz="2200" dirty="0" smtClean="0"/>
              <a:t>Wood/Grue gir resultater </a:t>
            </a:r>
            <a:r>
              <a:rPr lang="nb-NO" sz="2200" dirty="0" smtClean="0"/>
              <a:t>som hastighetsprofiler for eksperimentell og numerisk data. </a:t>
            </a:r>
            <a:r>
              <a:rPr lang="nb-NO" sz="2200" dirty="0" smtClean="0"/>
              <a:t>Hastighetsfeltet i </a:t>
            </a:r>
            <a:r>
              <a:rPr lang="nb-NO" sz="2200" dirty="0" err="1" smtClean="0"/>
              <a:t>OpenFoam</a:t>
            </a:r>
            <a:r>
              <a:rPr lang="nb-NO" sz="2200" dirty="0" smtClean="0"/>
              <a:t> måles over et snitt for x = 15.31 m, som sammenfaller med målingspunktet fra Wood/Grue.</a:t>
            </a:r>
          </a:p>
        </p:txBody>
      </p:sp>
    </p:spTree>
    <p:extLst>
      <p:ext uri="{BB962C8B-B14F-4D97-AF65-F5344CB8AC3E}">
        <p14:creationId xmlns:p14="http://schemas.microsoft.com/office/powerpoint/2010/main" val="75646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Løsning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OpenFoam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200" dirty="0"/>
              <a:t>Jeg bruker 2 </a:t>
            </a:r>
            <a:r>
              <a:rPr lang="nb-NO" sz="2200" dirty="0" err="1" smtClean="0"/>
              <a:t>mesh</a:t>
            </a:r>
            <a:r>
              <a:rPr lang="nb-NO" sz="2200" dirty="0" smtClean="0"/>
              <a:t> av </a:t>
            </a:r>
            <a:r>
              <a:rPr lang="nb-NO" sz="2200" dirty="0" err="1" smtClean="0"/>
              <a:t>forskellig</a:t>
            </a:r>
            <a:r>
              <a:rPr lang="nb-NO" sz="2200" dirty="0" smtClean="0"/>
              <a:t> størrelse. </a:t>
            </a:r>
            <a:r>
              <a:rPr lang="nb-NO" sz="2200" dirty="0" err="1" smtClean="0"/>
              <a:t>Meshene</a:t>
            </a:r>
            <a:r>
              <a:rPr lang="nb-NO" sz="2200" dirty="0" smtClean="0"/>
              <a:t> </a:t>
            </a:r>
            <a:r>
              <a:rPr lang="nb-NO" sz="2200" dirty="0"/>
              <a:t>graderes på to forskjellige </a:t>
            </a:r>
            <a:r>
              <a:rPr lang="nb-NO" sz="2200" dirty="0" smtClean="0"/>
              <a:t>måter.</a:t>
            </a:r>
            <a:endParaRPr lang="nb-NO" sz="2200" dirty="0"/>
          </a:p>
          <a:p>
            <a:endParaRPr lang="nb-NO" sz="2200" dirty="0" smtClean="0"/>
          </a:p>
          <a:p>
            <a:r>
              <a:rPr lang="nb-NO" sz="2200" dirty="0" smtClean="0"/>
              <a:t>Tidssteget </a:t>
            </a:r>
            <a:r>
              <a:rPr lang="nb-NO" sz="2200" dirty="0"/>
              <a:t>er satt til 0.01 sekunder, som gir stabile kjøringer uten å bruke ekstremt lang tid. </a:t>
            </a:r>
            <a:endParaRPr lang="nb-NO" sz="2200" dirty="0" smtClean="0"/>
          </a:p>
          <a:p>
            <a:endParaRPr lang="nb-NO" sz="2200" dirty="0"/>
          </a:p>
          <a:p>
            <a:r>
              <a:rPr lang="nb-NO" sz="2200" dirty="0" smtClean="0"/>
              <a:t>Hastighetsfeltet </a:t>
            </a:r>
            <a:r>
              <a:rPr lang="nb-NO" sz="2200" dirty="0"/>
              <a:t>og </a:t>
            </a:r>
            <a:r>
              <a:rPr lang="nb-NO" sz="2200" dirty="0" err="1"/>
              <a:t>probedata</a:t>
            </a:r>
            <a:r>
              <a:rPr lang="nb-NO" sz="2200" dirty="0"/>
              <a:t> </a:t>
            </a:r>
            <a:r>
              <a:rPr lang="nb-NO" sz="2200" dirty="0" smtClean="0"/>
              <a:t>skrives </a:t>
            </a:r>
            <a:r>
              <a:rPr lang="nb-NO" sz="2200" dirty="0"/>
              <a:t>til fil </a:t>
            </a:r>
            <a:r>
              <a:rPr lang="nb-NO" sz="2200" dirty="0" smtClean="0"/>
              <a:t>hvert </a:t>
            </a:r>
            <a:r>
              <a:rPr lang="nb-NO" sz="2200" dirty="0"/>
              <a:t>0.1 sekund. </a:t>
            </a:r>
          </a:p>
        </p:txBody>
      </p:sp>
    </p:spTree>
    <p:extLst>
      <p:ext uri="{BB962C8B-B14F-4D97-AF65-F5344CB8AC3E}">
        <p14:creationId xmlns:p14="http://schemas.microsoft.com/office/powerpoint/2010/main" val="748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Initiell</a:t>
            </a:r>
            <a:r>
              <a:rPr lang="nb-NO" dirty="0" smtClean="0"/>
              <a:t> temperaturprofil</a:t>
            </a:r>
            <a:endParaRPr lang="nb-NO" dirty="0"/>
          </a:p>
        </p:txBody>
      </p:sp>
      <p:pic>
        <p:nvPicPr>
          <p:cNvPr id="4" name="Content Placeholder 3" descr="initi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" b="771"/>
          <a:stretch>
            <a:fillRect/>
          </a:stretch>
        </p:blipFill>
        <p:spPr>
          <a:xfrm>
            <a:off x="2540469" y="4281339"/>
            <a:ext cx="4202745" cy="2311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618484"/>
            <a:ext cx="8077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b-NO" dirty="0" smtClean="0"/>
              <a:t>Siden tetthet </a:t>
            </a:r>
            <a:r>
              <a:rPr lang="nb-NO" dirty="0" smtClean="0"/>
              <a:t>blir gitt som </a:t>
            </a:r>
            <a:r>
              <a:rPr lang="nb-NO" dirty="0" smtClean="0"/>
              <a:t>en funksjon av temperatur, setter jeg opp en </a:t>
            </a:r>
            <a:r>
              <a:rPr lang="nb-NO" dirty="0" err="1" smtClean="0"/>
              <a:t>initiell</a:t>
            </a:r>
            <a:r>
              <a:rPr lang="nb-NO" dirty="0" smtClean="0"/>
              <a:t> temperaturfordeling </a:t>
            </a:r>
            <a:r>
              <a:rPr lang="nb-NO" dirty="0"/>
              <a:t>med lineær variasjon i det øverste sjiktet</a:t>
            </a:r>
            <a:r>
              <a:rPr lang="nb-NO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nb-NO" dirty="0"/>
          </a:p>
          <a:p>
            <a:pPr marL="285750" indent="-285750">
              <a:buFont typeface="Arial"/>
              <a:buChar char="•"/>
            </a:pPr>
            <a:r>
              <a:rPr lang="nb-NO" dirty="0" smtClean="0"/>
              <a:t>Fra verdier gitt i Wood/Grue er temperaturen i det nederste laget 5°C (ρ</a:t>
            </a:r>
            <a:r>
              <a:rPr lang="nb-NO" baseline="-25000" dirty="0" smtClean="0"/>
              <a:t>0</a:t>
            </a:r>
            <a:r>
              <a:rPr lang="nb-NO" dirty="0" smtClean="0"/>
              <a:t> = 1.000 </a:t>
            </a:r>
            <a:r>
              <a:rPr lang="nb-NO" dirty="0"/>
              <a:t>g cm^</a:t>
            </a:r>
            <a:r>
              <a:rPr lang="nb-NO" baseline="30000" dirty="0"/>
              <a:t>-</a:t>
            </a:r>
            <a:r>
              <a:rPr lang="nb-NO" baseline="30000" dirty="0" smtClean="0"/>
              <a:t>3</a:t>
            </a:r>
            <a:r>
              <a:rPr lang="nb-NO" dirty="0" smtClean="0"/>
              <a:t>).</a:t>
            </a:r>
            <a:r>
              <a:rPr lang="nb-NO" dirty="0" smtClean="0"/>
              <a:t> </a:t>
            </a:r>
            <a:r>
              <a:rPr lang="nb-NO" dirty="0"/>
              <a:t>En temperaturøkning på 67.95 grader gir et tetthetsfall på 0.0239 g cm</a:t>
            </a:r>
            <a:r>
              <a:rPr lang="nb-NO" baseline="30000" dirty="0"/>
              <a:t>-</a:t>
            </a:r>
            <a:r>
              <a:rPr lang="nb-NO" baseline="30000" dirty="0" smtClean="0"/>
              <a:t>3</a:t>
            </a:r>
            <a:r>
              <a:rPr lang="nb-NO" dirty="0" smtClean="0"/>
              <a:t> som tilsvarer variasjonen i eksperimentene.</a:t>
            </a:r>
          </a:p>
          <a:p>
            <a:pPr marL="285750" indent="-285750">
              <a:buFont typeface="Arial"/>
              <a:buChar char="•"/>
            </a:pPr>
            <a:endParaRPr lang="nb-NO" dirty="0" smtClean="0"/>
          </a:p>
          <a:p>
            <a:pPr marL="285750" indent="-285750">
              <a:buFont typeface="Arial"/>
              <a:buChar char="•"/>
            </a:pPr>
            <a:r>
              <a:rPr lang="nb-NO" dirty="0" smtClean="0"/>
              <a:t>En </a:t>
            </a:r>
            <a:r>
              <a:rPr lang="nb-NO" dirty="0"/>
              <a:t>l</a:t>
            </a:r>
            <a:r>
              <a:rPr lang="nb-NO" dirty="0" smtClean="0"/>
              <a:t>ineær profil var </a:t>
            </a:r>
            <a:r>
              <a:rPr lang="nb-NO" dirty="0"/>
              <a:t>vanskelig å implementere direkte i </a:t>
            </a:r>
            <a:r>
              <a:rPr lang="nb-NO" dirty="0" err="1"/>
              <a:t>OpenFoam</a:t>
            </a:r>
            <a:r>
              <a:rPr lang="nb-NO" dirty="0"/>
              <a:t>. </a:t>
            </a:r>
            <a:r>
              <a:rPr lang="nb-NO" dirty="0" smtClean="0"/>
              <a:t>Verdiene for temperaturfordelingen ble derfor </a:t>
            </a:r>
            <a:r>
              <a:rPr lang="nb-NO" dirty="0"/>
              <a:t>generert manuelt med et Python-</a:t>
            </a:r>
            <a:r>
              <a:rPr lang="nb-NO" dirty="0" smtClean="0"/>
              <a:t>script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98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bølgedannelse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2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anima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7747" y="1600200"/>
            <a:ext cx="7851487" cy="45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Sammenligning av resultat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16"/>
          </a:xfrm>
        </p:spPr>
        <p:txBody>
          <a:bodyPr>
            <a:normAutofit/>
          </a:bodyPr>
          <a:lstStyle/>
          <a:p>
            <a:r>
              <a:rPr lang="nb-NO" sz="1800" dirty="0" smtClean="0"/>
              <a:t>Hastigheten til bevegelsen skaleres med en oppgitt bølgehastighet c = 1.6*c</a:t>
            </a:r>
            <a:r>
              <a:rPr lang="nb-NO" sz="1800" baseline="-25000" dirty="0" smtClean="0"/>
              <a:t>0</a:t>
            </a:r>
            <a:r>
              <a:rPr lang="nb-NO" sz="1800" dirty="0" smtClean="0"/>
              <a:t>. Dette plottes mot skalert høyde y/h</a:t>
            </a:r>
            <a:r>
              <a:rPr lang="nb-NO" sz="1800" baseline="-25000" dirty="0" smtClean="0"/>
              <a:t>2</a:t>
            </a:r>
            <a:r>
              <a:rPr lang="nb-NO" sz="1800" dirty="0" smtClean="0"/>
              <a:t>.</a:t>
            </a:r>
          </a:p>
          <a:p>
            <a:endParaRPr lang="nb-NO" sz="1800" dirty="0" smtClean="0"/>
          </a:p>
          <a:p>
            <a:r>
              <a:rPr lang="nb-NO" sz="1800" dirty="0" smtClean="0"/>
              <a:t>Verdien for c</a:t>
            </a:r>
            <a:r>
              <a:rPr lang="nb-NO" sz="1800" baseline="-25000" dirty="0" smtClean="0"/>
              <a:t>0</a:t>
            </a:r>
            <a:r>
              <a:rPr lang="nb-NO" sz="1800" dirty="0" smtClean="0"/>
              <a:t> er gitt av Wood/Grue fra ligningen N</a:t>
            </a:r>
            <a:r>
              <a:rPr lang="nb-NO" sz="1800" baseline="-25000" dirty="0" smtClean="0"/>
              <a:t>0</a:t>
            </a:r>
            <a:r>
              <a:rPr lang="nb-NO" sz="1800" dirty="0" smtClean="0"/>
              <a:t>h</a:t>
            </a:r>
            <a:r>
              <a:rPr lang="nb-NO" sz="1800" baseline="-25000" dirty="0" smtClean="0"/>
              <a:t>2</a:t>
            </a:r>
            <a:r>
              <a:rPr lang="nb-NO" sz="1800" dirty="0" smtClean="0"/>
              <a:t>/c</a:t>
            </a:r>
            <a:r>
              <a:rPr lang="nb-NO" sz="1800" baseline="-25000" dirty="0" smtClean="0"/>
              <a:t>o</a:t>
            </a:r>
            <a:r>
              <a:rPr lang="nb-NO" sz="1800" dirty="0" smtClean="0"/>
              <a:t> = 1.711, hvor N</a:t>
            </a:r>
            <a:r>
              <a:rPr lang="nb-NO" sz="1800" baseline="-25000" dirty="0" smtClean="0"/>
              <a:t>0</a:t>
            </a:r>
            <a:r>
              <a:rPr lang="nb-NO" sz="1800" baseline="30000" dirty="0" smtClean="0"/>
              <a:t>2</a:t>
            </a:r>
            <a:r>
              <a:rPr lang="nb-NO" sz="1800" dirty="0" smtClean="0"/>
              <a:t> = ((ρ</a:t>
            </a:r>
            <a:r>
              <a:rPr lang="nb-NO" sz="1800" baseline="-25000" dirty="0" smtClean="0"/>
              <a:t>0</a:t>
            </a:r>
            <a:r>
              <a:rPr lang="nb-NO" sz="1800" dirty="0" smtClean="0"/>
              <a:t> – ρ</a:t>
            </a:r>
            <a:r>
              <a:rPr lang="nb-NO" sz="1800" baseline="-25000" dirty="0" smtClean="0"/>
              <a:t>1</a:t>
            </a:r>
            <a:r>
              <a:rPr lang="nb-NO" sz="1800" dirty="0" smtClean="0"/>
              <a:t>)/ρ</a:t>
            </a:r>
            <a:r>
              <a:rPr lang="nb-NO" sz="1800" baseline="-25000" dirty="0" smtClean="0"/>
              <a:t>0</a:t>
            </a:r>
            <a:r>
              <a:rPr lang="nb-NO" sz="1800" dirty="0" smtClean="0"/>
              <a:t>)(g/h</a:t>
            </a:r>
            <a:r>
              <a:rPr lang="nb-NO" sz="1800" baseline="-25000" dirty="0" smtClean="0"/>
              <a:t>2</a:t>
            </a:r>
            <a:r>
              <a:rPr lang="nb-NO" sz="1800" dirty="0" smtClean="0"/>
              <a:t>))</a:t>
            </a:r>
            <a:r>
              <a:rPr lang="nb-NO" sz="1800" dirty="0" smtClean="0"/>
              <a:t>.</a:t>
            </a:r>
          </a:p>
          <a:p>
            <a:endParaRPr lang="nb-NO" sz="1800" dirty="0" smtClean="0"/>
          </a:p>
          <a:p>
            <a:r>
              <a:rPr lang="nb-NO" sz="1800" dirty="0" smtClean="0"/>
              <a:t>Resultatene til Wood/Grue er tatt ved maksimal bølgeamplitude. </a:t>
            </a:r>
            <a:r>
              <a:rPr lang="nb-NO" sz="1800" dirty="0" smtClean="0"/>
              <a:t>Jeg har </a:t>
            </a:r>
            <a:r>
              <a:rPr lang="nb-NO" sz="1800" dirty="0" smtClean="0"/>
              <a:t>brukt tidspunktet hvor bevegelsen har sin maksimale hastighet i </a:t>
            </a:r>
            <a:r>
              <a:rPr lang="nb-NO" sz="1800" dirty="0" smtClean="0"/>
              <a:t>målingssnittet.</a:t>
            </a:r>
          </a:p>
          <a:p>
            <a:endParaRPr lang="nb-NO" sz="1800" dirty="0" smtClean="0"/>
          </a:p>
          <a:p>
            <a:r>
              <a:rPr lang="nb-NO" sz="1800" dirty="0" smtClean="0"/>
              <a:t>Ser man på et gitt tidspunkt, f.eks. gjennomsnittstidspunktet for når maksimal hastighet inntreffer, får man et inntrykk av de numeriske skjemaene relativt til hverandre</a:t>
            </a:r>
            <a:r>
              <a:rPr lang="nb-NO" sz="1800" dirty="0" smtClean="0"/>
              <a:t>.</a:t>
            </a:r>
          </a:p>
          <a:p>
            <a:endParaRPr lang="nb-NO" sz="1800" dirty="0" smtClean="0"/>
          </a:p>
          <a:p>
            <a:r>
              <a:rPr lang="nb-NO" sz="1800" dirty="0" smtClean="0"/>
              <a:t>Tidspunktet </a:t>
            </a:r>
            <a:r>
              <a:rPr lang="nb-NO" sz="1800" dirty="0" smtClean="0"/>
              <a:t>hvor </a:t>
            </a:r>
            <a:r>
              <a:rPr lang="nb-NO" sz="1800" dirty="0" smtClean="0"/>
              <a:t>hastigheten er maksimal i snittet kalles t = 0. Vi ser også på t = -5, t = -1 og t = 3. 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4744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795</Words>
  <Application>Microsoft Macintosh PowerPoint</Application>
  <PresentationFormat>On-screen Show (4:3)</PresentationFormat>
  <Paragraphs>74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CFD-Prosjekt MEK4470</vt:lpstr>
      <vt:lpstr>Prosjektbeskrivelse</vt:lpstr>
      <vt:lpstr>Oppsett for det originale eksperimentet</vt:lpstr>
      <vt:lpstr>buoyantBoussinesqPimpleFoam </vt:lpstr>
      <vt:lpstr>Løsning i OpenFoam</vt:lpstr>
      <vt:lpstr>Løsning i OpenFoam</vt:lpstr>
      <vt:lpstr>Initiell temperaturprofil</vt:lpstr>
      <vt:lpstr>Visualisering av bølgedannelse</vt:lpstr>
      <vt:lpstr>Sammenligning av resultat</vt:lpstr>
      <vt:lpstr>Sammenligning for tidspunkt for gjennomsnittlig maksimalhastighet</vt:lpstr>
      <vt:lpstr>Sammenligning for t = -5 s</vt:lpstr>
      <vt:lpstr>Sammenligning for t = -1 s</vt:lpstr>
      <vt:lpstr>Sammenligning for t = 0 s</vt:lpstr>
      <vt:lpstr>Sammenligning for t = 3 s</vt:lpstr>
      <vt:lpstr>Oppsumering av resultater</vt:lpstr>
    </vt:vector>
  </TitlesOfParts>
  <Company>Jørgen Tyvand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CFD-Prosjekt MEK4470</dc:title>
  <dc:creator>Jørgen Tyvand</dc:creator>
  <cp:lastModifiedBy>Jørgen Tyvand</cp:lastModifiedBy>
  <cp:revision>184</cp:revision>
  <dcterms:created xsi:type="dcterms:W3CDTF">2015-12-12T19:38:38Z</dcterms:created>
  <dcterms:modified xsi:type="dcterms:W3CDTF">2015-12-16T08:04:34Z</dcterms:modified>
</cp:coreProperties>
</file>