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Caveat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-italic.fntdata"/><Relationship Id="rId13" Type="http://schemas.openxmlformats.org/officeDocument/2006/relationships/slide" Target="slides/slide9.xml"/><Relationship Id="rId24" Type="http://schemas.openxmlformats.org/officeDocument/2006/relationships/font" Target="fonts/Caveat-bold.fntdata"/><Relationship Id="rId12" Type="http://schemas.openxmlformats.org/officeDocument/2006/relationships/slide" Target="slides/slide8.xml"/><Relationship Id="rId23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regular.fntdata"/><Relationship Id="rId6" Type="http://schemas.openxmlformats.org/officeDocument/2006/relationships/slide" Target="slides/slide2.xml"/><Relationship Id="rId18" Type="http://schemas.openxmlformats.org/officeDocument/2006/relationships/font" Target="fonts/RobotoSlab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optisolbusiness.com/insight/an-overview-of-image-segmentation-part-1" TargetMode="External"/><Relationship Id="rId10" Type="http://schemas.openxmlformats.org/officeDocument/2006/relationships/hyperlink" Target="https://doi.org/10.1007/978-3-319-46723-8_49" TargetMode="External"/><Relationship Id="rId13" Type="http://schemas.openxmlformats.org/officeDocument/2006/relationships/image" Target="../media/image13.png"/><Relationship Id="rId12" Type="http://schemas.openxmlformats.org/officeDocument/2006/relationships/hyperlink" Target="https://medium.com/@nghi.huynh/understanding-evaluation-metrics-in-medical-image-segmentation-1234567890ab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s://doi.org/10.2352/J.ImagingSci.Technol.2020.64.2.020508" TargetMode="External"/><Relationship Id="rId9" Type="http://schemas.openxmlformats.org/officeDocument/2006/relationships/hyperlink" Target="https://doi.org/10.1016/j.media.2019.101561" TargetMode="External"/><Relationship Id="rId5" Type="http://schemas.openxmlformats.org/officeDocument/2006/relationships/hyperlink" Target="https://doi.org/10.2352/J.ImagingSci.Technol.2020.64.2.020508" TargetMode="External"/><Relationship Id="rId6" Type="http://schemas.openxmlformats.org/officeDocument/2006/relationships/hyperlink" Target="https://doi.org/10.1186/s12886-018-0954-4" TargetMode="External"/><Relationship Id="rId7" Type="http://schemas.openxmlformats.org/officeDocument/2006/relationships/hyperlink" Target="https://doi.org/10.1186/s12886-018-0954-4" TargetMode="External"/><Relationship Id="rId8" Type="http://schemas.openxmlformats.org/officeDocument/2006/relationships/hyperlink" Target="https://doi.org/10.1016/j.media.2019.101561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75147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º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5550" y="2499950"/>
            <a:ext cx="12180900" cy="25641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88500" y="2627650"/>
            <a:ext cx="10253100" cy="3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ES" sz="45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Segmentación de lesiones en Retinografías usando U-N</a:t>
            </a:r>
            <a:r>
              <a:rPr lang="es-ES" sz="45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et</a:t>
            </a:r>
            <a:endParaRPr b="1"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ES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Jamir Moreno Salazar</a:t>
            </a:r>
            <a:r>
              <a:rPr b="0" i="0" lang="es-ES" sz="1800" u="none" cap="none" strike="noStrike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; </a:t>
            </a:r>
            <a:r>
              <a:rPr lang="es-ES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Dany Durango Escobar.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ES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Instituto de Física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ES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07/02/25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9100" y="274975"/>
            <a:ext cx="3531901" cy="211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"/>
          <p:cNvSpPr txBox="1"/>
          <p:nvPr>
            <p:ph type="ctrTitle"/>
          </p:nvPr>
        </p:nvSpPr>
        <p:spPr>
          <a:xfrm>
            <a:off x="1368125" y="289700"/>
            <a:ext cx="70662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1E5C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701E5C"/>
                </a:solidFill>
                <a:latin typeface="Roboto Slab"/>
                <a:ea typeface="Roboto Slab"/>
                <a:cs typeface="Roboto Slab"/>
                <a:sym typeface="Roboto Slab"/>
              </a:rPr>
              <a:t>Conclusiones</a:t>
            </a:r>
            <a:endParaRPr b="1" sz="3200">
              <a:solidFill>
                <a:srgbClr val="701E5C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2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/>
          <p:nvPr>
            <p:ph idx="12" type="sldNum"/>
          </p:nvPr>
        </p:nvSpPr>
        <p:spPr>
          <a:xfrm>
            <a:off x="9115200" y="62856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6" name="Google Shape;226;p22"/>
          <p:cNvSpPr txBox="1"/>
          <p:nvPr/>
        </p:nvSpPr>
        <p:spPr>
          <a:xfrm>
            <a:off x="950025" y="1553400"/>
            <a:ext cx="58389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➢"/>
            </a:pPr>
            <a:r>
              <a:rPr lang="es-ES" sz="2500">
                <a:solidFill>
                  <a:schemeClr val="dk1"/>
                </a:solidFill>
              </a:rPr>
              <a:t>Consideración aceptable del</a:t>
            </a:r>
            <a:r>
              <a:rPr lang="es-ES" sz="2500">
                <a:solidFill>
                  <a:schemeClr val="dk1"/>
                </a:solidFill>
              </a:rPr>
              <a:t> modelo U-Net para segmentar lesiones en retinografías a partir del uso de diferentes métricas.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➢"/>
            </a:pPr>
            <a:r>
              <a:rPr lang="es-ES" sz="2500">
                <a:solidFill>
                  <a:schemeClr val="dk1"/>
                </a:solidFill>
              </a:rPr>
              <a:t>El Dice Score fue bajo, lo que indica necesidad de más entrenamiento y optimización.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➢"/>
            </a:pPr>
            <a:r>
              <a:rPr lang="es-ES" sz="2500">
                <a:solidFill>
                  <a:schemeClr val="dk1"/>
                </a:solidFill>
              </a:rPr>
              <a:t>Se recomienda el uso de mejores recursos computacionales y más datos para mejorar el desempeño del modelo.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227" name="Google Shape;2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96700" y="2383675"/>
            <a:ext cx="5098275" cy="209066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 txBox="1"/>
          <p:nvPr/>
        </p:nvSpPr>
        <p:spPr>
          <a:xfrm>
            <a:off x="7259675" y="4567050"/>
            <a:ext cx="426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00"/>
              <a:t>https://journalofbigdata.springeropen.com/articles/10.1186/s40537-022-00632-0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3"/>
          <p:cNvSpPr txBox="1"/>
          <p:nvPr>
            <p:ph type="ctrTitle"/>
          </p:nvPr>
        </p:nvSpPr>
        <p:spPr>
          <a:xfrm>
            <a:off x="1368125" y="289700"/>
            <a:ext cx="70662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1E5C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701E5C"/>
                </a:solidFill>
                <a:latin typeface="Roboto Slab"/>
                <a:ea typeface="Roboto Slab"/>
                <a:cs typeface="Roboto Slab"/>
                <a:sym typeface="Roboto Slab"/>
              </a:rPr>
              <a:t>Referencias</a:t>
            </a:r>
            <a:endParaRPr b="1" sz="3200">
              <a:solidFill>
                <a:srgbClr val="701E5C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3"/>
          <p:cNvSpPr txBox="1"/>
          <p:nvPr>
            <p:ph idx="12" type="sldNum"/>
          </p:nvPr>
        </p:nvSpPr>
        <p:spPr>
          <a:xfrm>
            <a:off x="9115200" y="62856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1677450" y="1142000"/>
            <a:ext cx="8837100" cy="28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s-ES" sz="1000">
                <a:solidFill>
                  <a:schemeClr val="dk1"/>
                </a:solidFill>
              </a:rPr>
              <a:t>Du, G., Cao, X., Liang, J., Chen, X., &amp; Zhan, Y. (2020). Medical image segmentation based on U-Net: A review. </a:t>
            </a:r>
            <a:r>
              <a:rPr i="1" lang="es-ES" sz="1000">
                <a:solidFill>
                  <a:schemeClr val="dk1"/>
                </a:solidFill>
              </a:rPr>
              <a:t>Journal of Imaging Science and Technology, 64</a:t>
            </a:r>
            <a:r>
              <a:rPr lang="es-ES" sz="1000">
                <a:solidFill>
                  <a:schemeClr val="dk1"/>
                </a:solidFill>
              </a:rPr>
              <a:t>(2), 020508.</a:t>
            </a:r>
            <a:r>
              <a:rPr lang="es-ES" sz="10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-ES" sz="10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https://doi.org/10.2352/J.ImagingSci.Technol.2020.64.2.020508</a:t>
            </a:r>
            <a:endParaRPr sz="1000" u="sng">
              <a:solidFill>
                <a:srgbClr val="1155CC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s-ES" sz="1000">
                <a:solidFill>
                  <a:schemeClr val="dk1"/>
                </a:solidFill>
              </a:rPr>
              <a:t>Khojasteh, P., Aliahmad, B., &amp; Kumar, D. K. (2018). Fundus images analysis using     deep features for detection of exudates, hemorrhages and microaneurysms. </a:t>
            </a:r>
            <a:r>
              <a:rPr i="1" lang="es-ES" sz="1000">
                <a:solidFill>
                  <a:schemeClr val="dk1"/>
                </a:solidFill>
              </a:rPr>
              <a:t>BMC Ophthalmology, 18</a:t>
            </a:r>
            <a:r>
              <a:rPr lang="es-ES" sz="1000">
                <a:solidFill>
                  <a:schemeClr val="dk1"/>
                </a:solidFill>
              </a:rPr>
              <a:t>(1), 288.</a:t>
            </a:r>
            <a:r>
              <a:rPr lang="es-ES" sz="10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-ES" sz="10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https://doi.org/10.1186/s12886-018-0954-4</a:t>
            </a:r>
            <a:endParaRPr sz="10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s-ES" sz="1000">
                <a:solidFill>
                  <a:schemeClr val="dk1"/>
                </a:solidFill>
              </a:rPr>
              <a:t>Porwal, P., Pachade, S., Kokare, M., Deshmukh, G., Son, J., Bae, W., Liu, L., Wang, J., Liu, X., Gao, L., Wu, T., Xiao, J., Wang, F., Yin, B., Wang, Y., Danala, G., He, L., Choi, Y. H., Lee, Y. C., ... &amp; Mériaudeau, F. (2019). IDRiD: Diabetic retinopathy – Segmentation and grading challenge. </a:t>
            </a:r>
            <a:r>
              <a:rPr i="1" lang="es-ES" sz="1000">
                <a:solidFill>
                  <a:schemeClr val="dk1"/>
                </a:solidFill>
              </a:rPr>
              <a:t>Medical Image Analysis, 59</a:t>
            </a:r>
            <a:r>
              <a:rPr lang="es-ES" sz="1000">
                <a:solidFill>
                  <a:schemeClr val="dk1"/>
                </a:solidFill>
              </a:rPr>
              <a:t>, 101561.</a:t>
            </a:r>
            <a:r>
              <a:rPr lang="es-ES" sz="1000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-ES" sz="100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https://doi.org/10.1016/j.media.2019.101561</a:t>
            </a:r>
            <a:endParaRPr sz="10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s-ES" sz="1000">
                <a:solidFill>
                  <a:schemeClr val="dk1"/>
                </a:solidFill>
              </a:rPr>
              <a:t>Çiçek, O., Abdulkadir, A., Lienkamp, S. S., Brox, T., &amp; Ronneberger, O. (2016). 3D U-Net: Learning dense volumetric segmentation from sparse annotation. In S. Ourselin et al. (Eds.), </a:t>
            </a:r>
            <a:r>
              <a:rPr i="1" lang="es-ES" sz="1000">
                <a:solidFill>
                  <a:schemeClr val="dk1"/>
                </a:solidFill>
              </a:rPr>
              <a:t>Medical Image Computing and Computer-Assisted Intervention – MICCAI 2016</a:t>
            </a:r>
            <a:r>
              <a:rPr lang="es-ES" sz="1000">
                <a:solidFill>
                  <a:schemeClr val="dk1"/>
                </a:solidFill>
              </a:rPr>
              <a:t> (Vol. 9901, pp. 424–432). Springer. </a:t>
            </a:r>
            <a:r>
              <a:rPr lang="es-ES" sz="1000" u="sng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https://doi.org/10.1007/978-3-319-46723-8_49</a:t>
            </a:r>
            <a:r>
              <a:rPr lang="es-ES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s-ES" sz="1000">
                <a:solidFill>
                  <a:schemeClr val="dk1"/>
                </a:solidFill>
              </a:rPr>
              <a:t>Extraído de: </a:t>
            </a:r>
            <a:r>
              <a:rPr lang="es-ES" sz="1000" u="sng">
                <a:solidFill>
                  <a:srgbClr val="1155CC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https://www.optisolbusiness.com/insight/an-overview-of-image-segmentation-part-1</a:t>
            </a:r>
            <a:endParaRPr sz="10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➢"/>
            </a:pPr>
            <a:r>
              <a:rPr lang="es-ES" sz="1000">
                <a:solidFill>
                  <a:schemeClr val="dk1"/>
                </a:solidFill>
              </a:rPr>
              <a:t>Huynh, N. (2023, March 1). </a:t>
            </a:r>
            <a:r>
              <a:rPr i="1" lang="es-ES" sz="1000">
                <a:solidFill>
                  <a:schemeClr val="dk1"/>
                </a:solidFill>
              </a:rPr>
              <a:t>Understanding evaluation metrics in medical image segmentation</a:t>
            </a:r>
            <a:r>
              <a:rPr lang="es-ES" sz="1000">
                <a:solidFill>
                  <a:schemeClr val="dk1"/>
                </a:solidFill>
              </a:rPr>
              <a:t>. Medium.</a:t>
            </a:r>
            <a:r>
              <a:rPr lang="es-ES" sz="1000">
                <a:solidFill>
                  <a:schemeClr val="dk1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-ES" sz="1000" u="sng">
                <a:solidFill>
                  <a:srgbClr val="1155CC"/>
                </a:solidFill>
              </a:rPr>
              <a:t>https://medium.com/@nghihuynh_37300/understanding-evaluation-metrics-in-medical-image-segmentation-d289a373a3f</a:t>
            </a:r>
            <a:endParaRPr sz="1000" u="sng">
              <a:solidFill>
                <a:srgbClr val="1155CC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242" name="Google Shape;242;p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21475" y="5003100"/>
            <a:ext cx="64389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0" y="2457450"/>
            <a:ext cx="12180888" cy="19431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4012" y="4637023"/>
            <a:ext cx="3886200" cy="24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166" y="878534"/>
            <a:ext cx="4274582" cy="134243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4"/>
          <p:cNvSpPr txBox="1"/>
          <p:nvPr/>
        </p:nvSpPr>
        <p:spPr>
          <a:xfrm>
            <a:off x="5205900" y="2677625"/>
            <a:ext cx="19644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7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Gracias.</a:t>
            </a:r>
            <a:endParaRPr sz="47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52" name="Google Shape;252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1492300" y="360538"/>
            <a:ext cx="68523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Introducción</a:t>
            </a:r>
            <a:endParaRPr b="1" sz="320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9115200" y="62856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1492300" y="1937650"/>
            <a:ext cx="3846900" cy="3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ES" sz="1700">
                <a:solidFill>
                  <a:schemeClr val="dk1"/>
                </a:solidFill>
              </a:rPr>
              <a:t>La retinopatía diabética es una de las principales causas de ceguera en el mundo.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ES" sz="1800">
                <a:solidFill>
                  <a:schemeClr val="dk1"/>
                </a:solidFill>
              </a:rPr>
              <a:t>La segmentación de imágenes médicas permite detectar lesiones como exudados y hemorragias.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ES" sz="1800">
                <a:solidFill>
                  <a:schemeClr val="dk1"/>
                </a:solidFill>
              </a:rPr>
              <a:t>Se implementó un modelo U-Net para la segmentación automática de lesiones en retinografías.</a:t>
            </a:r>
            <a:endParaRPr sz="1800">
              <a:solidFill>
                <a:schemeClr val="dk1"/>
              </a:solidFill>
            </a:endParaRPr>
          </a:p>
          <a:p>
            <a:pPr indent="-234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9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rPr b="1" i="0" lang="es-ES" sz="1572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Arial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799375" y="5757575"/>
            <a:ext cx="5726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ES" sz="400">
                <a:latin typeface="Calibri"/>
                <a:ea typeface="Calibri"/>
                <a:cs typeface="Calibri"/>
                <a:sym typeface="Calibri"/>
              </a:rPr>
              <a:t>https://clinicavalle.com/retinopatia-diabetica/</a:t>
            </a:r>
            <a:endParaRPr b="0" i="0" sz="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9253" r="10560" t="0"/>
          <a:stretch/>
        </p:blipFill>
        <p:spPr>
          <a:xfrm>
            <a:off x="5729013" y="1993800"/>
            <a:ext cx="5867424" cy="37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>
            <p:ph type="ctrTitle"/>
          </p:nvPr>
        </p:nvSpPr>
        <p:spPr>
          <a:xfrm>
            <a:off x="1324400" y="360550"/>
            <a:ext cx="66654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C63E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8CC63E"/>
                </a:solidFill>
                <a:latin typeface="Roboto Slab"/>
                <a:ea typeface="Roboto Slab"/>
                <a:cs typeface="Roboto Slab"/>
                <a:sym typeface="Roboto Slab"/>
              </a:rPr>
              <a:t>Objetivos</a:t>
            </a:r>
            <a:endParaRPr b="1" sz="3200">
              <a:solidFill>
                <a:srgbClr val="8CC63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9146638" y="62975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5950025" y="2133425"/>
            <a:ext cx="56994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s-ES" sz="2900">
                <a:solidFill>
                  <a:schemeClr val="dk1"/>
                </a:solidFill>
              </a:rPr>
              <a:t>Desarrollar un modelo de segmentación basado en U-Net para identificar lesiones en imágenes de fondo de ojo.</a:t>
            </a: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s-ES" sz="2900">
                <a:solidFill>
                  <a:schemeClr val="dk1"/>
                </a:solidFill>
              </a:rPr>
              <a:t>Evaluar su desempeño mediante métricas como Dice Score, IoU y Accuracy.</a:t>
            </a:r>
            <a:endParaRPr sz="29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rPr b="1" i="0" lang="es-ES" sz="1572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Arial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1272863" y="6046400"/>
            <a:ext cx="4903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ES" sz="400">
                <a:latin typeface="Calibri"/>
                <a:ea typeface="Calibri"/>
                <a:cs typeface="Calibri"/>
                <a:sym typeface="Calibri"/>
              </a:rPr>
              <a:t>https://journalofbigdata.springeropen.com/articles/10.1186/s40537-022-00632-0</a:t>
            </a:r>
            <a:endParaRPr b="0" i="0" sz="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2865" y="1439625"/>
            <a:ext cx="4450834" cy="46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>
            <p:ph type="ctrTitle"/>
          </p:nvPr>
        </p:nvSpPr>
        <p:spPr>
          <a:xfrm>
            <a:off x="1492300" y="360538"/>
            <a:ext cx="68523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Metodología</a:t>
            </a:r>
            <a:endParaRPr b="1" sz="320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9115200" y="62856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7679225" y="1212851"/>
            <a:ext cx="3846900" cy="4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ES" sz="1800">
                <a:solidFill>
                  <a:schemeClr val="dk1"/>
                </a:solidFill>
              </a:rPr>
              <a:t>Estructura del dataset: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-ES" sz="1800">
                <a:solidFill>
                  <a:schemeClr val="dk1"/>
                </a:solidFill>
              </a:rPr>
              <a:t>Imágenes originales (.jpg) y máscaras de segmentación (.tif)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-ES" sz="1800">
                <a:solidFill>
                  <a:schemeClr val="dk1"/>
                </a:solidFill>
              </a:rPr>
              <a:t>Resolución original: 4200x2800 </a:t>
            </a:r>
            <a:r>
              <a:rPr lang="es-ES" sz="1800">
                <a:solidFill>
                  <a:schemeClr val="dk1"/>
                </a:solidFill>
              </a:rPr>
              <a:t>pixels</a:t>
            </a:r>
            <a:r>
              <a:rPr lang="es-E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-ES" sz="1800">
                <a:solidFill>
                  <a:schemeClr val="dk1"/>
                </a:solidFill>
              </a:rPr>
              <a:t>Clases de lesiones: Exudados duros, exudados blandos, hemorragias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-ES" sz="1800">
                <a:solidFill>
                  <a:schemeClr val="dk1"/>
                </a:solidFill>
              </a:rPr>
              <a:t>Preprocesamiento: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-ES" sz="1800">
                <a:solidFill>
                  <a:schemeClr val="dk1"/>
                </a:solidFill>
              </a:rPr>
              <a:t>Redimensionamiento: 256x256 (Exudados duros), 128x128 (Exudados blandos y hemorragias)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-ES" sz="1800">
                <a:solidFill>
                  <a:schemeClr val="dk1"/>
                </a:solidFill>
              </a:rPr>
              <a:t>Normalización de imágenes y máscaras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rPr b="1" i="0" lang="es-ES" sz="1572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Arial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338" y="1212850"/>
            <a:ext cx="5700975" cy="313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2300" y="4573825"/>
            <a:ext cx="405765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 txBox="1"/>
          <p:nvPr>
            <p:ph type="ctrTitle"/>
          </p:nvPr>
        </p:nvSpPr>
        <p:spPr>
          <a:xfrm>
            <a:off x="1324400" y="360550"/>
            <a:ext cx="66654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C63E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8CC63E"/>
                </a:solidFill>
                <a:latin typeface="Roboto Slab"/>
                <a:ea typeface="Roboto Slab"/>
                <a:cs typeface="Roboto Slab"/>
                <a:sym typeface="Roboto Slab"/>
              </a:rPr>
              <a:t>Metodología</a:t>
            </a:r>
            <a:endParaRPr b="1" sz="3200">
              <a:solidFill>
                <a:srgbClr val="8CC63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9146638" y="62975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7989800" y="1606200"/>
            <a:ext cx="3954300" cy="3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-ES" sz="1600">
                <a:solidFill>
                  <a:schemeClr val="dk1"/>
                </a:solidFill>
              </a:rPr>
              <a:t>Modelo U-Net: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-ES" sz="1600">
                <a:solidFill>
                  <a:schemeClr val="dk1"/>
                </a:solidFill>
              </a:rPr>
              <a:t>Basado en convoluciones y capas de pooling.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-ES" sz="1600">
                <a:solidFill>
                  <a:schemeClr val="dk1"/>
                </a:solidFill>
              </a:rPr>
              <a:t>Función de pérdida: </a:t>
            </a:r>
            <a:r>
              <a:rPr b="1" lang="es-ES" sz="1600">
                <a:solidFill>
                  <a:schemeClr val="dk1"/>
                </a:solidFill>
              </a:rPr>
              <a:t>binary_crossentropy.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s-ES" sz="1600">
                <a:solidFill>
                  <a:schemeClr val="dk1"/>
                </a:solidFill>
              </a:rPr>
              <a:t>Optimizador: </a:t>
            </a:r>
            <a:r>
              <a:rPr b="1" lang="es-ES" sz="1600">
                <a:solidFill>
                  <a:schemeClr val="dk1"/>
                </a:solidFill>
              </a:rPr>
              <a:t>Adam</a:t>
            </a:r>
            <a:r>
              <a:rPr lang="es-ES" sz="1600">
                <a:solidFill>
                  <a:schemeClr val="dk1"/>
                </a:solidFill>
              </a:rPr>
              <a:t> (tasa de aprendizaje inicial = 0.001).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-ES" sz="1600">
                <a:solidFill>
                  <a:schemeClr val="dk1"/>
                </a:solidFill>
              </a:rPr>
              <a:t>Técnicas utilizadas: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s-ES" sz="1600">
                <a:solidFill>
                  <a:schemeClr val="dk1"/>
                </a:solidFill>
              </a:rPr>
              <a:t>Early Stopping:</a:t>
            </a:r>
            <a:r>
              <a:rPr lang="es-ES" sz="1600">
                <a:solidFill>
                  <a:schemeClr val="dk1"/>
                </a:solidFill>
              </a:rPr>
              <a:t> Detiene el entrenamiento si la pérdida de validación no mejora tras 5 épocas.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s-ES" sz="1600">
                <a:solidFill>
                  <a:schemeClr val="dk1"/>
                </a:solidFill>
              </a:rPr>
              <a:t>Checkpointing:</a:t>
            </a:r>
            <a:r>
              <a:rPr lang="es-ES" sz="1600">
                <a:solidFill>
                  <a:schemeClr val="dk1"/>
                </a:solidFill>
              </a:rPr>
              <a:t> Guarda el mejor modelo durante el entrenamiento.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s-ES" sz="1600">
                <a:solidFill>
                  <a:schemeClr val="dk1"/>
                </a:solidFill>
              </a:rPr>
              <a:t> TensorBoard:</a:t>
            </a:r>
            <a:r>
              <a:rPr lang="es-ES" sz="1600">
                <a:solidFill>
                  <a:schemeClr val="dk1"/>
                </a:solidFill>
              </a:rPr>
              <a:t> Visualización del proceso de entrenamiento.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rPr b="1" i="0" lang="es-ES" sz="1572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Arial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1324400" y="5885275"/>
            <a:ext cx="1021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ES" sz="800">
                <a:latin typeface="Calibri"/>
                <a:ea typeface="Calibri"/>
                <a:cs typeface="Calibri"/>
                <a:sym typeface="Calibri"/>
              </a:rPr>
              <a:t>http://www.scielo.org.co/scielo.php?script=sci_arttext&amp;pid=S0123-30332024000100005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376" y="1212838"/>
            <a:ext cx="6870425" cy="4567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9146638" y="62975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7320375" y="1311750"/>
            <a:ext cx="3900000" cy="24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ES" sz="1500">
                <a:solidFill>
                  <a:schemeClr val="dk1"/>
                </a:solidFill>
              </a:rPr>
              <a:t>Dice Similarity Coefficient (DSC):</a:t>
            </a:r>
            <a:r>
              <a:rPr lang="es-ES" sz="1500">
                <a:solidFill>
                  <a:schemeClr val="dk1"/>
                </a:solidFill>
              </a:rPr>
              <a:t> Evalúa la superposición entre la predicción y la verdad de referencia.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ES" sz="1500">
                <a:solidFill>
                  <a:schemeClr val="dk1"/>
                </a:solidFill>
              </a:rPr>
              <a:t>Accuracy:</a:t>
            </a:r>
            <a:r>
              <a:rPr lang="es-ES" sz="1500">
                <a:solidFill>
                  <a:schemeClr val="dk1"/>
                </a:solidFill>
              </a:rPr>
              <a:t> Porcentaje de predicciones correctas. La precisión, es una métrica que mide cuántos píxeles fueron clasificados correctamente en relación con el total de píxeles.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rPr b="1" i="0" lang="es-ES" sz="1572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Arial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8"/>
          <p:cNvSpPr txBox="1"/>
          <p:nvPr>
            <p:ph type="ctrTitle"/>
          </p:nvPr>
        </p:nvSpPr>
        <p:spPr>
          <a:xfrm>
            <a:off x="1186300" y="129525"/>
            <a:ext cx="73851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C63E"/>
              </a:buClr>
              <a:buSzPts val="3200"/>
              <a:buFont typeface="Roboto Slab"/>
              <a:buNone/>
            </a:pPr>
            <a:r>
              <a:rPr b="1" lang="es-ES" sz="3000">
                <a:solidFill>
                  <a:srgbClr val="8CC63E"/>
                </a:solidFill>
                <a:latin typeface="Roboto Slab"/>
                <a:ea typeface="Roboto Slab"/>
                <a:cs typeface="Roboto Slab"/>
                <a:sym typeface="Roboto Slab"/>
              </a:rPr>
              <a:t>M</a:t>
            </a:r>
            <a:r>
              <a:rPr b="1" lang="es-ES" sz="3000">
                <a:solidFill>
                  <a:srgbClr val="8CC63E"/>
                </a:solidFill>
                <a:latin typeface="Roboto Slab"/>
                <a:ea typeface="Roboto Slab"/>
                <a:cs typeface="Roboto Slab"/>
                <a:sym typeface="Roboto Slab"/>
              </a:rPr>
              <a:t>étricas de evaluación</a:t>
            </a:r>
            <a:endParaRPr b="1" sz="3000">
              <a:solidFill>
                <a:srgbClr val="8CC63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1063" y="1311750"/>
            <a:ext cx="2970666" cy="99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7127" y="4266550"/>
            <a:ext cx="5437747" cy="211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/>
        </p:nvSpPr>
        <p:spPr>
          <a:xfrm>
            <a:off x="1657053" y="2796500"/>
            <a:ext cx="36387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500">
                <a:solidFill>
                  <a:schemeClr val="dk1"/>
                </a:solidFill>
              </a:rPr>
              <a:t>donde A representa la región segmentada por el modelo y B la región real. Esta métrica varía entre 0 y 1, donde 1 indica una segmentación perfecta y 0 significa que no hay coincidencia entre la segmentación del modelo y la referencia.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9146638" y="62975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6" name="Google Shape;176;p19"/>
          <p:cNvSpPr txBox="1"/>
          <p:nvPr>
            <p:ph type="ctrTitle"/>
          </p:nvPr>
        </p:nvSpPr>
        <p:spPr>
          <a:xfrm>
            <a:off x="1186300" y="129525"/>
            <a:ext cx="73851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C63E"/>
              </a:buClr>
              <a:buSzPts val="3200"/>
              <a:buFont typeface="Roboto Slab"/>
              <a:buNone/>
            </a:pPr>
            <a:r>
              <a:rPr b="1" lang="es-ES" sz="3000">
                <a:solidFill>
                  <a:srgbClr val="8CC63E"/>
                </a:solidFill>
                <a:latin typeface="Roboto Slab"/>
                <a:ea typeface="Roboto Slab"/>
                <a:cs typeface="Roboto Slab"/>
                <a:sym typeface="Roboto Slab"/>
              </a:rPr>
              <a:t>Resultados: Soft Exudates</a:t>
            </a:r>
            <a:endParaRPr b="1" sz="3000">
              <a:solidFill>
                <a:srgbClr val="8CC63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4">
            <a:alphaModFix/>
          </a:blip>
          <a:srcRect b="0" l="0" r="9420" t="0"/>
          <a:stretch/>
        </p:blipFill>
        <p:spPr>
          <a:xfrm>
            <a:off x="993250" y="1696788"/>
            <a:ext cx="4281425" cy="292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 rotWithShape="1">
          <a:blip r:embed="rId5">
            <a:alphaModFix/>
          </a:blip>
          <a:srcRect b="0" l="0" r="10514" t="0"/>
          <a:stretch/>
        </p:blipFill>
        <p:spPr>
          <a:xfrm>
            <a:off x="5534002" y="1696788"/>
            <a:ext cx="6281923" cy="29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4467000" y="4862575"/>
            <a:ext cx="3258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ES" sz="1900">
                <a:solidFill>
                  <a:schemeClr val="dk1"/>
                </a:solidFill>
              </a:rPr>
              <a:t>Pérdida final:</a:t>
            </a:r>
            <a:r>
              <a:rPr lang="es-ES" sz="1900">
                <a:solidFill>
                  <a:schemeClr val="dk1"/>
                </a:solidFill>
              </a:rPr>
              <a:t> 0.0227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ES" sz="1900">
                <a:solidFill>
                  <a:schemeClr val="dk1"/>
                </a:solidFill>
              </a:rPr>
              <a:t>Precisión:</a:t>
            </a:r>
            <a:r>
              <a:rPr lang="es-ES" sz="1900">
                <a:solidFill>
                  <a:schemeClr val="dk1"/>
                </a:solidFill>
              </a:rPr>
              <a:t> 0.9965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ES" sz="1900">
                <a:solidFill>
                  <a:schemeClr val="dk1"/>
                </a:solidFill>
              </a:rPr>
              <a:t>Dice Score:</a:t>
            </a:r>
            <a:r>
              <a:rPr lang="es-ES" sz="1900">
                <a:solidFill>
                  <a:schemeClr val="dk1"/>
                </a:solidFill>
              </a:rPr>
              <a:t> 0.0039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1524825" y="1323975"/>
            <a:ext cx="3778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Curvas de entrenamiento y validación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6094225" y="1323975"/>
            <a:ext cx="3778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Dice Score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0"/>
          <p:cNvSpPr txBox="1"/>
          <p:nvPr>
            <p:ph idx="12" type="sldNum"/>
          </p:nvPr>
        </p:nvSpPr>
        <p:spPr>
          <a:xfrm>
            <a:off x="9146638" y="62975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3" name="Google Shape;193;p20"/>
          <p:cNvSpPr txBox="1"/>
          <p:nvPr>
            <p:ph type="ctrTitle"/>
          </p:nvPr>
        </p:nvSpPr>
        <p:spPr>
          <a:xfrm>
            <a:off x="1186300" y="129525"/>
            <a:ext cx="73851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CC63E"/>
              </a:buClr>
              <a:buSzPts val="3200"/>
              <a:buFont typeface="Roboto Slab"/>
              <a:buNone/>
            </a:pPr>
            <a:r>
              <a:rPr b="1" lang="es-ES" sz="3000">
                <a:solidFill>
                  <a:srgbClr val="8CC63E"/>
                </a:solidFill>
                <a:latin typeface="Roboto Slab"/>
                <a:ea typeface="Roboto Slab"/>
                <a:cs typeface="Roboto Slab"/>
                <a:sym typeface="Roboto Slab"/>
              </a:rPr>
              <a:t>Resultados: Hard Exudates</a:t>
            </a:r>
            <a:endParaRPr b="1" sz="3000">
              <a:solidFill>
                <a:srgbClr val="8CC63E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C63E"/>
              </a:buClr>
              <a:buSzPts val="3200"/>
              <a:buFont typeface="Roboto Slab"/>
              <a:buNone/>
            </a:pPr>
            <a:r>
              <a:t/>
            </a:r>
            <a:endParaRPr b="1" sz="3000">
              <a:solidFill>
                <a:srgbClr val="8CC63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4467000" y="5264275"/>
            <a:ext cx="32580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ES" sz="1900">
                <a:solidFill>
                  <a:schemeClr val="dk1"/>
                </a:solidFill>
              </a:rPr>
              <a:t>Pérdida final:</a:t>
            </a:r>
            <a:r>
              <a:rPr lang="es-ES" sz="1900">
                <a:solidFill>
                  <a:schemeClr val="dk1"/>
                </a:solidFill>
              </a:rPr>
              <a:t> </a:t>
            </a:r>
            <a:r>
              <a:rPr lang="es-ES" sz="1900">
                <a:solidFill>
                  <a:schemeClr val="dk1"/>
                </a:solidFill>
              </a:rPr>
              <a:t>0.0706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ES" sz="1900">
                <a:solidFill>
                  <a:schemeClr val="dk1"/>
                </a:solidFill>
              </a:rPr>
              <a:t>Precisión:</a:t>
            </a:r>
            <a:r>
              <a:rPr lang="es-ES" sz="1900">
                <a:solidFill>
                  <a:schemeClr val="dk1"/>
                </a:solidFill>
              </a:rPr>
              <a:t> </a:t>
            </a:r>
            <a:r>
              <a:rPr lang="es-ES" sz="1900">
                <a:solidFill>
                  <a:schemeClr val="dk1"/>
                </a:solidFill>
              </a:rPr>
              <a:t>0.9884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95" name="Google Shape;195;p20"/>
          <p:cNvPicPr preferRelativeResize="0"/>
          <p:nvPr/>
        </p:nvPicPr>
        <p:blipFill rotWithShape="1">
          <a:blip r:embed="rId4">
            <a:alphaModFix/>
          </a:blip>
          <a:srcRect b="0" l="0" r="4662" t="0"/>
          <a:stretch/>
        </p:blipFill>
        <p:spPr>
          <a:xfrm>
            <a:off x="1275525" y="1413274"/>
            <a:ext cx="9030898" cy="37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/>
          <p:nvPr/>
        </p:nvSpPr>
        <p:spPr>
          <a:xfrm>
            <a:off x="4653050" y="2497200"/>
            <a:ext cx="3778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Curvas de entrenamiento y validación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1"/>
          <p:cNvSpPr txBox="1"/>
          <p:nvPr>
            <p:ph type="ctrTitle"/>
          </p:nvPr>
        </p:nvSpPr>
        <p:spPr>
          <a:xfrm>
            <a:off x="1368125" y="289700"/>
            <a:ext cx="70662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1E5C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701E5C"/>
                </a:solidFill>
                <a:latin typeface="Roboto Slab"/>
                <a:ea typeface="Roboto Slab"/>
                <a:cs typeface="Roboto Slab"/>
                <a:sym typeface="Roboto Slab"/>
              </a:rPr>
              <a:t>Resultados: Hemorrhages</a:t>
            </a:r>
            <a:endParaRPr b="1" sz="3200">
              <a:solidFill>
                <a:srgbClr val="701E5C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3" name="Google Shape;203;p21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1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9115200" y="62856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209" name="Google Shape;209;p21"/>
          <p:cNvPicPr preferRelativeResize="0"/>
          <p:nvPr/>
        </p:nvPicPr>
        <p:blipFill rotWithShape="1">
          <a:blip r:embed="rId4">
            <a:alphaModFix/>
          </a:blip>
          <a:srcRect b="0" l="0" r="8542" t="0"/>
          <a:stretch/>
        </p:blipFill>
        <p:spPr>
          <a:xfrm>
            <a:off x="914725" y="3719925"/>
            <a:ext cx="6151551" cy="2826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1"/>
          <p:cNvPicPr preferRelativeResize="0"/>
          <p:nvPr/>
        </p:nvPicPr>
        <p:blipFill rotWithShape="1">
          <a:blip r:embed="rId5">
            <a:alphaModFix/>
          </a:blip>
          <a:srcRect b="0" l="0" r="8517" t="0"/>
          <a:stretch/>
        </p:blipFill>
        <p:spPr>
          <a:xfrm>
            <a:off x="1152750" y="981875"/>
            <a:ext cx="5913524" cy="27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1"/>
          <p:cNvSpPr txBox="1"/>
          <p:nvPr/>
        </p:nvSpPr>
        <p:spPr>
          <a:xfrm>
            <a:off x="3011975" y="1844650"/>
            <a:ext cx="3778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Curvas de entrenamiento y validación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2791675" y="4269475"/>
            <a:ext cx="37785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Dice Score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7397650" y="2854050"/>
            <a:ext cx="32580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ES" sz="1900">
                <a:solidFill>
                  <a:schemeClr val="dk1"/>
                </a:solidFill>
              </a:rPr>
              <a:t>Pérdida final:</a:t>
            </a:r>
            <a:r>
              <a:rPr lang="es-ES" sz="1900">
                <a:solidFill>
                  <a:schemeClr val="dk1"/>
                </a:solidFill>
              </a:rPr>
              <a:t> </a:t>
            </a:r>
            <a:r>
              <a:rPr lang="es-ES" sz="1900">
                <a:solidFill>
                  <a:schemeClr val="dk1"/>
                </a:solidFill>
              </a:rPr>
              <a:t>0.579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ES" sz="1900">
                <a:solidFill>
                  <a:schemeClr val="dk1"/>
                </a:solidFill>
              </a:rPr>
              <a:t>Precisión:</a:t>
            </a:r>
            <a:r>
              <a:rPr lang="es-ES" sz="1900">
                <a:solidFill>
                  <a:schemeClr val="dk1"/>
                </a:solidFill>
              </a:rPr>
              <a:t> </a:t>
            </a:r>
            <a:r>
              <a:rPr lang="es-ES" sz="1900">
                <a:solidFill>
                  <a:schemeClr val="dk1"/>
                </a:solidFill>
              </a:rPr>
              <a:t>0.9890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s-ES" sz="1900">
                <a:solidFill>
                  <a:schemeClr val="dk1"/>
                </a:solidFill>
              </a:rPr>
              <a:t>Dice Score:</a:t>
            </a:r>
            <a:r>
              <a:rPr lang="es-ES" sz="1900">
                <a:solidFill>
                  <a:schemeClr val="dk1"/>
                </a:solidFill>
              </a:rPr>
              <a:t> </a:t>
            </a:r>
            <a:r>
              <a:rPr lang="es-ES" sz="1900">
                <a:solidFill>
                  <a:schemeClr val="dk1"/>
                </a:solidFill>
              </a:rPr>
              <a:t>0.0122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