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15:clr>
            <a:srgbClr val="A4A3A4"/>
          </p15:clr>
        </p15:guide>
        <p15:guide id="2" pos="7673">
          <p15:clr>
            <a:srgbClr val="A4A3A4"/>
          </p15:clr>
        </p15:guide>
        <p15:guide id="3" orient="horz">
          <p15:clr>
            <a:srgbClr val="A4A3A4"/>
          </p15:clr>
        </p15:guide>
        <p15:guide id="4" orient="horz"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guide pos="7673"/>
        <p:guide orient="horz"/>
        <p:guide pos="432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8db30aaf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2d8db30aafa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d8dfc3952c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d8dfc3952c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8dfc3952c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d8dfc3952c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d8db30aafa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2d8db30aafa_0_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8db30aafa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d8db30aafa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c2177e2e84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c2177e2e84_0_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8db30aaf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d8db30aaf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8db30aaf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d8db30aafa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d8db30aaf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g2d8db30aaf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d8dfc395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d8dfc3952c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8dfc3952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2d8dfc3952c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8db30aaf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2d8db30aafa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8db30aaf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d8db30aafa_0_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1" name="Shape 11"/>
        <p:cNvGrpSpPr/>
        <p:nvPr/>
      </p:nvGrpSpPr>
      <p:grpSpPr>
        <a:xfrm>
          <a:off x="0" y="0"/>
          <a:ext cx="0" cy="0"/>
          <a:chOff x="0" y="0"/>
          <a:chExt cx="0" cy="0"/>
        </a:xfrm>
      </p:grpSpPr>
      <p:sp>
        <p:nvSpPr>
          <p:cNvPr id="12" name="Google Shape;12;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7" name="Shape 17"/>
        <p:cNvGrpSpPr/>
        <p:nvPr/>
      </p:nvGrpSpPr>
      <p:grpSpPr>
        <a:xfrm>
          <a:off x="0" y="0"/>
          <a:ext cx="0" cy="0"/>
          <a:chOff x="0" y="0"/>
          <a:chExt cx="0" cy="0"/>
        </a:xfrm>
      </p:grpSpPr>
      <p:sp>
        <p:nvSpPr>
          <p:cNvPr id="18" name="Google Shape;18;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4.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3.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AD49"/>
        </a:solidFill>
      </p:bgPr>
    </p:bg>
    <p:spTree>
      <p:nvGrpSpPr>
        <p:cNvPr id="83" name="Shape 83"/>
        <p:cNvGrpSpPr/>
        <p:nvPr/>
      </p:nvGrpSpPr>
      <p:grpSpPr>
        <a:xfrm>
          <a:off x="0" y="0"/>
          <a:ext cx="0" cy="0"/>
          <a:chOff x="0" y="0"/>
          <a:chExt cx="0" cy="0"/>
        </a:xfrm>
      </p:grpSpPr>
      <p:sp>
        <p:nvSpPr>
          <p:cNvPr id="84" name="Google Shape;84;p13"/>
          <p:cNvSpPr/>
          <p:nvPr/>
        </p:nvSpPr>
        <p:spPr>
          <a:xfrm>
            <a:off x="0" y="2362201"/>
            <a:ext cx="12180900" cy="2133600"/>
          </a:xfrm>
          <a:prstGeom prst="rect">
            <a:avLst/>
          </a:prstGeom>
          <a:solidFill>
            <a:srgbClr val="069A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85" name="Google Shape;85;p13"/>
          <p:cNvCxnSpPr/>
          <p:nvPr/>
        </p:nvCxnSpPr>
        <p:spPr>
          <a:xfrm>
            <a:off x="3067050" y="3057525"/>
            <a:ext cx="3448050" cy="0"/>
          </a:xfrm>
          <a:prstGeom prst="straightConnector1">
            <a:avLst/>
          </a:prstGeom>
          <a:noFill/>
          <a:ln cap="flat" cmpd="sng" w="38100">
            <a:solidFill>
              <a:schemeClr val="lt1"/>
            </a:solidFill>
            <a:prstDash val="solid"/>
            <a:miter lim="800000"/>
            <a:headEnd len="sm" w="sm" type="none"/>
            <a:tailEnd len="sm" w="sm" type="none"/>
          </a:ln>
        </p:spPr>
      </p:cxnSp>
      <p:pic>
        <p:nvPicPr>
          <p:cNvPr id="86" name="Google Shape;86;p13"/>
          <p:cNvPicPr preferRelativeResize="0"/>
          <p:nvPr/>
        </p:nvPicPr>
        <p:blipFill rotWithShape="1">
          <a:blip r:embed="rId3">
            <a:alphaModFix/>
          </a:blip>
          <a:srcRect b="0" l="0" r="0" t="0"/>
          <a:stretch/>
        </p:blipFill>
        <p:spPr>
          <a:xfrm>
            <a:off x="7343775" y="2976322"/>
            <a:ext cx="3562569" cy="895831"/>
          </a:xfrm>
          <a:prstGeom prst="rect">
            <a:avLst/>
          </a:prstGeom>
          <a:noFill/>
          <a:ln>
            <a:noFill/>
          </a:ln>
        </p:spPr>
      </p:pic>
      <p:sp>
        <p:nvSpPr>
          <p:cNvPr id="87" name="Google Shape;87;p13"/>
          <p:cNvSpPr txBox="1"/>
          <p:nvPr/>
        </p:nvSpPr>
        <p:spPr>
          <a:xfrm>
            <a:off x="1054100" y="4575075"/>
            <a:ext cx="5875200" cy="4779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Arial"/>
              <a:buNone/>
            </a:pPr>
            <a:r>
              <a:rPr b="1" lang="es-ES" sz="2400">
                <a:solidFill>
                  <a:schemeClr val="dk1"/>
                </a:solidFill>
              </a:rPr>
              <a:t>Camilo Gómez Zapata</a:t>
            </a:r>
            <a:endParaRPr b="1" sz="2400">
              <a:solidFill>
                <a:schemeClr val="lt1"/>
              </a:solidFill>
            </a:endParaRPr>
          </a:p>
        </p:txBody>
      </p:sp>
      <p:sp>
        <p:nvSpPr>
          <p:cNvPr id="88" name="Google Shape;88;p13"/>
          <p:cNvSpPr txBox="1"/>
          <p:nvPr/>
        </p:nvSpPr>
        <p:spPr>
          <a:xfrm>
            <a:off x="1011375" y="3017625"/>
            <a:ext cx="6151500" cy="1533600"/>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lt1"/>
              </a:buClr>
              <a:buSzPts val="3200"/>
              <a:buFont typeface="Arial"/>
              <a:buNone/>
            </a:pPr>
            <a:r>
              <a:rPr b="1" lang="es-ES" sz="3200">
                <a:solidFill>
                  <a:schemeClr val="lt1"/>
                </a:solidFill>
              </a:rPr>
              <a:t>Chatbot de Leyes de Tránsito</a:t>
            </a:r>
            <a:endParaRPr b="1" sz="3200">
              <a:solidFill>
                <a:schemeClr val="lt1"/>
              </a:solidFill>
            </a:endParaRPr>
          </a:p>
          <a:p>
            <a:pPr indent="0" lvl="0" marL="0" marR="0" rtl="0" algn="l">
              <a:lnSpc>
                <a:spcPct val="90000"/>
              </a:lnSpc>
              <a:spcBef>
                <a:spcPts val="0"/>
              </a:spcBef>
              <a:spcAft>
                <a:spcPts val="0"/>
              </a:spcAft>
              <a:buClr>
                <a:schemeClr val="lt1"/>
              </a:buClr>
              <a:buSzPts val="3200"/>
              <a:buFont typeface="Arial"/>
              <a:buNone/>
            </a:pPr>
            <a:r>
              <a:rPr b="1" lang="es-ES" sz="3200">
                <a:solidFill>
                  <a:schemeClr val="lt1"/>
                </a:solidFill>
              </a:rPr>
              <a:t>con RAG, GPT-4o y LangChain</a:t>
            </a:r>
            <a:endParaRPr b="1" sz="3200">
              <a:solidFill>
                <a:schemeClr val="lt1"/>
              </a:solidFill>
            </a:endParaRPr>
          </a:p>
          <a:p>
            <a:pPr indent="0" lvl="0" marL="0" marR="0" rtl="0" algn="l">
              <a:lnSpc>
                <a:spcPct val="90000"/>
              </a:lnSpc>
              <a:spcBef>
                <a:spcPts val="0"/>
              </a:spcBef>
              <a:spcAft>
                <a:spcPts val="0"/>
              </a:spcAft>
              <a:buClr>
                <a:schemeClr val="lt1"/>
              </a:buClr>
              <a:buSzPts val="3200"/>
              <a:buFont typeface="Arial"/>
              <a:buNone/>
            </a:pPr>
            <a:r>
              <a:t/>
            </a:r>
            <a:endParaRPr b="1" sz="2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2"/>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Resultados - Chat</a:t>
            </a:r>
            <a:endParaRPr b="1" sz="3200">
              <a:solidFill>
                <a:schemeClr val="lt1"/>
              </a:solidFill>
              <a:latin typeface="Arial"/>
              <a:ea typeface="Arial"/>
              <a:cs typeface="Arial"/>
              <a:sym typeface="Arial"/>
            </a:endParaRPr>
          </a:p>
        </p:txBody>
      </p:sp>
      <p:pic>
        <p:nvPicPr>
          <p:cNvPr id="166" name="Google Shape;166;p22"/>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sp>
        <p:nvSpPr>
          <p:cNvPr id="167" name="Google Shape;167;p22"/>
          <p:cNvSpPr txBox="1"/>
          <p:nvPr>
            <p:ph idx="1" type="subTitle"/>
          </p:nvPr>
        </p:nvSpPr>
        <p:spPr>
          <a:xfrm>
            <a:off x="716150" y="2327725"/>
            <a:ext cx="5523900" cy="32025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lang="es-ES" sz="2200"/>
              <a:t>Secuencia simple de mensajes:</a:t>
            </a:r>
            <a:endParaRPr sz="22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2000"/>
          </a:p>
        </p:txBody>
      </p:sp>
      <p:pic>
        <p:nvPicPr>
          <p:cNvPr id="168" name="Google Shape;168;p22"/>
          <p:cNvPicPr preferRelativeResize="0"/>
          <p:nvPr/>
        </p:nvPicPr>
        <p:blipFill>
          <a:blip r:embed="rId4">
            <a:alphaModFix/>
          </a:blip>
          <a:stretch>
            <a:fillRect/>
          </a:stretch>
        </p:blipFill>
        <p:spPr>
          <a:xfrm>
            <a:off x="546500" y="3072975"/>
            <a:ext cx="11099001" cy="23554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Resultados - Chat</a:t>
            </a:r>
            <a:endParaRPr b="1" sz="3200">
              <a:solidFill>
                <a:schemeClr val="lt1"/>
              </a:solidFill>
              <a:latin typeface="Arial"/>
              <a:ea typeface="Arial"/>
              <a:cs typeface="Arial"/>
              <a:sym typeface="Arial"/>
            </a:endParaRPr>
          </a:p>
        </p:txBody>
      </p:sp>
      <p:pic>
        <p:nvPicPr>
          <p:cNvPr id="174" name="Google Shape;174;p23"/>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sp>
        <p:nvSpPr>
          <p:cNvPr id="175" name="Google Shape;175;p23"/>
          <p:cNvSpPr txBox="1"/>
          <p:nvPr>
            <p:ph idx="1" type="subTitle"/>
          </p:nvPr>
        </p:nvSpPr>
        <p:spPr>
          <a:xfrm>
            <a:off x="600950" y="1827750"/>
            <a:ext cx="10023900" cy="32025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lang="es-ES" sz="2200"/>
              <a:t>Pregunta compleja. Esta se va por el camino query del grafo.</a:t>
            </a:r>
            <a:endParaRPr sz="22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2000"/>
          </a:p>
        </p:txBody>
      </p:sp>
      <p:pic>
        <p:nvPicPr>
          <p:cNvPr id="176" name="Google Shape;176;p23"/>
          <p:cNvPicPr preferRelativeResize="0"/>
          <p:nvPr/>
        </p:nvPicPr>
        <p:blipFill>
          <a:blip r:embed="rId4">
            <a:alphaModFix/>
          </a:blip>
          <a:stretch>
            <a:fillRect/>
          </a:stretch>
        </p:blipFill>
        <p:spPr>
          <a:xfrm>
            <a:off x="600950" y="2338525"/>
            <a:ext cx="11163300" cy="1314450"/>
          </a:xfrm>
          <a:prstGeom prst="rect">
            <a:avLst/>
          </a:prstGeom>
          <a:noFill/>
          <a:ln>
            <a:noFill/>
          </a:ln>
        </p:spPr>
      </p:pic>
      <p:sp>
        <p:nvSpPr>
          <p:cNvPr id="177" name="Google Shape;177;p23"/>
          <p:cNvSpPr txBox="1"/>
          <p:nvPr/>
        </p:nvSpPr>
        <p:spPr>
          <a:xfrm>
            <a:off x="600950" y="3652975"/>
            <a:ext cx="11163300" cy="2647500"/>
          </a:xfrm>
          <a:prstGeom prst="rect">
            <a:avLst/>
          </a:prstGeom>
          <a:solidFill>
            <a:srgbClr val="25252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000">
                <a:solidFill>
                  <a:srgbClr val="D1D1D1"/>
                </a:solidFill>
                <a:latin typeface="Courier New"/>
                <a:ea typeface="Courier New"/>
                <a:cs typeface="Courier New"/>
                <a:sym typeface="Courier New"/>
              </a:rPr>
              <a:t>Basado en el artículo 60, los vehículos, incluyendo motocicletas, deben transitar obligatoriamente por sus respectivos carriles dentro de las líneas de demarcación y solo pueden atravesarlos para efectuar maniobras de adelantamiento o de cruce. Esto implica que una motocicleta no debería circular por la línea punteada amarilla entre carros, ya que esto no constituye una maniobra de adelantamiento o cruce adecuada y podría entorpecer el tránsito o poner en peligro a los demás vehículos o peatones.</a:t>
            </a:r>
            <a:endParaRPr b="1" sz="2500">
              <a:solidFill>
                <a:srgbClr val="D1D1D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Resultados - Chat</a:t>
            </a:r>
            <a:endParaRPr b="1" sz="3200">
              <a:solidFill>
                <a:schemeClr val="lt1"/>
              </a:solidFill>
              <a:latin typeface="Arial"/>
              <a:ea typeface="Arial"/>
              <a:cs typeface="Arial"/>
              <a:sym typeface="Arial"/>
            </a:endParaRPr>
          </a:p>
        </p:txBody>
      </p:sp>
      <p:pic>
        <p:nvPicPr>
          <p:cNvPr id="183" name="Google Shape;183;p24"/>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sp>
        <p:nvSpPr>
          <p:cNvPr id="184" name="Google Shape;184;p24"/>
          <p:cNvSpPr txBox="1"/>
          <p:nvPr>
            <p:ph idx="1" type="subTitle"/>
          </p:nvPr>
        </p:nvSpPr>
        <p:spPr>
          <a:xfrm>
            <a:off x="753350" y="1827750"/>
            <a:ext cx="10023900" cy="32025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lang="es-ES" sz="2200"/>
              <a:t>Otra p</a:t>
            </a:r>
            <a:r>
              <a:rPr lang="es-ES" sz="2200"/>
              <a:t>regunta compleja. Tambi</a:t>
            </a:r>
            <a:r>
              <a:rPr lang="es-ES" sz="2200"/>
              <a:t>én se va por el camino query</a:t>
            </a:r>
            <a:r>
              <a:rPr lang="es-ES" sz="2200"/>
              <a:t>.</a:t>
            </a:r>
            <a:endParaRPr sz="22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2000"/>
          </a:p>
        </p:txBody>
      </p:sp>
      <p:pic>
        <p:nvPicPr>
          <p:cNvPr id="185" name="Google Shape;185;p24"/>
          <p:cNvPicPr preferRelativeResize="0"/>
          <p:nvPr/>
        </p:nvPicPr>
        <p:blipFill>
          <a:blip r:embed="rId4">
            <a:alphaModFix/>
          </a:blip>
          <a:stretch>
            <a:fillRect/>
          </a:stretch>
        </p:blipFill>
        <p:spPr>
          <a:xfrm>
            <a:off x="636600" y="2447328"/>
            <a:ext cx="10802400" cy="1380222"/>
          </a:xfrm>
          <a:prstGeom prst="rect">
            <a:avLst/>
          </a:prstGeom>
          <a:noFill/>
          <a:ln>
            <a:noFill/>
          </a:ln>
        </p:spPr>
      </p:pic>
      <p:sp>
        <p:nvSpPr>
          <p:cNvPr id="186" name="Google Shape;186;p24"/>
          <p:cNvSpPr txBox="1"/>
          <p:nvPr/>
        </p:nvSpPr>
        <p:spPr>
          <a:xfrm>
            <a:off x="636600" y="3827550"/>
            <a:ext cx="10802400" cy="2031900"/>
          </a:xfrm>
          <a:prstGeom prst="rect">
            <a:avLst/>
          </a:prstGeom>
          <a:solidFill>
            <a:srgbClr val="252526"/>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S" sz="2000">
                <a:solidFill>
                  <a:srgbClr val="D4D4D4"/>
                </a:solidFill>
                <a:latin typeface="Courier New"/>
                <a:ea typeface="Courier New"/>
                <a:cs typeface="Courier New"/>
                <a:sym typeface="Courier New"/>
              </a:rPr>
              <a:t>Basado en el artículo 86, dentro del perímetro urbano se debe usar la luz media. No se menciona la posibilidad de usar luces altas en vías urbanas, por lo que se entiende que no está permitido su uso en estas áreas. Las luces altas están reservadas para uso fuera del perímetro urbano, excepto en situaciones específicas como cuando se aproxima un vehículo en sentido contrario.</a:t>
            </a:r>
            <a:endParaRPr b="1" sz="3600">
              <a:solidFill>
                <a:srgbClr val="D1D1D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s-ES" sz="3200">
                <a:solidFill>
                  <a:schemeClr val="lt1"/>
                </a:solidFill>
              </a:rPr>
              <a:t>Validación - Prueba de 6 preguntas</a:t>
            </a:r>
            <a:endParaRPr b="1" sz="3200">
              <a:solidFill>
                <a:schemeClr val="lt1"/>
              </a:solidFill>
              <a:latin typeface="Arial"/>
              <a:ea typeface="Arial"/>
              <a:cs typeface="Arial"/>
              <a:sym typeface="Arial"/>
            </a:endParaRPr>
          </a:p>
        </p:txBody>
      </p:sp>
      <p:pic>
        <p:nvPicPr>
          <p:cNvPr id="192" name="Google Shape;192;p25"/>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sp>
        <p:nvSpPr>
          <p:cNvPr id="193" name="Google Shape;193;p25"/>
          <p:cNvSpPr txBox="1"/>
          <p:nvPr>
            <p:ph idx="1" type="subTitle"/>
          </p:nvPr>
        </p:nvSpPr>
        <p:spPr>
          <a:xfrm>
            <a:off x="1089000" y="1827900"/>
            <a:ext cx="10313700" cy="4496700"/>
          </a:xfrm>
          <a:prstGeom prst="rect">
            <a:avLst/>
          </a:prstGeom>
          <a:noFill/>
          <a:ln>
            <a:noFill/>
          </a:ln>
        </p:spPr>
        <p:txBody>
          <a:bodyPr anchorCtr="0" anchor="t" bIns="45700" lIns="91425" spcFirstLastPara="1" rIns="91425" wrap="square" tIns="45700">
            <a:noAutofit/>
          </a:bodyPr>
          <a:lstStyle/>
          <a:p>
            <a:pPr indent="-336550" lvl="0" marL="457200" rtl="0" algn="just">
              <a:spcBef>
                <a:spcPts val="1000"/>
              </a:spcBef>
              <a:spcAft>
                <a:spcPts val="0"/>
              </a:spcAft>
              <a:buSzPts val="1700"/>
              <a:buChar char="-"/>
            </a:pPr>
            <a:r>
              <a:rPr lang="es-ES" sz="1700"/>
              <a:t>Se realizaron seis preguntas de temas de Tránsito, cuya respuesta se buscó manualmente.</a:t>
            </a:r>
            <a:endParaRPr sz="1700"/>
          </a:p>
          <a:p>
            <a:pPr indent="-336550" lvl="0" marL="457200" rtl="0" algn="just">
              <a:spcBef>
                <a:spcPts val="0"/>
              </a:spcBef>
              <a:spcAft>
                <a:spcPts val="0"/>
              </a:spcAft>
              <a:buClr>
                <a:schemeClr val="lt1"/>
              </a:buClr>
              <a:buSzPts val="1700"/>
              <a:buChar char="-"/>
            </a:pPr>
            <a:r>
              <a:t/>
            </a:r>
            <a:endParaRPr sz="1700">
              <a:solidFill>
                <a:schemeClr val="lt1"/>
              </a:solidFill>
            </a:endParaRPr>
          </a:p>
          <a:p>
            <a:pPr indent="-336550" lvl="0" marL="457200" rtl="0" algn="just">
              <a:spcBef>
                <a:spcPts val="0"/>
              </a:spcBef>
              <a:spcAft>
                <a:spcPts val="0"/>
              </a:spcAft>
              <a:buSzPts val="1700"/>
              <a:buChar char="-"/>
            </a:pPr>
            <a:r>
              <a:rPr lang="es-ES" sz="1700"/>
              <a:t>Se evaluaron las respuestas del chatbot antes las respuestas reales, recibiendo una puntuación binaria (correcta o incorrecta)</a:t>
            </a:r>
            <a:endParaRPr sz="1700"/>
          </a:p>
          <a:p>
            <a:pPr indent="-336550" lvl="0" marL="457200" rtl="0" algn="just">
              <a:spcBef>
                <a:spcPts val="0"/>
              </a:spcBef>
              <a:spcAft>
                <a:spcPts val="0"/>
              </a:spcAft>
              <a:buClr>
                <a:schemeClr val="lt1"/>
              </a:buClr>
              <a:buSzPts val="1700"/>
              <a:buChar char="-"/>
            </a:pPr>
            <a:r>
              <a:t/>
            </a:r>
            <a:endParaRPr sz="1700">
              <a:solidFill>
                <a:schemeClr val="lt1"/>
              </a:solidFill>
            </a:endParaRPr>
          </a:p>
          <a:p>
            <a:pPr indent="-336550" lvl="0" marL="457200" rtl="0" algn="just">
              <a:spcBef>
                <a:spcPts val="0"/>
              </a:spcBef>
              <a:spcAft>
                <a:spcPts val="0"/>
              </a:spcAft>
              <a:buSzPts val="1700"/>
              <a:buChar char="-"/>
            </a:pPr>
            <a:r>
              <a:rPr lang="es-ES" sz="1700"/>
              <a:t>Las preguntas son:</a:t>
            </a:r>
            <a:endParaRPr sz="1700"/>
          </a:p>
          <a:p>
            <a:pPr indent="-336550" lvl="0" marL="457200" rtl="0" algn="just">
              <a:spcBef>
                <a:spcPts val="0"/>
              </a:spcBef>
              <a:spcAft>
                <a:spcPts val="0"/>
              </a:spcAft>
              <a:buClr>
                <a:schemeClr val="lt1"/>
              </a:buClr>
              <a:buSzPts val="1700"/>
              <a:buChar char="-"/>
            </a:pPr>
            <a:r>
              <a:t/>
            </a:r>
            <a:endParaRPr sz="1700">
              <a:solidFill>
                <a:schemeClr val="lt1"/>
              </a:solidFill>
            </a:endParaRPr>
          </a:p>
          <a:p>
            <a:pPr indent="457200" lvl="0" marL="0" rtl="0" algn="just">
              <a:spcBef>
                <a:spcPts val="1000"/>
              </a:spcBef>
              <a:spcAft>
                <a:spcPts val="0"/>
              </a:spcAft>
              <a:buNone/>
            </a:pPr>
            <a:r>
              <a:rPr lang="es-ES" sz="1700"/>
              <a:t>1. ¿Cuáles son las autoridades de tránsito en Colombia?</a:t>
            </a:r>
            <a:endParaRPr sz="1700"/>
          </a:p>
          <a:p>
            <a:pPr indent="457200" lvl="0" marL="0" rtl="0" algn="just">
              <a:spcBef>
                <a:spcPts val="1000"/>
              </a:spcBef>
              <a:spcAft>
                <a:spcPts val="0"/>
              </a:spcAft>
              <a:buNone/>
            </a:pPr>
            <a:r>
              <a:rPr lang="es-ES" sz="1700"/>
              <a:t>2. ¿Es obligatorio portar el equipo de prevención y seguridad en un vehículo?</a:t>
            </a:r>
            <a:endParaRPr sz="1700"/>
          </a:p>
          <a:p>
            <a:pPr indent="457200" lvl="0" marL="0" rtl="0" algn="just">
              <a:spcBef>
                <a:spcPts val="1000"/>
              </a:spcBef>
              <a:spcAft>
                <a:spcPts val="0"/>
              </a:spcAft>
              <a:buNone/>
            </a:pPr>
            <a:r>
              <a:rPr lang="es-ES" sz="1700"/>
              <a:t>3. ¿Cuánto tiempo es válida una licencia de conducción para vehículos particulares en Colombia?</a:t>
            </a:r>
            <a:endParaRPr sz="1700"/>
          </a:p>
          <a:p>
            <a:pPr indent="457200" lvl="0" marL="0" rtl="0" algn="just">
              <a:spcBef>
                <a:spcPts val="1000"/>
              </a:spcBef>
              <a:spcAft>
                <a:spcPts val="0"/>
              </a:spcAft>
              <a:buNone/>
            </a:pPr>
            <a:r>
              <a:rPr lang="es-ES" sz="1700"/>
              <a:t>4, ¿Cuáles son las condiciones mínimas para que un vehículo pueda transitar por el territorio nacional?</a:t>
            </a:r>
            <a:endParaRPr sz="1700"/>
          </a:p>
          <a:p>
            <a:pPr indent="457200" lvl="0" marL="0" rtl="0" algn="just">
              <a:spcBef>
                <a:spcPts val="1000"/>
              </a:spcBef>
              <a:spcAft>
                <a:spcPts val="0"/>
              </a:spcAft>
              <a:buNone/>
            </a:pPr>
            <a:r>
              <a:rPr lang="es-ES" sz="1700"/>
              <a:t>5. ¿Cuáles son las sanciones por conducir en estado de embriaguez en Colombia?</a:t>
            </a:r>
            <a:endParaRPr sz="1700"/>
          </a:p>
          <a:p>
            <a:pPr indent="457200" lvl="0" marL="0" rtl="0" algn="just">
              <a:spcBef>
                <a:spcPts val="1000"/>
              </a:spcBef>
              <a:spcAft>
                <a:spcPts val="0"/>
              </a:spcAft>
              <a:buNone/>
            </a:pPr>
            <a:r>
              <a:rPr lang="es-ES" sz="1700"/>
              <a:t>6. ¿Es obligatorio que los vehículos tengan revisión técnico-mecánica y de gases?</a:t>
            </a:r>
            <a:endParaRPr sz="1700"/>
          </a:p>
          <a:p>
            <a:pPr indent="457200" lvl="0" marL="0" rtl="0" algn="just">
              <a:spcBef>
                <a:spcPts val="1000"/>
              </a:spcBef>
              <a:spcAft>
                <a:spcPts val="0"/>
              </a:spcAft>
              <a:buNone/>
            </a:pPr>
            <a:r>
              <a:t/>
            </a:r>
            <a:endParaRPr sz="1700"/>
          </a:p>
          <a:p>
            <a:pPr indent="-336550" lvl="0" marL="457200" rtl="0" algn="just">
              <a:spcBef>
                <a:spcPts val="1000"/>
              </a:spcBef>
              <a:spcAft>
                <a:spcPts val="0"/>
              </a:spcAft>
              <a:buSzPts val="1700"/>
              <a:buChar char="-"/>
            </a:pPr>
            <a:r>
              <a:rPr lang="es-ES" sz="1700"/>
              <a:t>La calificación fue 6/6 para este análisis</a:t>
            </a:r>
            <a:endParaRPr sz="17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Conclusiones</a:t>
            </a:r>
            <a:endParaRPr b="1" sz="3200">
              <a:solidFill>
                <a:schemeClr val="lt1"/>
              </a:solidFill>
              <a:latin typeface="Arial"/>
              <a:ea typeface="Arial"/>
              <a:cs typeface="Arial"/>
              <a:sym typeface="Arial"/>
            </a:endParaRPr>
          </a:p>
        </p:txBody>
      </p:sp>
      <p:pic>
        <p:nvPicPr>
          <p:cNvPr id="199" name="Google Shape;199;p26"/>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sp>
        <p:nvSpPr>
          <p:cNvPr id="200" name="Google Shape;200;p26"/>
          <p:cNvSpPr txBox="1"/>
          <p:nvPr>
            <p:ph idx="1" type="subTitle"/>
          </p:nvPr>
        </p:nvSpPr>
        <p:spPr>
          <a:xfrm>
            <a:off x="784200" y="2361300"/>
            <a:ext cx="10542300" cy="3098100"/>
          </a:xfrm>
          <a:prstGeom prst="rect">
            <a:avLst/>
          </a:prstGeom>
          <a:noFill/>
          <a:ln>
            <a:noFill/>
          </a:ln>
        </p:spPr>
        <p:txBody>
          <a:bodyPr anchorCtr="0" anchor="t" bIns="45700" lIns="91425" spcFirstLastPara="1" rIns="91425" wrap="square" tIns="45700">
            <a:noAutofit/>
          </a:bodyPr>
          <a:lstStyle/>
          <a:p>
            <a:pPr indent="-355600" lvl="0" marL="457200" rtl="0" algn="just">
              <a:spcBef>
                <a:spcPts val="1000"/>
              </a:spcBef>
              <a:spcAft>
                <a:spcPts val="0"/>
              </a:spcAft>
              <a:buSzPts val="2000"/>
              <a:buChar char="-"/>
            </a:pPr>
            <a:r>
              <a:rPr lang="es-ES" sz="2000"/>
              <a:t>En las pruebas que se le hicieron, el chatbot logró responder todo correctamente, demostrando así que la estrategia implementada fue efectiva.</a:t>
            </a:r>
            <a:endParaRPr sz="2000"/>
          </a:p>
          <a:p>
            <a:pPr indent="-355600" lvl="0" marL="457200" rtl="0" algn="just">
              <a:spcBef>
                <a:spcPts val="0"/>
              </a:spcBef>
              <a:spcAft>
                <a:spcPts val="0"/>
              </a:spcAft>
              <a:buClr>
                <a:schemeClr val="lt1"/>
              </a:buClr>
              <a:buSzPts val="2000"/>
              <a:buChar char="-"/>
            </a:pPr>
            <a:r>
              <a:t/>
            </a:r>
            <a:endParaRPr sz="2000">
              <a:solidFill>
                <a:schemeClr val="lt1"/>
              </a:solidFill>
            </a:endParaRPr>
          </a:p>
          <a:p>
            <a:pPr indent="-355600" lvl="0" marL="457200" rtl="0" algn="just">
              <a:spcBef>
                <a:spcPts val="0"/>
              </a:spcBef>
              <a:spcAft>
                <a:spcPts val="0"/>
              </a:spcAft>
              <a:buSzPts val="2000"/>
              <a:buChar char="-"/>
            </a:pPr>
            <a:r>
              <a:rPr lang="es-ES" sz="2000"/>
              <a:t>Se concluye también que RAG es una técnica poderosa que permite aumentar la cantidad de información a la que tienen acceso los modelos de lenguaje. La capacidad de razonamiento del modelo de lenguaje elegido es muy importante para ser capaz de seleccionar, dentro del contexto, los artículos más relevantes para realmente responder la pregunta que se le está haciendo.</a:t>
            </a:r>
            <a:endParaRPr sz="2000"/>
          </a:p>
          <a:p>
            <a:pPr indent="-355600" lvl="0" marL="457200" rtl="0" algn="just">
              <a:spcBef>
                <a:spcPts val="0"/>
              </a:spcBef>
              <a:spcAft>
                <a:spcPts val="0"/>
              </a:spcAft>
              <a:buClr>
                <a:schemeClr val="lt1"/>
              </a:buClr>
              <a:buSzPts val="2000"/>
              <a:buChar char="-"/>
            </a:pPr>
            <a:r>
              <a:t/>
            </a:r>
            <a:endParaRPr sz="2000">
              <a:solidFill>
                <a:schemeClr val="lt1"/>
              </a:solidFill>
            </a:endParaRPr>
          </a:p>
          <a:p>
            <a:pPr indent="-355600" lvl="0" marL="457200" rtl="0" algn="just">
              <a:spcBef>
                <a:spcPts val="0"/>
              </a:spcBef>
              <a:spcAft>
                <a:spcPts val="0"/>
              </a:spcAft>
              <a:buSzPts val="2000"/>
              <a:buChar char="-"/>
            </a:pPr>
            <a:r>
              <a:rPr lang="es-ES" sz="2000"/>
              <a:t>Unos </a:t>
            </a:r>
            <a:r>
              <a:rPr lang="es-ES" sz="2000"/>
              <a:t>siguientes</a:t>
            </a:r>
            <a:r>
              <a:rPr lang="es-ES" sz="2000"/>
              <a:t> pasos serían tomar esta estrategia y desplegarla, formando así un producto real diseñado para el público general.</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7"/>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Referencias</a:t>
            </a:r>
            <a:endParaRPr b="1" sz="3200">
              <a:solidFill>
                <a:schemeClr val="lt1"/>
              </a:solidFill>
              <a:latin typeface="Arial"/>
              <a:ea typeface="Arial"/>
              <a:cs typeface="Arial"/>
              <a:sym typeface="Arial"/>
            </a:endParaRPr>
          </a:p>
        </p:txBody>
      </p:sp>
      <p:pic>
        <p:nvPicPr>
          <p:cNvPr id="206" name="Google Shape;206;p27"/>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sp>
        <p:nvSpPr>
          <p:cNvPr id="207" name="Google Shape;207;p27"/>
          <p:cNvSpPr txBox="1"/>
          <p:nvPr>
            <p:ph idx="1" type="subTitle"/>
          </p:nvPr>
        </p:nvSpPr>
        <p:spPr>
          <a:xfrm>
            <a:off x="1440100" y="2171700"/>
            <a:ext cx="9196800" cy="3249300"/>
          </a:xfrm>
          <a:prstGeom prst="rect">
            <a:avLst/>
          </a:prstGeom>
          <a:noFill/>
          <a:ln>
            <a:noFill/>
          </a:ln>
        </p:spPr>
        <p:txBody>
          <a:bodyPr anchorCtr="0" anchor="t" bIns="45700" lIns="91425" spcFirstLastPara="1" rIns="91425" wrap="square" tIns="45700">
            <a:normAutofit/>
          </a:bodyPr>
          <a:lstStyle/>
          <a:p>
            <a:pPr indent="-330200" lvl="0" marL="914400" rtl="0" algn="l">
              <a:lnSpc>
                <a:spcPct val="115000"/>
              </a:lnSpc>
              <a:spcBef>
                <a:spcPts val="0"/>
              </a:spcBef>
              <a:spcAft>
                <a:spcPts val="0"/>
              </a:spcAft>
              <a:buSzPts val="1600"/>
              <a:buAutoNum type="arabicPeriod"/>
            </a:pPr>
            <a:r>
              <a:rPr lang="es-ES" sz="1600"/>
              <a:t>Dhungana, K. (2024). Advanced RAG: Multi-Query Retriever Approach. Medium. Recuperado el 7 de febrero de 2025, de https://medium.com/@kbdhunga/advanced-rag-multi-query-retriever-approach-ad8cd0ea0f5b</a:t>
            </a:r>
            <a:endParaRPr sz="1600"/>
          </a:p>
          <a:p>
            <a:pPr indent="0" lvl="0" marL="914400" rtl="0" algn="l">
              <a:lnSpc>
                <a:spcPct val="115000"/>
              </a:lnSpc>
              <a:spcBef>
                <a:spcPts val="0"/>
              </a:spcBef>
              <a:spcAft>
                <a:spcPts val="0"/>
              </a:spcAft>
              <a:buNone/>
            </a:pPr>
            <a:r>
              <a:t/>
            </a:r>
            <a:endParaRPr sz="1600"/>
          </a:p>
          <a:p>
            <a:pPr indent="-330200" lvl="0" marL="914400" rtl="0" algn="l">
              <a:lnSpc>
                <a:spcPct val="115000"/>
              </a:lnSpc>
              <a:spcBef>
                <a:spcPts val="0"/>
              </a:spcBef>
              <a:spcAft>
                <a:spcPts val="0"/>
              </a:spcAft>
              <a:buSzPts val="1600"/>
              <a:buAutoNum type="arabicPeriod"/>
            </a:pPr>
            <a:r>
              <a:rPr lang="es-ES" sz="1600"/>
              <a:t>LangChain. (2024). Build a Chatbot. LangChain Documentation. Recuperado el 7 de febrero de 2025, de https://python.langchain.com/docs/tutorials/chatbot/</a:t>
            </a:r>
            <a:endParaRPr sz="1600"/>
          </a:p>
          <a:p>
            <a:pPr indent="0" lvl="0" marL="914400" rtl="0" algn="l">
              <a:lnSpc>
                <a:spcPct val="115000"/>
              </a:lnSpc>
              <a:spcBef>
                <a:spcPts val="0"/>
              </a:spcBef>
              <a:spcAft>
                <a:spcPts val="0"/>
              </a:spcAft>
              <a:buNone/>
            </a:pPr>
            <a:r>
              <a:t/>
            </a:r>
            <a:endParaRPr sz="1600"/>
          </a:p>
          <a:p>
            <a:pPr indent="-330200" lvl="0" marL="914400" rtl="0" algn="l">
              <a:lnSpc>
                <a:spcPct val="115000"/>
              </a:lnSpc>
              <a:spcBef>
                <a:spcPts val="0"/>
              </a:spcBef>
              <a:spcAft>
                <a:spcPts val="0"/>
              </a:spcAft>
              <a:buSzPts val="1600"/>
              <a:buAutoNum type="arabicPeriod"/>
            </a:pPr>
            <a:r>
              <a:rPr lang="es-ES" sz="1600"/>
              <a:t>FreeCodeCamp. (2024). Learn RAG from Scratch – Python AI Tutorial from a LangChain Engineer. FreeCodeCamp. Recuperado el 7 de febrero de 2025, de https://www.freecodecamp.org/news/mastering-rag-from-scratch/</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1AD49"/>
        </a:solidFill>
      </p:bgPr>
    </p:bg>
    <p:spTree>
      <p:nvGrpSpPr>
        <p:cNvPr id="211" name="Shape 211"/>
        <p:cNvGrpSpPr/>
        <p:nvPr/>
      </p:nvGrpSpPr>
      <p:grpSpPr>
        <a:xfrm>
          <a:off x="0" y="0"/>
          <a:ext cx="0" cy="0"/>
          <a:chOff x="0" y="0"/>
          <a:chExt cx="0" cy="0"/>
        </a:xfrm>
      </p:grpSpPr>
      <p:sp>
        <p:nvSpPr>
          <p:cNvPr id="212" name="Google Shape;212;p28"/>
          <p:cNvSpPr/>
          <p:nvPr/>
        </p:nvSpPr>
        <p:spPr>
          <a:xfrm>
            <a:off x="0" y="2457450"/>
            <a:ext cx="12180888" cy="1943100"/>
          </a:xfrm>
          <a:prstGeom prst="rect">
            <a:avLst/>
          </a:prstGeom>
          <a:solidFill>
            <a:srgbClr val="069A7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id="213" name="Google Shape;213;p28"/>
          <p:cNvPicPr preferRelativeResize="0"/>
          <p:nvPr/>
        </p:nvPicPr>
        <p:blipFill rotWithShape="1">
          <a:blip r:embed="rId3">
            <a:alphaModFix/>
          </a:blip>
          <a:srcRect b="0" l="0" r="0" t="0"/>
          <a:stretch/>
        </p:blipFill>
        <p:spPr>
          <a:xfrm>
            <a:off x="4152900" y="2938997"/>
            <a:ext cx="3897312" cy="980006"/>
          </a:xfrm>
          <a:prstGeom prst="rect">
            <a:avLst/>
          </a:prstGeom>
          <a:noFill/>
          <a:ln>
            <a:noFill/>
          </a:ln>
        </p:spPr>
      </p:pic>
      <p:pic>
        <p:nvPicPr>
          <p:cNvPr id="214" name="Google Shape;214;p28"/>
          <p:cNvPicPr preferRelativeResize="0"/>
          <p:nvPr/>
        </p:nvPicPr>
        <p:blipFill rotWithShape="1">
          <a:blip r:embed="rId4">
            <a:alphaModFix/>
          </a:blip>
          <a:srcRect b="0" l="0" r="0" t="0"/>
          <a:stretch/>
        </p:blipFill>
        <p:spPr>
          <a:xfrm>
            <a:off x="4164012" y="4637023"/>
            <a:ext cx="3886200" cy="245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idx="1" type="subTitle"/>
          </p:nvPr>
        </p:nvSpPr>
        <p:spPr>
          <a:xfrm>
            <a:off x="784200" y="2132700"/>
            <a:ext cx="10308300" cy="3911400"/>
          </a:xfrm>
          <a:prstGeom prst="rect">
            <a:avLst/>
          </a:prstGeom>
          <a:noFill/>
          <a:ln>
            <a:noFill/>
          </a:ln>
        </p:spPr>
        <p:txBody>
          <a:bodyPr anchorCtr="0" anchor="t" bIns="45700" lIns="91425" spcFirstLastPara="1" rIns="91425" wrap="square" tIns="45700">
            <a:noAutofit/>
          </a:bodyPr>
          <a:lstStyle/>
          <a:p>
            <a:pPr indent="0" lvl="0" marL="0" rtl="0" algn="just">
              <a:spcBef>
                <a:spcPts val="1000"/>
              </a:spcBef>
              <a:spcAft>
                <a:spcPts val="0"/>
              </a:spcAft>
              <a:buNone/>
            </a:pPr>
            <a:r>
              <a:rPr lang="es-ES" sz="2200"/>
              <a:t>Descripción del problema:</a:t>
            </a:r>
            <a:endParaRPr sz="2200"/>
          </a:p>
          <a:p>
            <a:pPr indent="-368300" lvl="0" marL="457200" rtl="0" algn="just">
              <a:spcBef>
                <a:spcPts val="1000"/>
              </a:spcBef>
              <a:spcAft>
                <a:spcPts val="0"/>
              </a:spcAft>
              <a:buSzPts val="2200"/>
              <a:buChar char="-"/>
            </a:pPr>
            <a:r>
              <a:rPr lang="es-ES" sz="2200"/>
              <a:t>El conocimiento de los modelos de lenguaje está restringido a sus datos de entrenamiento</a:t>
            </a:r>
            <a:endParaRPr sz="2200"/>
          </a:p>
          <a:p>
            <a:pPr indent="-368300" lvl="0" marL="457200" rtl="0" algn="just">
              <a:spcBef>
                <a:spcPts val="0"/>
              </a:spcBef>
              <a:spcAft>
                <a:spcPts val="0"/>
              </a:spcAft>
              <a:buSzPts val="2200"/>
              <a:buChar char="-"/>
            </a:pPr>
            <a:r>
              <a:rPr lang="es-ES" sz="2200"/>
              <a:t>Esto los hace desactualizados en temas de constante cambio, como las leyes</a:t>
            </a:r>
            <a:endParaRPr sz="2200"/>
          </a:p>
          <a:p>
            <a:pPr indent="-368300" lvl="0" marL="457200" rtl="0" algn="just">
              <a:spcBef>
                <a:spcPts val="0"/>
              </a:spcBef>
              <a:spcAft>
                <a:spcPts val="0"/>
              </a:spcAft>
              <a:buSzPts val="2200"/>
              <a:buChar char="-"/>
            </a:pPr>
            <a:r>
              <a:rPr lang="es-ES" sz="2200"/>
              <a:t>Muchas personas tienen dudas de tránsito y poco tiempo para contratar un abogado</a:t>
            </a:r>
            <a:endParaRPr sz="2200"/>
          </a:p>
          <a:p>
            <a:pPr indent="0" lvl="0" marL="0" rtl="0" algn="just">
              <a:spcBef>
                <a:spcPts val="1000"/>
              </a:spcBef>
              <a:spcAft>
                <a:spcPts val="0"/>
              </a:spcAft>
              <a:buNone/>
            </a:pPr>
            <a:r>
              <a:t/>
            </a:r>
            <a:endParaRPr sz="2200"/>
          </a:p>
          <a:p>
            <a:pPr indent="0" lvl="0" marL="0" rtl="0" algn="just">
              <a:spcBef>
                <a:spcPts val="1000"/>
              </a:spcBef>
              <a:spcAft>
                <a:spcPts val="0"/>
              </a:spcAft>
              <a:buNone/>
            </a:pPr>
            <a:r>
              <a:rPr lang="es-ES" sz="2200"/>
              <a:t>Propuesta de este proyecto:</a:t>
            </a:r>
            <a:endParaRPr sz="2200"/>
          </a:p>
          <a:p>
            <a:pPr indent="-368300" lvl="0" marL="457200" rtl="0" algn="just">
              <a:spcBef>
                <a:spcPts val="1000"/>
              </a:spcBef>
              <a:spcAft>
                <a:spcPts val="0"/>
              </a:spcAft>
              <a:buSzPts val="2200"/>
              <a:buChar char="-"/>
            </a:pPr>
            <a:r>
              <a:rPr lang="es-ES" sz="2200"/>
              <a:t>Solucionar esto implementando un chatbot con RAG</a:t>
            </a:r>
            <a:endParaRPr sz="2200"/>
          </a:p>
          <a:p>
            <a:pPr indent="-368300" lvl="0" marL="457200" rtl="0" algn="just">
              <a:spcBef>
                <a:spcPts val="0"/>
              </a:spcBef>
              <a:spcAft>
                <a:spcPts val="0"/>
              </a:spcAft>
              <a:buSzPts val="2200"/>
              <a:buChar char="-"/>
            </a:pPr>
            <a:r>
              <a:rPr lang="es-ES" sz="2200"/>
              <a:t>Usar de fuente de datos el Código Nacional De Tránsito de Colombia</a:t>
            </a:r>
            <a:endParaRPr sz="2200"/>
          </a:p>
        </p:txBody>
      </p:sp>
      <p:sp>
        <p:nvSpPr>
          <p:cNvPr id="94" name="Google Shape;94;p14"/>
          <p:cNvSpPr txBox="1"/>
          <p:nvPr>
            <p:ph type="ctrTitle"/>
          </p:nvPr>
        </p:nvSpPr>
        <p:spPr>
          <a:xfrm>
            <a:off x="1440111" y="548534"/>
            <a:ext cx="5875089" cy="85242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Introducción</a:t>
            </a:r>
            <a:endParaRPr b="1" sz="3200">
              <a:solidFill>
                <a:schemeClr val="lt1"/>
              </a:solidFill>
              <a:latin typeface="Arial"/>
              <a:ea typeface="Arial"/>
              <a:cs typeface="Arial"/>
              <a:sym typeface="Arial"/>
            </a:endParaRPr>
          </a:p>
        </p:txBody>
      </p:sp>
      <p:pic>
        <p:nvPicPr>
          <p:cNvPr id="95" name="Google Shape;95;p14"/>
          <p:cNvPicPr preferRelativeResize="0"/>
          <p:nvPr/>
        </p:nvPicPr>
        <p:blipFill rotWithShape="1">
          <a:blip r:embed="rId3">
            <a:alphaModFix/>
          </a:blip>
          <a:srcRect b="0" l="0" r="0" t="0"/>
          <a:stretch/>
        </p:blipFill>
        <p:spPr>
          <a:xfrm>
            <a:off x="8793801" y="548534"/>
            <a:ext cx="2532653" cy="63685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ctrTitle"/>
          </p:nvPr>
        </p:nvSpPr>
        <p:spPr>
          <a:xfrm>
            <a:off x="1440099" y="548525"/>
            <a:ext cx="7125300" cy="85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s-ES" sz="3200">
                <a:solidFill>
                  <a:schemeClr val="lt1"/>
                </a:solidFill>
              </a:rPr>
              <a:t>Metodología - Retrieval Augmented Generation</a:t>
            </a:r>
            <a:endParaRPr b="1" sz="3200">
              <a:solidFill>
                <a:schemeClr val="lt1"/>
              </a:solidFill>
              <a:latin typeface="Arial"/>
              <a:ea typeface="Arial"/>
              <a:cs typeface="Arial"/>
              <a:sym typeface="Arial"/>
            </a:endParaRPr>
          </a:p>
        </p:txBody>
      </p:sp>
      <p:pic>
        <p:nvPicPr>
          <p:cNvPr id="101" name="Google Shape;101;p15"/>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pic>
        <p:nvPicPr>
          <p:cNvPr id="102" name="Google Shape;102;p15"/>
          <p:cNvPicPr preferRelativeResize="0"/>
          <p:nvPr/>
        </p:nvPicPr>
        <p:blipFill>
          <a:blip r:embed="rId4">
            <a:alphaModFix/>
          </a:blip>
          <a:stretch>
            <a:fillRect/>
          </a:stretch>
        </p:blipFill>
        <p:spPr>
          <a:xfrm>
            <a:off x="5603075" y="2279550"/>
            <a:ext cx="6228099" cy="3117154"/>
          </a:xfrm>
          <a:prstGeom prst="rect">
            <a:avLst/>
          </a:prstGeom>
          <a:noFill/>
          <a:ln>
            <a:noFill/>
          </a:ln>
        </p:spPr>
      </p:pic>
      <p:sp>
        <p:nvSpPr>
          <p:cNvPr id="103" name="Google Shape;103;p15"/>
          <p:cNvSpPr txBox="1"/>
          <p:nvPr>
            <p:ph idx="1" type="subTitle"/>
          </p:nvPr>
        </p:nvSpPr>
        <p:spPr>
          <a:xfrm>
            <a:off x="653675" y="2203350"/>
            <a:ext cx="4949400" cy="3418800"/>
          </a:xfrm>
          <a:prstGeom prst="rect">
            <a:avLst/>
          </a:prstGeom>
          <a:noFill/>
          <a:ln>
            <a:noFill/>
          </a:ln>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es-ES" sz="2100"/>
              <a:t>RAG es una técnica que permite que un modelo de lenguaje consulte una base de datos específica</a:t>
            </a:r>
            <a:endParaRPr sz="2100"/>
          </a:p>
          <a:p>
            <a:pPr indent="0" lvl="0" marL="0" rtl="0" algn="l">
              <a:spcBef>
                <a:spcPts val="1000"/>
              </a:spcBef>
              <a:spcAft>
                <a:spcPts val="0"/>
              </a:spcAft>
              <a:buNone/>
            </a:pPr>
            <a:r>
              <a:t/>
            </a:r>
            <a:endParaRPr sz="2100"/>
          </a:p>
          <a:p>
            <a:pPr indent="-361950" lvl="0" marL="457200" rtl="0" algn="l">
              <a:spcBef>
                <a:spcPts val="1000"/>
              </a:spcBef>
              <a:spcAft>
                <a:spcPts val="0"/>
              </a:spcAft>
              <a:buSzPts val="2100"/>
              <a:buChar char="-"/>
            </a:pPr>
            <a:r>
              <a:rPr lang="es-ES" sz="2100"/>
              <a:t>Tiene librerías especializadas en Python como LangChain y LangGraph</a:t>
            </a:r>
            <a:endParaRPr sz="2100"/>
          </a:p>
          <a:p>
            <a:pPr indent="0" lvl="0" marL="0" rtl="0" algn="l">
              <a:spcBef>
                <a:spcPts val="1000"/>
              </a:spcBef>
              <a:spcAft>
                <a:spcPts val="0"/>
              </a:spcAft>
              <a:buNone/>
            </a:pPr>
            <a:r>
              <a:t/>
            </a:r>
            <a:endParaRPr sz="2100"/>
          </a:p>
          <a:p>
            <a:pPr indent="-361950" lvl="0" marL="457200" rtl="0" algn="l">
              <a:spcBef>
                <a:spcPts val="1000"/>
              </a:spcBef>
              <a:spcAft>
                <a:spcPts val="0"/>
              </a:spcAft>
              <a:buSzPts val="2100"/>
              <a:buChar char="-"/>
            </a:pPr>
            <a:r>
              <a:rPr lang="es-ES" sz="2100"/>
              <a:t>Aumenta la información de entrenamiento del modelo</a:t>
            </a:r>
            <a:endParaRPr sz="21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6"/>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Metodología - Procesar texto</a:t>
            </a:r>
            <a:endParaRPr b="1" sz="3200">
              <a:solidFill>
                <a:schemeClr val="lt1"/>
              </a:solidFill>
              <a:latin typeface="Arial"/>
              <a:ea typeface="Arial"/>
              <a:cs typeface="Arial"/>
              <a:sym typeface="Arial"/>
            </a:endParaRPr>
          </a:p>
        </p:txBody>
      </p:sp>
      <p:pic>
        <p:nvPicPr>
          <p:cNvPr id="109" name="Google Shape;109;p16"/>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pic>
        <p:nvPicPr>
          <p:cNvPr id="110" name="Google Shape;110;p16"/>
          <p:cNvPicPr preferRelativeResize="0"/>
          <p:nvPr/>
        </p:nvPicPr>
        <p:blipFill>
          <a:blip r:embed="rId4">
            <a:alphaModFix/>
          </a:blip>
          <a:stretch>
            <a:fillRect/>
          </a:stretch>
        </p:blipFill>
        <p:spPr>
          <a:xfrm>
            <a:off x="2409025" y="2689071"/>
            <a:ext cx="2532650" cy="2877279"/>
          </a:xfrm>
          <a:prstGeom prst="rect">
            <a:avLst/>
          </a:prstGeom>
          <a:noFill/>
          <a:ln cap="flat" cmpd="sng" w="9525">
            <a:solidFill>
              <a:schemeClr val="dk1"/>
            </a:solidFill>
            <a:prstDash val="solid"/>
            <a:round/>
            <a:headEnd len="sm" w="sm" type="none"/>
            <a:tailEnd len="sm" w="sm" type="none"/>
          </a:ln>
        </p:spPr>
      </p:pic>
      <p:pic>
        <p:nvPicPr>
          <p:cNvPr id="111" name="Google Shape;111;p16"/>
          <p:cNvPicPr preferRelativeResize="0"/>
          <p:nvPr/>
        </p:nvPicPr>
        <p:blipFill>
          <a:blip r:embed="rId5">
            <a:alphaModFix/>
          </a:blip>
          <a:stretch>
            <a:fillRect/>
          </a:stretch>
        </p:blipFill>
        <p:spPr>
          <a:xfrm>
            <a:off x="7299725" y="2753465"/>
            <a:ext cx="2850174" cy="2748499"/>
          </a:xfrm>
          <a:prstGeom prst="rect">
            <a:avLst/>
          </a:prstGeom>
          <a:noFill/>
          <a:ln cap="flat" cmpd="sng" w="9525">
            <a:solidFill>
              <a:schemeClr val="dk1"/>
            </a:solidFill>
            <a:prstDash val="solid"/>
            <a:round/>
            <a:headEnd len="sm" w="sm" type="none"/>
            <a:tailEnd len="sm" w="sm" type="none"/>
          </a:ln>
        </p:spPr>
      </p:pic>
      <p:cxnSp>
        <p:nvCxnSpPr>
          <p:cNvPr id="112" name="Google Shape;112;p16"/>
          <p:cNvCxnSpPr/>
          <p:nvPr/>
        </p:nvCxnSpPr>
        <p:spPr>
          <a:xfrm>
            <a:off x="5283150" y="4032600"/>
            <a:ext cx="1610400" cy="6900"/>
          </a:xfrm>
          <a:prstGeom prst="straightConnector1">
            <a:avLst/>
          </a:prstGeom>
          <a:noFill/>
          <a:ln cap="flat" cmpd="sng" w="76200">
            <a:solidFill>
              <a:schemeClr val="dk2"/>
            </a:solidFill>
            <a:prstDash val="solid"/>
            <a:round/>
            <a:headEnd len="med" w="med" type="none"/>
            <a:tailEnd len="med" w="med" type="triangle"/>
          </a:ln>
        </p:spPr>
      </p:cxnSp>
      <p:sp>
        <p:nvSpPr>
          <p:cNvPr id="113" name="Google Shape;113;p16"/>
          <p:cNvSpPr txBox="1"/>
          <p:nvPr>
            <p:ph idx="1" type="subTitle"/>
          </p:nvPr>
        </p:nvSpPr>
        <p:spPr>
          <a:xfrm>
            <a:off x="784200" y="1904100"/>
            <a:ext cx="10542300" cy="21354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lang="es-ES" sz="2100"/>
              <a:t>Primero se hace un procesamiento, convirtiendo el PDF de Código de Tránsito a un archivo de texto:</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Metodología - Indexación</a:t>
            </a:r>
            <a:endParaRPr b="1" sz="3200">
              <a:solidFill>
                <a:schemeClr val="lt1"/>
              </a:solidFill>
              <a:latin typeface="Arial"/>
              <a:ea typeface="Arial"/>
              <a:cs typeface="Arial"/>
              <a:sym typeface="Arial"/>
            </a:endParaRPr>
          </a:p>
        </p:txBody>
      </p:sp>
      <p:pic>
        <p:nvPicPr>
          <p:cNvPr id="119" name="Google Shape;119;p17"/>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pic>
        <p:nvPicPr>
          <p:cNvPr id="120" name="Google Shape;120;p17"/>
          <p:cNvPicPr preferRelativeResize="0"/>
          <p:nvPr/>
        </p:nvPicPr>
        <p:blipFill rotWithShape="1">
          <a:blip r:embed="rId4">
            <a:alphaModFix/>
          </a:blip>
          <a:srcRect b="28607" l="0" r="20785" t="0"/>
          <a:stretch/>
        </p:blipFill>
        <p:spPr>
          <a:xfrm>
            <a:off x="877274" y="3476825"/>
            <a:ext cx="10512750" cy="2179991"/>
          </a:xfrm>
          <a:prstGeom prst="rect">
            <a:avLst/>
          </a:prstGeom>
          <a:noFill/>
          <a:ln>
            <a:noFill/>
          </a:ln>
        </p:spPr>
      </p:pic>
      <p:sp>
        <p:nvSpPr>
          <p:cNvPr id="121" name="Google Shape;121;p17"/>
          <p:cNvSpPr txBox="1"/>
          <p:nvPr>
            <p:ph idx="1" type="subTitle"/>
          </p:nvPr>
        </p:nvSpPr>
        <p:spPr>
          <a:xfrm>
            <a:off x="759800" y="2053425"/>
            <a:ext cx="5408700" cy="1101000"/>
          </a:xfrm>
          <a:prstGeom prst="rect">
            <a:avLst/>
          </a:prstGeom>
          <a:noFill/>
          <a:ln>
            <a:noFill/>
          </a:ln>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es-ES" sz="2100"/>
              <a:t>Después se divide el texto en fragmentos</a:t>
            </a:r>
            <a:endParaRPr sz="2100"/>
          </a:p>
          <a:p>
            <a:pPr indent="-361950" lvl="0" marL="457200" rtl="0" algn="l">
              <a:spcBef>
                <a:spcPts val="0"/>
              </a:spcBef>
              <a:spcAft>
                <a:spcPts val="0"/>
              </a:spcAft>
              <a:buSzPts val="2100"/>
              <a:buChar char="-"/>
            </a:pPr>
            <a:r>
              <a:rPr lang="es-ES" sz="2100"/>
              <a:t>A cada fragmento se le asocia un artículo (del que salió)</a:t>
            </a:r>
            <a:endParaRPr sz="2100"/>
          </a:p>
        </p:txBody>
      </p:sp>
      <p:sp>
        <p:nvSpPr>
          <p:cNvPr id="122" name="Google Shape;122;p17"/>
          <p:cNvSpPr txBox="1"/>
          <p:nvPr/>
        </p:nvSpPr>
        <p:spPr>
          <a:xfrm>
            <a:off x="6168525" y="1977225"/>
            <a:ext cx="4992900" cy="1348200"/>
          </a:xfrm>
          <a:prstGeom prst="rect">
            <a:avLst/>
          </a:prstGeom>
          <a:noFill/>
          <a:ln>
            <a:noFill/>
          </a:ln>
        </p:spPr>
        <p:txBody>
          <a:bodyPr anchorCtr="0" anchor="t" bIns="91425" lIns="91425" spcFirstLastPara="1" rIns="91425" wrap="square" tIns="91425">
            <a:spAutoFit/>
          </a:bodyPr>
          <a:lstStyle/>
          <a:p>
            <a:pPr indent="-361950" lvl="0" marL="457200" rtl="0" algn="l">
              <a:lnSpc>
                <a:spcPct val="90000"/>
              </a:lnSpc>
              <a:spcBef>
                <a:spcPts val="1000"/>
              </a:spcBef>
              <a:spcAft>
                <a:spcPts val="0"/>
              </a:spcAft>
              <a:buClr>
                <a:schemeClr val="dk1"/>
              </a:buClr>
              <a:buSzPts val="2100"/>
              <a:buChar char="-"/>
            </a:pPr>
            <a:r>
              <a:rPr lang="es-ES" sz="2100">
                <a:solidFill>
                  <a:schemeClr val="dk1"/>
                </a:solidFill>
              </a:rPr>
              <a:t>Cada fragmento se vectoriza e indexa</a:t>
            </a:r>
            <a:endParaRPr sz="2100">
              <a:solidFill>
                <a:schemeClr val="dk1"/>
              </a:solidFill>
            </a:endParaRPr>
          </a:p>
          <a:p>
            <a:pPr indent="-361950" lvl="0" marL="457200" rtl="0" algn="l">
              <a:lnSpc>
                <a:spcPct val="90000"/>
              </a:lnSpc>
              <a:spcBef>
                <a:spcPts val="0"/>
              </a:spcBef>
              <a:spcAft>
                <a:spcPts val="0"/>
              </a:spcAft>
              <a:buClr>
                <a:schemeClr val="dk1"/>
              </a:buClr>
              <a:buSzPts val="2100"/>
              <a:buChar char="-"/>
            </a:pPr>
            <a:r>
              <a:rPr lang="es-ES" sz="2100">
                <a:solidFill>
                  <a:schemeClr val="dk1"/>
                </a:solidFill>
              </a:rPr>
              <a:t>La base de datos es los fragmentos indexados</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s-ES" sz="3200">
                <a:solidFill>
                  <a:schemeClr val="lt1"/>
                </a:solidFill>
              </a:rPr>
              <a:t>Metodología - Extracción Multi-Query</a:t>
            </a:r>
            <a:endParaRPr b="1" sz="3200">
              <a:solidFill>
                <a:schemeClr val="lt1"/>
              </a:solidFill>
              <a:latin typeface="Arial"/>
              <a:ea typeface="Arial"/>
              <a:cs typeface="Arial"/>
              <a:sym typeface="Arial"/>
            </a:endParaRPr>
          </a:p>
        </p:txBody>
      </p:sp>
      <p:pic>
        <p:nvPicPr>
          <p:cNvPr id="128" name="Google Shape;128;p18"/>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sp>
        <p:nvSpPr>
          <p:cNvPr id="129" name="Google Shape;129;p18"/>
          <p:cNvSpPr txBox="1"/>
          <p:nvPr>
            <p:ph idx="1" type="subTitle"/>
          </p:nvPr>
        </p:nvSpPr>
        <p:spPr>
          <a:xfrm>
            <a:off x="784200" y="1827900"/>
            <a:ext cx="10230600" cy="48396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lang="es-ES" sz="2100"/>
              <a:t>Cuando se le manda una pregunta:</a:t>
            </a:r>
            <a:endParaRPr sz="21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rPr lang="es-ES" sz="2100"/>
              <a:t>El sistema la convierte en cinco preguntas diferentes a través de GPT3.5, usando este prompt:</a:t>
            </a:r>
            <a:endParaRPr sz="21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t/>
            </a:r>
            <a:endParaRPr sz="1600"/>
          </a:p>
          <a:p>
            <a:pPr indent="0" lvl="0" marL="0" rtl="0" algn="just">
              <a:spcBef>
                <a:spcPts val="1000"/>
              </a:spcBef>
              <a:spcAft>
                <a:spcPts val="0"/>
              </a:spcAft>
              <a:buNone/>
            </a:pPr>
            <a:r>
              <a:rPr lang="es-ES" sz="2100"/>
              <a:t>Generando estas preguntas</a:t>
            </a:r>
            <a:r>
              <a:rPr lang="es-ES" sz="2000"/>
              <a:t>:</a:t>
            </a:r>
            <a:endParaRPr sz="2000"/>
          </a:p>
        </p:txBody>
      </p:sp>
      <p:pic>
        <p:nvPicPr>
          <p:cNvPr id="130" name="Google Shape;130;p18"/>
          <p:cNvPicPr preferRelativeResize="0"/>
          <p:nvPr/>
        </p:nvPicPr>
        <p:blipFill>
          <a:blip r:embed="rId4">
            <a:alphaModFix/>
          </a:blip>
          <a:stretch>
            <a:fillRect/>
          </a:stretch>
        </p:blipFill>
        <p:spPr>
          <a:xfrm>
            <a:off x="702325" y="2226325"/>
            <a:ext cx="10787351" cy="528600"/>
          </a:xfrm>
          <a:prstGeom prst="rect">
            <a:avLst/>
          </a:prstGeom>
          <a:noFill/>
          <a:ln>
            <a:noFill/>
          </a:ln>
        </p:spPr>
      </p:pic>
      <p:pic>
        <p:nvPicPr>
          <p:cNvPr id="131" name="Google Shape;131;p18"/>
          <p:cNvPicPr preferRelativeResize="0"/>
          <p:nvPr/>
        </p:nvPicPr>
        <p:blipFill>
          <a:blip r:embed="rId5">
            <a:alphaModFix/>
          </a:blip>
          <a:stretch>
            <a:fillRect/>
          </a:stretch>
        </p:blipFill>
        <p:spPr>
          <a:xfrm>
            <a:off x="2432275" y="3347050"/>
            <a:ext cx="9192130" cy="1265800"/>
          </a:xfrm>
          <a:prstGeom prst="rect">
            <a:avLst/>
          </a:prstGeom>
          <a:noFill/>
          <a:ln>
            <a:noFill/>
          </a:ln>
        </p:spPr>
      </p:pic>
      <p:pic>
        <p:nvPicPr>
          <p:cNvPr id="132" name="Google Shape;132;p18"/>
          <p:cNvPicPr preferRelativeResize="0"/>
          <p:nvPr/>
        </p:nvPicPr>
        <p:blipFill>
          <a:blip r:embed="rId6">
            <a:alphaModFix/>
          </a:blip>
          <a:stretch>
            <a:fillRect/>
          </a:stretch>
        </p:blipFill>
        <p:spPr>
          <a:xfrm>
            <a:off x="702325" y="5124300"/>
            <a:ext cx="10787351" cy="1543201"/>
          </a:xfrm>
          <a:prstGeom prst="rect">
            <a:avLst/>
          </a:prstGeom>
          <a:noFill/>
          <a:ln>
            <a:noFill/>
          </a:ln>
        </p:spPr>
      </p:pic>
      <p:sp>
        <p:nvSpPr>
          <p:cNvPr id="133" name="Google Shape;133;p18"/>
          <p:cNvSpPr txBox="1"/>
          <p:nvPr/>
        </p:nvSpPr>
        <p:spPr>
          <a:xfrm>
            <a:off x="0" y="0"/>
            <a:ext cx="3000000" cy="32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s-ES" sz="900">
                <a:solidFill>
                  <a:schemeClr val="dk1"/>
                </a:solidFill>
              </a:rPr>
              <a:t>ordinario</a:t>
            </a:r>
            <a:endParaRPr sz="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9"/>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00000"/>
              <a:buFont typeface="Arial"/>
              <a:buNone/>
            </a:pPr>
            <a:r>
              <a:rPr b="1" lang="es-ES" sz="3200">
                <a:solidFill>
                  <a:schemeClr val="lt1"/>
                </a:solidFill>
              </a:rPr>
              <a:t>Metodología - Extracción Multi-Query</a:t>
            </a:r>
            <a:endParaRPr b="1" sz="3200">
              <a:solidFill>
                <a:schemeClr val="lt1"/>
              </a:solidFill>
              <a:latin typeface="Arial"/>
              <a:ea typeface="Arial"/>
              <a:cs typeface="Arial"/>
              <a:sym typeface="Arial"/>
            </a:endParaRPr>
          </a:p>
        </p:txBody>
      </p:sp>
      <p:pic>
        <p:nvPicPr>
          <p:cNvPr id="139" name="Google Shape;139;p19"/>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pic>
        <p:nvPicPr>
          <p:cNvPr id="140" name="Google Shape;140;p19"/>
          <p:cNvPicPr preferRelativeResize="0"/>
          <p:nvPr/>
        </p:nvPicPr>
        <p:blipFill rotWithShape="1">
          <a:blip r:embed="rId4">
            <a:alphaModFix/>
          </a:blip>
          <a:srcRect b="45033" l="0" r="0" t="0"/>
          <a:stretch/>
        </p:blipFill>
        <p:spPr>
          <a:xfrm>
            <a:off x="565525" y="3894000"/>
            <a:ext cx="11060948" cy="2401537"/>
          </a:xfrm>
          <a:prstGeom prst="rect">
            <a:avLst/>
          </a:prstGeom>
          <a:noFill/>
          <a:ln>
            <a:noFill/>
          </a:ln>
        </p:spPr>
      </p:pic>
      <p:sp>
        <p:nvSpPr>
          <p:cNvPr id="141" name="Google Shape;141;p19"/>
          <p:cNvSpPr/>
          <p:nvPr/>
        </p:nvSpPr>
        <p:spPr>
          <a:xfrm>
            <a:off x="5178556" y="6508281"/>
            <a:ext cx="260400" cy="289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2" name="Google Shape;142;p19"/>
          <p:cNvSpPr/>
          <p:nvPr/>
        </p:nvSpPr>
        <p:spPr>
          <a:xfrm>
            <a:off x="5965740" y="6508281"/>
            <a:ext cx="260400" cy="289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3" name="Google Shape;143;p19"/>
          <p:cNvSpPr/>
          <p:nvPr/>
        </p:nvSpPr>
        <p:spPr>
          <a:xfrm>
            <a:off x="6752924" y="6508281"/>
            <a:ext cx="260400" cy="2892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endParaRPr>
          </a:p>
        </p:txBody>
      </p:sp>
      <p:sp>
        <p:nvSpPr>
          <p:cNvPr id="144" name="Google Shape;144;p19"/>
          <p:cNvSpPr txBox="1"/>
          <p:nvPr>
            <p:ph idx="1" type="subTitle"/>
          </p:nvPr>
        </p:nvSpPr>
        <p:spPr>
          <a:xfrm>
            <a:off x="784200" y="1827900"/>
            <a:ext cx="10230600" cy="1837500"/>
          </a:xfrm>
          <a:prstGeom prst="rect">
            <a:avLst/>
          </a:prstGeom>
          <a:noFill/>
          <a:ln>
            <a:noFill/>
          </a:ln>
        </p:spPr>
        <p:txBody>
          <a:bodyPr anchorCtr="0" anchor="t" bIns="45700" lIns="91425" spcFirstLastPara="1" rIns="91425" wrap="square" tIns="45700">
            <a:noAutofit/>
          </a:bodyPr>
          <a:lstStyle/>
          <a:p>
            <a:pPr indent="-355600" lvl="0" marL="457200" rtl="0" algn="just">
              <a:spcBef>
                <a:spcPts val="1000"/>
              </a:spcBef>
              <a:spcAft>
                <a:spcPts val="0"/>
              </a:spcAft>
              <a:buSzPts val="2000"/>
              <a:buChar char="-"/>
            </a:pPr>
            <a:r>
              <a:rPr lang="es-ES" sz="2000"/>
              <a:t>Y se usan esas preguntas para extraer los elementos indexados más similares a ellas</a:t>
            </a:r>
            <a:endParaRPr sz="2000"/>
          </a:p>
          <a:p>
            <a:pPr indent="-355600" lvl="0" marL="457200" rtl="0" algn="just">
              <a:spcBef>
                <a:spcPts val="0"/>
              </a:spcBef>
              <a:spcAft>
                <a:spcPts val="0"/>
              </a:spcAft>
              <a:buClr>
                <a:schemeClr val="lt1"/>
              </a:buClr>
              <a:buSzPts val="2000"/>
              <a:buChar char="-"/>
            </a:pPr>
            <a:r>
              <a:t/>
            </a:r>
            <a:endParaRPr sz="2000">
              <a:solidFill>
                <a:schemeClr val="lt1"/>
              </a:solidFill>
            </a:endParaRPr>
          </a:p>
          <a:p>
            <a:pPr indent="-355600" lvl="0" marL="457200" rtl="0" algn="just">
              <a:spcBef>
                <a:spcPts val="0"/>
              </a:spcBef>
              <a:spcAft>
                <a:spcPts val="0"/>
              </a:spcAft>
              <a:buSzPts val="2000"/>
              <a:buChar char="-"/>
            </a:pPr>
            <a:r>
              <a:rPr lang="es-ES" sz="2000"/>
              <a:t>El cálculo de similaridad se hace como el producto interno entre la versión vectorizada de la pregunta y el fragmento indexado</a:t>
            </a:r>
            <a:endParaRPr sz="2000"/>
          </a:p>
          <a:p>
            <a:pPr indent="-355600" lvl="0" marL="457200" rtl="0" algn="just">
              <a:spcBef>
                <a:spcPts val="0"/>
              </a:spcBef>
              <a:spcAft>
                <a:spcPts val="0"/>
              </a:spcAft>
              <a:buClr>
                <a:schemeClr val="lt1"/>
              </a:buClr>
              <a:buSzPts val="2000"/>
              <a:buChar char="-"/>
            </a:pPr>
            <a:r>
              <a:t/>
            </a:r>
            <a:endParaRPr sz="2000">
              <a:solidFill>
                <a:schemeClr val="lt1"/>
              </a:solidFill>
            </a:endParaRPr>
          </a:p>
          <a:p>
            <a:pPr indent="-355600" lvl="0" marL="457200" rtl="0" algn="just">
              <a:spcBef>
                <a:spcPts val="0"/>
              </a:spcBef>
              <a:spcAft>
                <a:spcPts val="0"/>
              </a:spcAft>
              <a:buSzPts val="2000"/>
              <a:buChar char="-"/>
            </a:pPr>
            <a:r>
              <a:rPr lang="es-ES" sz="2000"/>
              <a:t>Algunos de los fragmentos que trae son estos:</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Metodología - Generación</a:t>
            </a:r>
            <a:endParaRPr b="1" sz="3200">
              <a:solidFill>
                <a:schemeClr val="lt1"/>
              </a:solidFill>
              <a:latin typeface="Arial"/>
              <a:ea typeface="Arial"/>
              <a:cs typeface="Arial"/>
              <a:sym typeface="Arial"/>
            </a:endParaRPr>
          </a:p>
        </p:txBody>
      </p:sp>
      <p:pic>
        <p:nvPicPr>
          <p:cNvPr id="150" name="Google Shape;150;p20"/>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pic>
        <p:nvPicPr>
          <p:cNvPr id="151" name="Google Shape;151;p20"/>
          <p:cNvPicPr preferRelativeResize="0"/>
          <p:nvPr/>
        </p:nvPicPr>
        <p:blipFill>
          <a:blip r:embed="rId4">
            <a:alphaModFix/>
          </a:blip>
          <a:stretch>
            <a:fillRect/>
          </a:stretch>
        </p:blipFill>
        <p:spPr>
          <a:xfrm>
            <a:off x="824852" y="2972450"/>
            <a:ext cx="10542301" cy="3285436"/>
          </a:xfrm>
          <a:prstGeom prst="rect">
            <a:avLst/>
          </a:prstGeom>
          <a:noFill/>
          <a:ln>
            <a:noFill/>
          </a:ln>
        </p:spPr>
      </p:pic>
      <p:sp>
        <p:nvSpPr>
          <p:cNvPr id="152" name="Google Shape;152;p20"/>
          <p:cNvSpPr txBox="1"/>
          <p:nvPr>
            <p:ph idx="1" type="subTitle"/>
          </p:nvPr>
        </p:nvSpPr>
        <p:spPr>
          <a:xfrm>
            <a:off x="784200" y="1980300"/>
            <a:ext cx="10542300" cy="852300"/>
          </a:xfrm>
          <a:prstGeom prst="rect">
            <a:avLst/>
          </a:prstGeom>
          <a:noFill/>
          <a:ln>
            <a:noFill/>
          </a:ln>
        </p:spPr>
        <p:txBody>
          <a:bodyPr anchorCtr="0" anchor="t" bIns="45700" lIns="91425" spcFirstLastPara="1" rIns="91425" wrap="square" tIns="45700">
            <a:normAutofit/>
          </a:bodyPr>
          <a:lstStyle/>
          <a:p>
            <a:pPr indent="0" lvl="0" marL="0" rtl="0" algn="just">
              <a:spcBef>
                <a:spcPts val="1000"/>
              </a:spcBef>
              <a:spcAft>
                <a:spcPts val="0"/>
              </a:spcAft>
              <a:buNone/>
            </a:pPr>
            <a:r>
              <a:rPr lang="es-ES" sz="2100"/>
              <a:t>Por último se le manda la pregunta y el contexto con los fragmentos extraídos, a la API de GPT-4o, para que esta responda según este prompt:</a:t>
            </a: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ctrTitle"/>
          </p:nvPr>
        </p:nvSpPr>
        <p:spPr>
          <a:xfrm>
            <a:off x="1440111" y="548534"/>
            <a:ext cx="5875200" cy="852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200"/>
              <a:buFont typeface="Arial"/>
              <a:buNone/>
            </a:pPr>
            <a:r>
              <a:rPr b="1" lang="es-ES" sz="3200">
                <a:solidFill>
                  <a:schemeClr val="lt1"/>
                </a:solidFill>
              </a:rPr>
              <a:t>Metodología - LangGraph</a:t>
            </a:r>
            <a:endParaRPr b="1" sz="3200">
              <a:solidFill>
                <a:schemeClr val="lt1"/>
              </a:solidFill>
              <a:latin typeface="Arial"/>
              <a:ea typeface="Arial"/>
              <a:cs typeface="Arial"/>
              <a:sym typeface="Arial"/>
            </a:endParaRPr>
          </a:p>
        </p:txBody>
      </p:sp>
      <p:pic>
        <p:nvPicPr>
          <p:cNvPr id="158" name="Google Shape;158;p21"/>
          <p:cNvPicPr preferRelativeResize="0"/>
          <p:nvPr/>
        </p:nvPicPr>
        <p:blipFill rotWithShape="1">
          <a:blip r:embed="rId3">
            <a:alphaModFix/>
          </a:blip>
          <a:srcRect b="0" l="0" r="0" t="0"/>
          <a:stretch/>
        </p:blipFill>
        <p:spPr>
          <a:xfrm>
            <a:off x="8793801" y="548534"/>
            <a:ext cx="2532657" cy="636851"/>
          </a:xfrm>
          <a:prstGeom prst="rect">
            <a:avLst/>
          </a:prstGeom>
          <a:noFill/>
          <a:ln>
            <a:noFill/>
          </a:ln>
        </p:spPr>
      </p:pic>
      <p:pic>
        <p:nvPicPr>
          <p:cNvPr id="159" name="Google Shape;159;p21"/>
          <p:cNvPicPr preferRelativeResize="0"/>
          <p:nvPr/>
        </p:nvPicPr>
        <p:blipFill>
          <a:blip r:embed="rId4">
            <a:alphaModFix/>
          </a:blip>
          <a:stretch>
            <a:fillRect/>
          </a:stretch>
        </p:blipFill>
        <p:spPr>
          <a:xfrm>
            <a:off x="9322194" y="1805425"/>
            <a:ext cx="2140331" cy="5052575"/>
          </a:xfrm>
          <a:prstGeom prst="rect">
            <a:avLst/>
          </a:prstGeom>
          <a:noFill/>
          <a:ln>
            <a:noFill/>
          </a:ln>
        </p:spPr>
      </p:pic>
      <p:sp>
        <p:nvSpPr>
          <p:cNvPr id="160" name="Google Shape;160;p21"/>
          <p:cNvSpPr txBox="1"/>
          <p:nvPr>
            <p:ph idx="1" type="subTitle"/>
          </p:nvPr>
        </p:nvSpPr>
        <p:spPr>
          <a:xfrm>
            <a:off x="1440100" y="2225225"/>
            <a:ext cx="6965400" cy="3149700"/>
          </a:xfrm>
          <a:prstGeom prst="rect">
            <a:avLst/>
          </a:prstGeom>
          <a:noFill/>
          <a:ln>
            <a:noFill/>
          </a:ln>
        </p:spPr>
        <p:txBody>
          <a:bodyPr anchorCtr="0" anchor="t" bIns="45700" lIns="91425" spcFirstLastPara="1" rIns="91425" wrap="square" tIns="45700">
            <a:noAutofit/>
          </a:bodyPr>
          <a:lstStyle/>
          <a:p>
            <a:pPr indent="-374650" lvl="0" marL="457200" rtl="0" algn="just">
              <a:spcBef>
                <a:spcPts val="1000"/>
              </a:spcBef>
              <a:spcAft>
                <a:spcPts val="0"/>
              </a:spcAft>
              <a:buSzPts val="2300"/>
              <a:buChar char="-"/>
            </a:pPr>
            <a:r>
              <a:rPr lang="es-ES" sz="2300"/>
              <a:t>Hasta ahora solo se ha permitido un mensaje</a:t>
            </a:r>
            <a:endParaRPr sz="2300"/>
          </a:p>
          <a:p>
            <a:pPr indent="-374650" lvl="0" marL="457200" rtl="0" algn="just">
              <a:spcBef>
                <a:spcPts val="0"/>
              </a:spcBef>
              <a:spcAft>
                <a:spcPts val="0"/>
              </a:spcAft>
              <a:buClr>
                <a:schemeClr val="lt1"/>
              </a:buClr>
              <a:buSzPts val="2300"/>
              <a:buChar char="-"/>
            </a:pPr>
            <a:r>
              <a:t/>
            </a:r>
            <a:endParaRPr sz="2300">
              <a:solidFill>
                <a:schemeClr val="lt1"/>
              </a:solidFill>
            </a:endParaRPr>
          </a:p>
          <a:p>
            <a:pPr indent="-374650" lvl="0" marL="457200" rtl="0" algn="just">
              <a:spcBef>
                <a:spcPts val="0"/>
              </a:spcBef>
              <a:spcAft>
                <a:spcPts val="0"/>
              </a:spcAft>
              <a:buSzPts val="2300"/>
              <a:buChar char="-"/>
            </a:pPr>
            <a:r>
              <a:rPr lang="es-ES" sz="2300"/>
              <a:t>LangGraph permite que sea un chat, recordando el historial de todos los mensajes</a:t>
            </a:r>
            <a:endParaRPr sz="2300"/>
          </a:p>
          <a:p>
            <a:pPr indent="-374650" lvl="0" marL="457200" rtl="0" algn="just">
              <a:spcBef>
                <a:spcPts val="0"/>
              </a:spcBef>
              <a:spcAft>
                <a:spcPts val="0"/>
              </a:spcAft>
              <a:buClr>
                <a:schemeClr val="lt1"/>
              </a:buClr>
              <a:buSzPts val="2300"/>
              <a:buChar char="-"/>
            </a:pPr>
            <a:r>
              <a:t/>
            </a:r>
            <a:endParaRPr sz="2300">
              <a:solidFill>
                <a:schemeClr val="lt1"/>
              </a:solidFill>
            </a:endParaRPr>
          </a:p>
          <a:p>
            <a:pPr indent="-374650" lvl="0" marL="457200" rtl="0" algn="just">
              <a:spcBef>
                <a:spcPts val="0"/>
              </a:spcBef>
              <a:spcAft>
                <a:spcPts val="0"/>
              </a:spcAft>
              <a:buSzPts val="2300"/>
              <a:buChar char="-"/>
            </a:pPr>
            <a:r>
              <a:rPr lang="es-ES" sz="2300"/>
              <a:t>Convierte las instrucciones en grafos</a:t>
            </a:r>
            <a:endParaRPr sz="2300"/>
          </a:p>
          <a:p>
            <a:pPr indent="-374650" lvl="0" marL="457200" rtl="0" algn="just">
              <a:spcBef>
                <a:spcPts val="0"/>
              </a:spcBef>
              <a:spcAft>
                <a:spcPts val="0"/>
              </a:spcAft>
              <a:buClr>
                <a:schemeClr val="lt1"/>
              </a:buClr>
              <a:buSzPts val="2300"/>
              <a:buChar char="-"/>
            </a:pPr>
            <a:r>
              <a:t/>
            </a:r>
            <a:endParaRPr sz="2300">
              <a:solidFill>
                <a:schemeClr val="lt1"/>
              </a:solidFill>
            </a:endParaRPr>
          </a:p>
          <a:p>
            <a:pPr indent="-374650" lvl="0" marL="457200" rtl="0" algn="just">
              <a:spcBef>
                <a:spcPts val="0"/>
              </a:spcBef>
              <a:spcAft>
                <a:spcPts val="0"/>
              </a:spcAft>
              <a:buSzPts val="2300"/>
              <a:buChar char="-"/>
            </a:pPr>
            <a:r>
              <a:rPr lang="es-ES" sz="2300"/>
              <a:t>Los nodos de los grafos tienen acceso al estado con todo el historial</a:t>
            </a:r>
            <a:endParaRPr sz="2300"/>
          </a:p>
          <a:p>
            <a:pPr indent="-374650" lvl="0" marL="457200" rtl="0" algn="just">
              <a:spcBef>
                <a:spcPts val="0"/>
              </a:spcBef>
              <a:spcAft>
                <a:spcPts val="0"/>
              </a:spcAft>
              <a:buClr>
                <a:schemeClr val="lt1"/>
              </a:buClr>
              <a:buSzPts val="2300"/>
              <a:buChar char="-"/>
            </a:pPr>
            <a:r>
              <a:t/>
            </a:r>
            <a:endParaRPr sz="2300">
              <a:solidFill>
                <a:schemeClr val="lt1"/>
              </a:solidFill>
            </a:endParaRPr>
          </a:p>
          <a:p>
            <a:pPr indent="-374650" lvl="0" marL="457200" rtl="0" algn="just">
              <a:spcBef>
                <a:spcPts val="0"/>
              </a:spcBef>
              <a:spcAft>
                <a:spcPts val="0"/>
              </a:spcAft>
              <a:buSzPts val="2300"/>
              <a:buChar char="-"/>
            </a:pPr>
            <a:r>
              <a:rPr lang="es-ES" sz="2300"/>
              <a:t>Dos caminos del grafo representan dos acciones, buscar o responder</a:t>
            </a:r>
            <a:endParaRPr sz="2300"/>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