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7" r:id="rId11"/>
    <p:sldId id="272" r:id="rId12"/>
    <p:sldId id="268" r:id="rId13"/>
    <p:sldId id="273" r:id="rId14"/>
    <p:sldId id="266" r:id="rId15"/>
    <p:sldId id="269" r:id="rId16"/>
    <p:sldId id="270" r:id="rId17"/>
    <p:sldId id="271" r:id="rId18"/>
    <p:sldId id="275" r:id="rId19"/>
    <p:sldId id="276" r:id="rId20"/>
    <p:sldId id="274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404-A1D0-409A-879F-9E08F851BA43}" type="datetimeFigureOut">
              <a:rPr lang="es-CO" smtClean="0"/>
              <a:t>7/02/2025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C98F-C4A6-4E4F-B261-8A7F9616E2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309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404-A1D0-409A-879F-9E08F851BA43}" type="datetimeFigureOut">
              <a:rPr lang="es-CO" smtClean="0"/>
              <a:t>7/02/2025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C98F-C4A6-4E4F-B261-8A7F9616E2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615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404-A1D0-409A-879F-9E08F851BA43}" type="datetimeFigureOut">
              <a:rPr lang="es-CO" smtClean="0"/>
              <a:t>7/02/2025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C98F-C4A6-4E4F-B261-8A7F9616E2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506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404-A1D0-409A-879F-9E08F851BA43}" type="datetimeFigureOut">
              <a:rPr lang="es-CO" smtClean="0"/>
              <a:t>7/02/2025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C98F-C4A6-4E4F-B261-8A7F9616E2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490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404-A1D0-409A-879F-9E08F851BA43}" type="datetimeFigureOut">
              <a:rPr lang="es-CO" smtClean="0"/>
              <a:t>7/02/2025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C98F-C4A6-4E4F-B261-8A7F9616E2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626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404-A1D0-409A-879F-9E08F851BA43}" type="datetimeFigureOut">
              <a:rPr lang="es-CO" smtClean="0"/>
              <a:t>7/02/2025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C98F-C4A6-4E4F-B261-8A7F9616E2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170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404-A1D0-409A-879F-9E08F851BA43}" type="datetimeFigureOut">
              <a:rPr lang="es-CO" smtClean="0"/>
              <a:t>7/02/2025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C98F-C4A6-4E4F-B261-8A7F9616E2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64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404-A1D0-409A-879F-9E08F851BA43}" type="datetimeFigureOut">
              <a:rPr lang="es-CO" smtClean="0"/>
              <a:t>7/02/2025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C98F-C4A6-4E4F-B261-8A7F9616E292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7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404-A1D0-409A-879F-9E08F851BA43}" type="datetimeFigureOut">
              <a:rPr lang="es-CO" smtClean="0"/>
              <a:t>7/02/2025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C98F-C4A6-4E4F-B261-8A7F9616E2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818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404-A1D0-409A-879F-9E08F851BA43}" type="datetimeFigureOut">
              <a:rPr lang="es-CO" smtClean="0"/>
              <a:t>7/02/2025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C98F-C4A6-4E4F-B261-8A7F9616E2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8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1404-A1D0-409A-879F-9E08F851BA43}" type="datetimeFigureOut">
              <a:rPr lang="es-CO" smtClean="0"/>
              <a:t>7/02/2025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C98F-C4A6-4E4F-B261-8A7F9616E2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193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2A41404-A1D0-409A-879F-9E08F851BA43}" type="datetimeFigureOut">
              <a:rPr lang="es-CO" smtClean="0"/>
              <a:t>7/02/2025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C98F-C4A6-4E4F-B261-8A7F9616E2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170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2A41404-A1D0-409A-879F-9E08F851BA43}" type="datetimeFigureOut">
              <a:rPr lang="es-CO" smtClean="0"/>
              <a:t>7/02/2025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932C98F-C4A6-4E4F-B261-8A7F9616E2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015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10" Type="http://schemas.openxmlformats.org/officeDocument/2006/relationships/image" Target="../media/image10.jpg"/><Relationship Id="rId19" Type="http://schemas.openxmlformats.org/officeDocument/2006/relationships/image" Target="../media/image19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C54C0-E632-54E3-0508-A69ED88EC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Comparación de modelos de clasificación de imágenes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6DCBE7-C1E0-0C6E-54E4-BE45BF881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Esneider Vélez Peña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497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73F92-C094-FC65-7A49-BAE4BD5F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Denso</a:t>
            </a:r>
            <a:endParaRPr lang="es-CO" dirty="0"/>
          </a:p>
        </p:txBody>
      </p:sp>
      <p:pic>
        <p:nvPicPr>
          <p:cNvPr id="2050" name="Picture 2" descr="Ejemplo de una red totalmente conectada | Download Scientific Diagram">
            <a:extLst>
              <a:ext uri="{FF2B5EF4-FFF2-40B4-BE49-F238E27FC236}">
                <a16:creationId xmlns:a16="http://schemas.microsoft.com/office/drawing/2014/main" id="{34A69649-249D-5200-52BB-A2EAC575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57" y="2743298"/>
            <a:ext cx="6880285" cy="315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85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61D61-065B-27A9-CF85-7913B7E0D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2949B-8857-4102-1A87-DA0DC61A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Arquitectura del modelo denso</a:t>
            </a:r>
            <a:endParaRPr lang="es-CO" dirty="0"/>
          </a:p>
        </p:txBody>
      </p:sp>
      <p:pic>
        <p:nvPicPr>
          <p:cNvPr id="6" name="Imagen 5" descr="Tabla&#10;&#10;El contenido generado por IA puede ser incorrecto.">
            <a:extLst>
              <a:ext uri="{FF2B5EF4-FFF2-40B4-BE49-F238E27FC236}">
                <a16:creationId xmlns:a16="http://schemas.microsoft.com/office/drawing/2014/main" id="{60E0E67B-FFD4-7DC7-9338-2D2C66FF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69" y="2524530"/>
            <a:ext cx="8979461" cy="380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61137-769A-F344-256A-05E7A813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Convolucional</a:t>
            </a:r>
            <a:endParaRPr lang="es-CO" dirty="0"/>
          </a:p>
        </p:txBody>
      </p:sp>
      <p:pic>
        <p:nvPicPr>
          <p:cNvPr id="3074" name="Picture 2" descr="Redes Neuronales Convolucionales: Aplicaciones en Procesamiento de Imágenes">
            <a:extLst>
              <a:ext uri="{FF2B5EF4-FFF2-40B4-BE49-F238E27FC236}">
                <a16:creationId xmlns:a16="http://schemas.microsoft.com/office/drawing/2014/main" id="{CECBE27D-0851-EB90-1063-25F2E5C28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24" y="2560843"/>
            <a:ext cx="8955552" cy="376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E1C8B-7BA3-BCA9-2B5F-018E942B1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1B2E6-4B2E-C76B-E354-586B4E7F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640228"/>
            <a:ext cx="7729728" cy="1188720"/>
          </a:xfrm>
        </p:spPr>
        <p:txBody>
          <a:bodyPr/>
          <a:lstStyle/>
          <a:p>
            <a:r>
              <a:rPr lang="es-MX" dirty="0"/>
              <a:t>Arquitectura del Modelo Convolucional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B705DB-D67D-FBF8-99A5-D3FB41D73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89" y="2146872"/>
            <a:ext cx="8680621" cy="453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4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18948-8216-1DB4-6091-E31A35BD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5051"/>
            <a:ext cx="7729728" cy="1188720"/>
          </a:xfrm>
        </p:spPr>
        <p:txBody>
          <a:bodyPr/>
          <a:lstStyle/>
          <a:p>
            <a:r>
              <a:rPr lang="es-MX" dirty="0"/>
              <a:t>Fine-</a:t>
            </a:r>
            <a:r>
              <a:rPr lang="es-MX" dirty="0" err="1"/>
              <a:t>tuning</a:t>
            </a:r>
            <a:r>
              <a:rPr lang="es-MX" dirty="0"/>
              <a:t> de modelos </a:t>
            </a:r>
            <a:r>
              <a:rPr lang="es-MX" dirty="0" err="1"/>
              <a:t>pre-entrenados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C521A6-0C42-5F34-5172-737BD21E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1977"/>
            <a:ext cx="7658100" cy="1905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978F50-7DE5-6A2E-A4FE-8970D05EF9F8}"/>
              </a:ext>
            </a:extLst>
          </p:cNvPr>
          <p:cNvSpPr txBox="1"/>
          <p:nvPr/>
        </p:nvSpPr>
        <p:spPr>
          <a:xfrm>
            <a:off x="838200" y="1690688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Modelo </a:t>
            </a:r>
            <a:r>
              <a:rPr lang="es-MX" dirty="0" err="1"/>
              <a:t>Inception</a:t>
            </a:r>
            <a:r>
              <a:rPr lang="es-MX" dirty="0"/>
              <a:t> V3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FA3F434-B439-7114-6E55-5EE9C8DB0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98266"/>
            <a:ext cx="7658100" cy="1828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EAE43D6-4CA3-9ED2-EA6A-6D850F3AC4F1}"/>
              </a:ext>
            </a:extLst>
          </p:cNvPr>
          <p:cNvSpPr txBox="1"/>
          <p:nvPr/>
        </p:nvSpPr>
        <p:spPr>
          <a:xfrm>
            <a:off x="838199" y="4237955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Modelo </a:t>
            </a:r>
            <a:r>
              <a:rPr lang="es-MX" dirty="0" err="1"/>
              <a:t>Efficient</a:t>
            </a:r>
            <a:r>
              <a:rPr lang="es-MX" dirty="0"/>
              <a:t> Net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460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4317B-BF9C-6791-0120-69E269FD0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Resultados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FC77B-009C-F15E-6D43-A0E59AAB2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25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B33D7-1300-E3CA-4E8A-90164A95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61" y="173396"/>
            <a:ext cx="10515600" cy="1325563"/>
          </a:xfrm>
        </p:spPr>
        <p:txBody>
          <a:bodyPr/>
          <a:lstStyle/>
          <a:p>
            <a:r>
              <a:rPr lang="es-MX" dirty="0"/>
              <a:t>Gráficas de entrenamiento: precisión en validación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1D801-E4D9-7340-A220-C11DBDE92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1" y="1633896"/>
            <a:ext cx="10515600" cy="4351338"/>
          </a:xfrm>
        </p:spPr>
        <p:txBody>
          <a:bodyPr/>
          <a:lstStyle/>
          <a:p>
            <a:r>
              <a:rPr lang="es-MX" dirty="0"/>
              <a:t>Modelo denso</a:t>
            </a:r>
            <a:endParaRPr lang="es-CO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909720-8E3E-59C0-305F-527D83788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54"/>
          <a:stretch/>
        </p:blipFill>
        <p:spPr bwMode="auto">
          <a:xfrm>
            <a:off x="3652865" y="1888749"/>
            <a:ext cx="4886270" cy="47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364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163C4-D7EA-2759-7244-9F75C7528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A6E70-8326-1D8E-7E09-63CC0CB1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61" y="173396"/>
            <a:ext cx="10515600" cy="1325563"/>
          </a:xfrm>
        </p:spPr>
        <p:txBody>
          <a:bodyPr/>
          <a:lstStyle/>
          <a:p>
            <a:r>
              <a:rPr lang="es-MX" dirty="0"/>
              <a:t>Gráficas de entrenamiento: precisión en validación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9FC44-1BFB-0FA8-80D3-03C9CC64C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1" y="1633896"/>
            <a:ext cx="10515600" cy="4351338"/>
          </a:xfrm>
        </p:spPr>
        <p:txBody>
          <a:bodyPr/>
          <a:lstStyle/>
          <a:p>
            <a:r>
              <a:rPr lang="es-MX" dirty="0"/>
              <a:t>Modelo convolucional</a:t>
            </a:r>
            <a:endParaRPr lang="es-CO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6861F588-21AE-89C7-E113-DB21A9BD0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27"/>
          <a:stretch/>
        </p:blipFill>
        <p:spPr bwMode="auto">
          <a:xfrm>
            <a:off x="4098080" y="1961535"/>
            <a:ext cx="4224900" cy="489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07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598C2-870B-846F-CE5C-245A9D98B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20EC9-6177-3481-7E22-F20BF07A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61" y="173396"/>
            <a:ext cx="10515600" cy="1325563"/>
          </a:xfrm>
        </p:spPr>
        <p:txBody>
          <a:bodyPr/>
          <a:lstStyle/>
          <a:p>
            <a:r>
              <a:rPr lang="es-MX" dirty="0"/>
              <a:t>Gráficas de entrenamiento: precisión en validación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EC7D1-2762-5462-1548-D0F67F7B0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1" y="1633896"/>
            <a:ext cx="10515600" cy="4351338"/>
          </a:xfrm>
        </p:spPr>
        <p:txBody>
          <a:bodyPr/>
          <a:lstStyle/>
          <a:p>
            <a:r>
              <a:rPr lang="es-MX" dirty="0" err="1"/>
              <a:t>Inception</a:t>
            </a:r>
            <a:r>
              <a:rPr lang="es-MX" dirty="0"/>
              <a:t> V3</a:t>
            </a:r>
            <a:endParaRPr lang="es-CO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2F8E094-8887-12E1-27BE-86AAFAB98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98"/>
          <a:stretch/>
        </p:blipFill>
        <p:spPr bwMode="auto">
          <a:xfrm>
            <a:off x="3855871" y="1936520"/>
            <a:ext cx="4273780" cy="492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84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995F0-46DB-7843-8287-28E345D5A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39910-BD50-8F5D-C108-3EE166FC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61" y="173396"/>
            <a:ext cx="10515600" cy="1325563"/>
          </a:xfrm>
        </p:spPr>
        <p:txBody>
          <a:bodyPr/>
          <a:lstStyle/>
          <a:p>
            <a:r>
              <a:rPr lang="es-MX" dirty="0"/>
              <a:t>Gráficas de entrenamiento: precisión en validación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30E4FD-E0FD-F4F9-5EBE-7C9FE60B4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1" y="1633896"/>
            <a:ext cx="10515600" cy="4351338"/>
          </a:xfrm>
        </p:spPr>
        <p:txBody>
          <a:bodyPr/>
          <a:lstStyle/>
          <a:p>
            <a:r>
              <a:rPr lang="es-MX" dirty="0" err="1"/>
              <a:t>EfficientNet</a:t>
            </a:r>
            <a:endParaRPr lang="es-CO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FCCC868-7380-6D17-4F21-B722FD11E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65"/>
          <a:stretch/>
        </p:blipFill>
        <p:spPr bwMode="auto">
          <a:xfrm>
            <a:off x="3756008" y="1633896"/>
            <a:ext cx="4473505" cy="51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98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A479F-146E-8B3E-EF23-8FA14E57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28659D-2B43-03C6-75DA-AB3B4338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Introducción</a:t>
            </a:r>
          </a:p>
          <a:p>
            <a:r>
              <a:rPr lang="es-MX" sz="3600" dirty="0"/>
              <a:t>Metodología</a:t>
            </a:r>
          </a:p>
          <a:p>
            <a:r>
              <a:rPr lang="es-MX" sz="3600" dirty="0"/>
              <a:t>Resultados</a:t>
            </a:r>
          </a:p>
          <a:p>
            <a:r>
              <a:rPr lang="es-MX" sz="36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85414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63035-6277-743D-689E-D3BE2C200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A45FD-62B4-C2CF-3A9B-CAF784A1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61" y="173396"/>
            <a:ext cx="10515600" cy="1325563"/>
          </a:xfrm>
        </p:spPr>
        <p:txBody>
          <a:bodyPr/>
          <a:lstStyle/>
          <a:p>
            <a:r>
              <a:rPr lang="es-MX" dirty="0"/>
              <a:t>Resumen de métricas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B1C02CE-2089-6318-1860-7A0B4867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68" y="2467883"/>
            <a:ext cx="8258464" cy="326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0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F693B-42B1-D98E-53DB-D37CB4DE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7AC4F-A842-C2E3-3512-FD0A565F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Se puede construir desde ceros modelos pequeños que tengan una buena precisión para tareas que son muy específicas.</a:t>
            </a:r>
          </a:p>
          <a:p>
            <a:r>
              <a:rPr lang="es-MX" dirty="0"/>
              <a:t>El tiempo de entrenamiento de modelos complejos </a:t>
            </a:r>
            <a:r>
              <a:rPr lang="es-MX" dirty="0" err="1"/>
              <a:t>preentrenados</a:t>
            </a:r>
            <a:r>
              <a:rPr lang="es-MX" dirty="0"/>
              <a:t> puede ser mucho mayor para tareas específicas con respecto a modelos pequeños.</a:t>
            </a:r>
          </a:p>
          <a:p>
            <a:r>
              <a:rPr lang="es-MX" dirty="0"/>
              <a:t>Los modelos </a:t>
            </a:r>
            <a:r>
              <a:rPr lang="es-MX" dirty="0" err="1"/>
              <a:t>preentrenados</a:t>
            </a:r>
            <a:r>
              <a:rPr lang="es-MX" dirty="0"/>
              <a:t> pueden ser viables si se requiere una alta precisión a cambio de la necesidad de mayores recursos computacionales cuando esté en producción con respecto a modelos pequeños.</a:t>
            </a:r>
          </a:p>
          <a:p>
            <a:r>
              <a:rPr lang="es-MX" dirty="0"/>
              <a:t>Si no es requerida necesariamente una alta precisión para tareas específicas puede ser más viable un modelo pequeño haciendo uso de regularizadores en la etapa de entrenamiento para disminuir el </a:t>
            </a:r>
            <a:r>
              <a:rPr lang="es-MX" dirty="0" err="1"/>
              <a:t>overfitting</a:t>
            </a:r>
            <a:r>
              <a:rPr lang="es-MX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55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C76D7-495B-5CEC-3C4E-8407C26F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0D413-F01A-E2DE-795F-1A4B24A2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1CF9C-FC00-48AD-2C8F-7266FF1A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effectLst/>
                <a:latin typeface="Georgia" panose="02040502050405020303" pitchFamily="18" charset="0"/>
              </a:rPr>
              <a:t>Christian, S., Vincent, V., Sergey, I., Jonathon, S., &amp; Zbigniew, W. (2015). Rethinking the inception architecture for computer vision. In </a:t>
            </a:r>
            <a:r>
              <a:rPr lang="en-US" i="1" dirty="0" err="1">
                <a:effectLst/>
                <a:latin typeface="Georgia" panose="02040502050405020303" pitchFamily="18" charset="0"/>
              </a:rPr>
              <a:t>arXiv</a:t>
            </a:r>
            <a:r>
              <a:rPr lang="en-US" i="1" dirty="0">
                <a:effectLst/>
                <a:latin typeface="Georgia" panose="02040502050405020303" pitchFamily="18" charset="0"/>
              </a:rPr>
              <a:t> [cs.CV]</a:t>
            </a:r>
            <a:r>
              <a:rPr lang="en-US" dirty="0">
                <a:effectLst/>
                <a:latin typeface="Georgia" panose="02040502050405020303" pitchFamily="18" charset="0"/>
              </a:rPr>
              <a:t>. http://arxiv.org/abs/1512.00567</a:t>
            </a:r>
          </a:p>
          <a:p>
            <a:r>
              <a:rPr lang="en-US" dirty="0" err="1">
                <a:effectLst/>
                <a:latin typeface="Georgia" panose="02040502050405020303" pitchFamily="18" charset="0"/>
              </a:rPr>
              <a:t>Mingxing</a:t>
            </a:r>
            <a:r>
              <a:rPr lang="en-US" dirty="0">
                <a:effectLst/>
                <a:latin typeface="Georgia" panose="02040502050405020303" pitchFamily="18" charset="0"/>
              </a:rPr>
              <a:t>, T., &amp; Quoc, V. L. (2021). EfficientNetV2: Smaller models and faster training. In </a:t>
            </a:r>
            <a:r>
              <a:rPr lang="en-US" i="1" dirty="0" err="1">
                <a:effectLst/>
                <a:latin typeface="Georgia" panose="02040502050405020303" pitchFamily="18" charset="0"/>
              </a:rPr>
              <a:t>arXiv</a:t>
            </a:r>
            <a:r>
              <a:rPr lang="en-US" i="1" dirty="0">
                <a:effectLst/>
                <a:latin typeface="Georgia" panose="02040502050405020303" pitchFamily="18" charset="0"/>
              </a:rPr>
              <a:t> [cs.CV]</a:t>
            </a:r>
            <a:r>
              <a:rPr lang="en-US" dirty="0">
                <a:effectLst/>
                <a:latin typeface="Georgia" panose="02040502050405020303" pitchFamily="18" charset="0"/>
              </a:rPr>
              <a:t>. http://arxiv.org/abs/2104.00298</a:t>
            </a:r>
          </a:p>
          <a:p>
            <a:r>
              <a:rPr lang="es-CO" dirty="0"/>
              <a:t>RUBEN GONZALEZ VELASCO; </a:t>
            </a:r>
            <a:r>
              <a:rPr lang="es-MX" dirty="0"/>
              <a:t>Analizando el Impacto de Modelos </a:t>
            </a:r>
            <a:r>
              <a:rPr lang="es-MX" dirty="0" err="1"/>
              <a:t>Preentrenados</a:t>
            </a:r>
            <a:r>
              <a:rPr lang="es-MX" dirty="0"/>
              <a:t> con Deep </a:t>
            </a:r>
            <a:r>
              <a:rPr lang="es-MX" dirty="0" err="1"/>
              <a:t>Learning</a:t>
            </a:r>
            <a:r>
              <a:rPr lang="es-MX" dirty="0"/>
              <a:t> en Tareas de Visión Artificial; Universidad Politécnica de Madrid; 2024.</a:t>
            </a:r>
          </a:p>
          <a:p>
            <a:r>
              <a:rPr lang="es-CO" dirty="0"/>
              <a:t>Héctor García Barrado; </a:t>
            </a:r>
            <a:r>
              <a:rPr lang="es-MX" dirty="0"/>
              <a:t>Comparación del Desempeño de Transfer </a:t>
            </a:r>
            <a:r>
              <a:rPr lang="es-MX" dirty="0" err="1"/>
              <a:t>Learning</a:t>
            </a:r>
            <a:r>
              <a:rPr lang="es-MX" dirty="0"/>
              <a:t> en Transformers Visuales para la Clasificación de Imágenes de Satélite; Universidad Politécnica de Madrid; 2024.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635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967F7-C05A-828D-DE2C-22808CD95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C23F4-027B-A8EC-94FE-8BC3738A6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543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994F6-99B4-73F4-914B-B9E48072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 de modelos </a:t>
            </a:r>
            <a:r>
              <a:rPr lang="es-MX" dirty="0" err="1"/>
              <a:t>pre-entrenados</a:t>
            </a:r>
            <a:r>
              <a:rPr lang="es-MX" dirty="0"/>
              <a:t> vs modelos propios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5596D-B0A0-C42A-7104-C4E1D3242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Modelo </a:t>
            </a:r>
            <a:r>
              <a:rPr lang="es-MX" dirty="0" err="1"/>
              <a:t>pre-entrenado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2A48F6-FE97-FE77-D75A-55CB7D0A9C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MX" dirty="0"/>
              <a:t>Ventajas</a:t>
            </a:r>
          </a:p>
          <a:p>
            <a:pPr lvl="1"/>
            <a:r>
              <a:rPr lang="es-MX" dirty="0"/>
              <a:t>Transfer </a:t>
            </a:r>
            <a:r>
              <a:rPr lang="es-MX" dirty="0" err="1"/>
              <a:t>learning</a:t>
            </a:r>
            <a:endParaRPr lang="es-MX" dirty="0"/>
          </a:p>
          <a:p>
            <a:pPr lvl="1"/>
            <a:r>
              <a:rPr lang="es-MX" dirty="0"/>
              <a:t>Menor cantidad de datos para fine-</a:t>
            </a:r>
            <a:r>
              <a:rPr lang="es-MX" dirty="0" err="1"/>
              <a:t>tuning</a:t>
            </a:r>
            <a:endParaRPr lang="es-MX" dirty="0"/>
          </a:p>
          <a:p>
            <a:pPr lvl="1"/>
            <a:r>
              <a:rPr lang="es-MX" dirty="0"/>
              <a:t>Aplicaciones más específicas</a:t>
            </a:r>
          </a:p>
          <a:p>
            <a:r>
              <a:rPr lang="es-MX" dirty="0"/>
              <a:t>Desventajas</a:t>
            </a:r>
          </a:p>
          <a:p>
            <a:pPr lvl="1"/>
            <a:r>
              <a:rPr lang="es-MX" dirty="0"/>
              <a:t>Herencia de sesgos</a:t>
            </a:r>
          </a:p>
          <a:p>
            <a:pPr lvl="1"/>
            <a:r>
              <a:rPr lang="es-MX" dirty="0"/>
              <a:t>Depende de la data con la que se entrenó el modelo</a:t>
            </a:r>
          </a:p>
          <a:p>
            <a:pPr lvl="1"/>
            <a:r>
              <a:rPr lang="es-MX" dirty="0"/>
              <a:t>Modelos muy robustos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6E37CA-260D-0F57-8E34-A22AB208D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Modelo propio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FAAF99-A1CF-326F-BADD-ABADA8FE68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MX" dirty="0"/>
              <a:t>Ventajas</a:t>
            </a:r>
          </a:p>
          <a:p>
            <a:pPr lvl="1"/>
            <a:r>
              <a:rPr lang="es-MX" dirty="0"/>
              <a:t>Mayor control de la personalización del modelo</a:t>
            </a:r>
          </a:p>
          <a:p>
            <a:pPr lvl="1"/>
            <a:r>
              <a:rPr lang="es-MX" dirty="0"/>
              <a:t>Capacidad de alcanzar eficiencias altas</a:t>
            </a:r>
          </a:p>
          <a:p>
            <a:r>
              <a:rPr lang="es-MX" dirty="0"/>
              <a:t>Desventajas</a:t>
            </a:r>
          </a:p>
          <a:p>
            <a:pPr lvl="1"/>
            <a:r>
              <a:rPr lang="es-MX" dirty="0"/>
              <a:t>Alta probabilidad de </a:t>
            </a:r>
            <a:r>
              <a:rPr lang="es-MX" dirty="0" err="1"/>
              <a:t>overfitting</a:t>
            </a:r>
            <a:endParaRPr lang="es-MX" dirty="0"/>
          </a:p>
          <a:p>
            <a:pPr lvl="1"/>
            <a:r>
              <a:rPr lang="es-MX" dirty="0"/>
              <a:t>Necesidad de mucho volumen de datos</a:t>
            </a:r>
          </a:p>
          <a:p>
            <a:pPr lvl="1"/>
            <a:r>
              <a:rPr lang="es-MX" dirty="0"/>
              <a:t>Identificación de la arquitectura adecuada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777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6B45E-C889-0EE1-3D5A-876C86F5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Transfer </a:t>
            </a:r>
            <a:r>
              <a:rPr lang="es-MX" dirty="0" err="1"/>
              <a:t>Learning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7A778E-2E9B-5150-5F60-3F19DE82A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059" y="2697891"/>
            <a:ext cx="7777380" cy="3320513"/>
          </a:xfrm>
        </p:spPr>
      </p:pic>
    </p:spTree>
    <p:extLst>
      <p:ext uri="{BB962C8B-B14F-4D97-AF65-F5344CB8AC3E}">
        <p14:creationId xmlns:p14="http://schemas.microsoft.com/office/powerpoint/2010/main" val="331286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45B0F-A458-A556-1A2E-54316F063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E871F-E35B-1A23-87CC-2AFCDB44A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Metodología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3FB2D3-47AB-E87D-3246-2AD850DF7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158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BE6FAE-02BB-A9D4-F9B3-914B8522C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7" y="1250852"/>
            <a:ext cx="1224143" cy="12241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4CCA66D-D067-CDF9-1BE6-8905BE425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99" y="1250852"/>
            <a:ext cx="1224143" cy="12241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D77ED75-5817-A0B5-B423-60539F81F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66" y="1250852"/>
            <a:ext cx="1224143" cy="12241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AD788D-71E1-07A3-F337-BAAB2AD63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34" y="1250852"/>
            <a:ext cx="1224143" cy="122414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1699621-83D4-CB3A-6164-5399DA39C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03" y="1250853"/>
            <a:ext cx="1224142" cy="122414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16C59DC-2600-FC1E-73B0-9F300C59BE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77" y="1250852"/>
            <a:ext cx="1224142" cy="122414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50FFE33-6D66-1FA2-B0AA-CF4FA3A653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7" y="3300879"/>
            <a:ext cx="1224143" cy="122414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6A59D4D-B3C7-0BD6-31D1-8F7068674D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00" y="3300880"/>
            <a:ext cx="1224142" cy="122414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D31D524-0CE0-EA71-95A7-B39F1E59A7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68" y="3300879"/>
            <a:ext cx="1224141" cy="122414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17B0747-5DE9-D505-A58A-FE0756F0B2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38" y="3300880"/>
            <a:ext cx="1224140" cy="122414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04E0AF0-EF38-DDB9-4698-E806FB17EE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05" y="3300879"/>
            <a:ext cx="1224139" cy="122413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2B0E9375-E038-D46F-2645-EE1B808865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76" y="3300879"/>
            <a:ext cx="1224139" cy="122413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2DB3E39-036C-812D-3D7F-6E3B287408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7" y="5350906"/>
            <a:ext cx="1224139" cy="1224139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01984E14-C1D4-0F98-A37C-72F2B40A59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99" y="5350906"/>
            <a:ext cx="1224139" cy="122413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FDBF1D87-567A-A00C-8892-A64D0D45AA1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71" y="5350906"/>
            <a:ext cx="1224139" cy="1224139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8734CCEB-D17D-13D7-FAD3-057896E8A7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40" y="5350907"/>
            <a:ext cx="1224138" cy="122413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7DE92F70-51CD-E4FB-CEAE-FB82234222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08" y="5350908"/>
            <a:ext cx="1224137" cy="1224137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7F6B9F14-0C63-5062-9653-398BDB5A3BA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76" y="5343843"/>
            <a:ext cx="1224137" cy="1224137"/>
          </a:xfrm>
          <a:prstGeom prst="rect">
            <a:avLst/>
          </a:prstGeom>
        </p:spPr>
      </p:pic>
      <p:sp>
        <p:nvSpPr>
          <p:cNvPr id="39" name="Título 1">
            <a:extLst>
              <a:ext uri="{FF2B5EF4-FFF2-40B4-BE49-F238E27FC236}">
                <a16:creationId xmlns:a16="http://schemas.microsoft.com/office/drawing/2014/main" id="{080F5F3A-5BFE-1C76-977C-CE43DFE7E2AF}"/>
              </a:ext>
            </a:extLst>
          </p:cNvPr>
          <p:cNvSpPr txBox="1">
            <a:spLocks/>
          </p:cNvSpPr>
          <p:nvPr/>
        </p:nvSpPr>
        <p:spPr>
          <a:xfrm>
            <a:off x="181281" y="28295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/>
              <a:t>Dataset</a:t>
            </a:r>
            <a:r>
              <a:rPr lang="es-MX" dirty="0"/>
              <a:t> de lenguaje de señas</a:t>
            </a:r>
            <a:endParaRPr lang="es-CO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F4094F8-EB42-2F0A-E0F1-8135C0CF3562}"/>
              </a:ext>
            </a:extLst>
          </p:cNvPr>
          <p:cNvSpPr txBox="1"/>
          <p:nvPr/>
        </p:nvSpPr>
        <p:spPr>
          <a:xfrm>
            <a:off x="722671" y="2684206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</a:t>
            </a:r>
            <a:endParaRPr lang="es-CO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E491246-5441-BB9E-8E8A-AB65CF3D2B37}"/>
              </a:ext>
            </a:extLst>
          </p:cNvPr>
          <p:cNvSpPr txBox="1"/>
          <p:nvPr/>
        </p:nvSpPr>
        <p:spPr>
          <a:xfrm>
            <a:off x="2984091" y="2687902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</a:t>
            </a:r>
            <a:endParaRPr lang="es-CO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C5844B0-C80E-97F7-B62B-7A9511407E7A}"/>
              </a:ext>
            </a:extLst>
          </p:cNvPr>
          <p:cNvSpPr txBox="1"/>
          <p:nvPr/>
        </p:nvSpPr>
        <p:spPr>
          <a:xfrm>
            <a:off x="5031659" y="2684206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</a:t>
            </a:r>
            <a:endParaRPr lang="es-CO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BA92E36-4235-0250-6465-3E2B6460A015}"/>
              </a:ext>
            </a:extLst>
          </p:cNvPr>
          <p:cNvSpPr txBox="1"/>
          <p:nvPr/>
        </p:nvSpPr>
        <p:spPr>
          <a:xfrm>
            <a:off x="7123453" y="2698954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</a:t>
            </a:r>
            <a:endParaRPr lang="es-CO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ED201AC-7146-9831-9BB4-A696421DB74D}"/>
              </a:ext>
            </a:extLst>
          </p:cNvPr>
          <p:cNvSpPr txBox="1"/>
          <p:nvPr/>
        </p:nvSpPr>
        <p:spPr>
          <a:xfrm>
            <a:off x="11398644" y="2698954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</a:t>
            </a:r>
            <a:endParaRPr lang="es-CO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0259E16-2A03-C4B5-5274-3584823F59EC}"/>
              </a:ext>
            </a:extLst>
          </p:cNvPr>
          <p:cNvSpPr txBox="1"/>
          <p:nvPr/>
        </p:nvSpPr>
        <p:spPr>
          <a:xfrm>
            <a:off x="722670" y="4753297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</a:t>
            </a:r>
            <a:endParaRPr lang="es-CO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563C4C7-CA30-779C-9F08-32262389150F}"/>
              </a:ext>
            </a:extLst>
          </p:cNvPr>
          <p:cNvSpPr txBox="1"/>
          <p:nvPr/>
        </p:nvSpPr>
        <p:spPr>
          <a:xfrm>
            <a:off x="2984091" y="4753297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</a:t>
            </a:r>
            <a:endParaRPr lang="es-CO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23B25F6-D2BA-D140-BDE6-2EE1587BD86E}"/>
              </a:ext>
            </a:extLst>
          </p:cNvPr>
          <p:cNvSpPr txBox="1"/>
          <p:nvPr/>
        </p:nvSpPr>
        <p:spPr>
          <a:xfrm>
            <a:off x="5034133" y="4753297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</a:t>
            </a:r>
            <a:endParaRPr lang="es-CO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52910E8-48A2-ACE3-005A-F0A5E04058B9}"/>
              </a:ext>
            </a:extLst>
          </p:cNvPr>
          <p:cNvSpPr txBox="1"/>
          <p:nvPr/>
        </p:nvSpPr>
        <p:spPr>
          <a:xfrm>
            <a:off x="7199655" y="4753297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K</a:t>
            </a:r>
            <a:endParaRPr lang="es-CO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AC717263-8DFB-E99B-2061-300DF0D41E47}"/>
              </a:ext>
            </a:extLst>
          </p:cNvPr>
          <p:cNvSpPr txBox="1"/>
          <p:nvPr/>
        </p:nvSpPr>
        <p:spPr>
          <a:xfrm>
            <a:off x="9461074" y="4753297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</a:t>
            </a:r>
            <a:endParaRPr lang="es-CO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A4EE02B-4EB7-C399-4C8B-57484BD32761}"/>
              </a:ext>
            </a:extLst>
          </p:cNvPr>
          <p:cNvSpPr txBox="1"/>
          <p:nvPr/>
        </p:nvSpPr>
        <p:spPr>
          <a:xfrm>
            <a:off x="9461073" y="2698954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</a:t>
            </a:r>
            <a:endParaRPr lang="es-CO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DCAF556-C92B-54B2-1BF7-D1AC7284CAC5}"/>
              </a:ext>
            </a:extLst>
          </p:cNvPr>
          <p:cNvSpPr txBox="1"/>
          <p:nvPr/>
        </p:nvSpPr>
        <p:spPr>
          <a:xfrm>
            <a:off x="11403580" y="4749764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</a:t>
            </a:r>
            <a:endParaRPr lang="es-CO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CC02C24-4304-B5F7-31ED-A0D2D6686522}"/>
              </a:ext>
            </a:extLst>
          </p:cNvPr>
          <p:cNvSpPr txBox="1"/>
          <p:nvPr/>
        </p:nvSpPr>
        <p:spPr>
          <a:xfrm>
            <a:off x="845249" y="6567980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</a:t>
            </a:r>
            <a:endParaRPr lang="es-CO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7865F46-6B5B-BD79-C981-75BB2C12EDA0}"/>
              </a:ext>
            </a:extLst>
          </p:cNvPr>
          <p:cNvSpPr txBox="1"/>
          <p:nvPr/>
        </p:nvSpPr>
        <p:spPr>
          <a:xfrm>
            <a:off x="2984091" y="6567980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</a:t>
            </a:r>
            <a:endParaRPr lang="es-CO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6D2E989-4167-68E7-DF5F-6F45BBB07D70}"/>
              </a:ext>
            </a:extLst>
          </p:cNvPr>
          <p:cNvSpPr txBox="1"/>
          <p:nvPr/>
        </p:nvSpPr>
        <p:spPr>
          <a:xfrm>
            <a:off x="5039058" y="6567980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</a:t>
            </a:r>
            <a:endParaRPr lang="es-CO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7924B7D-4B0C-DEF8-654D-7E866F239EB2}"/>
              </a:ext>
            </a:extLst>
          </p:cNvPr>
          <p:cNvSpPr txBox="1"/>
          <p:nvPr/>
        </p:nvSpPr>
        <p:spPr>
          <a:xfrm>
            <a:off x="7199655" y="6575045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Q</a:t>
            </a:r>
            <a:endParaRPr lang="es-CO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FFCC9C7C-25C6-5BFA-A700-04E896F524DF}"/>
              </a:ext>
            </a:extLst>
          </p:cNvPr>
          <p:cNvSpPr txBox="1"/>
          <p:nvPr/>
        </p:nvSpPr>
        <p:spPr>
          <a:xfrm>
            <a:off x="9465990" y="6575045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</a:t>
            </a:r>
            <a:endParaRPr lang="es-CO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7236F94C-3D72-08B0-263E-E9CC7B898BDD}"/>
              </a:ext>
            </a:extLst>
          </p:cNvPr>
          <p:cNvSpPr txBox="1"/>
          <p:nvPr/>
        </p:nvSpPr>
        <p:spPr>
          <a:xfrm>
            <a:off x="11393464" y="6567980"/>
            <a:ext cx="42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525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B355D-1774-5F86-45DC-45B056DC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utilizadas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92868-08E2-7341-27F4-5A018893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400" dirty="0" err="1"/>
              <a:t>Keras</a:t>
            </a:r>
            <a:r>
              <a:rPr lang="es-MX" sz="2400" dirty="0"/>
              <a:t> </a:t>
            </a:r>
            <a:r>
              <a:rPr lang="es-MX" sz="2400" dirty="0" err="1"/>
              <a:t>tuner</a:t>
            </a:r>
            <a:endParaRPr lang="es-MX" sz="2400" dirty="0"/>
          </a:p>
          <a:p>
            <a:r>
              <a:rPr lang="es-MX" sz="2400" dirty="0" err="1"/>
              <a:t>Callback</a:t>
            </a:r>
            <a:r>
              <a:rPr lang="es-MX" sz="2400" dirty="0"/>
              <a:t>: </a:t>
            </a:r>
            <a:r>
              <a:rPr lang="es-MX" sz="2400" dirty="0" err="1"/>
              <a:t>EarlyStopping</a:t>
            </a:r>
            <a:endParaRPr lang="es-MX" sz="2400" dirty="0"/>
          </a:p>
          <a:p>
            <a:r>
              <a:rPr lang="es-MX" sz="2400" dirty="0"/>
              <a:t>Regularizadores: Regularizador Ridge L2</a:t>
            </a:r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r>
              <a:rPr lang="es-MX" sz="2400" dirty="0" err="1"/>
              <a:t>Dropout</a:t>
            </a:r>
            <a:endParaRPr lang="es-MX" sz="2400" dirty="0"/>
          </a:p>
          <a:p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390759-D2DD-577B-80A3-B33FB2D9C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633" y="3974693"/>
            <a:ext cx="4582418" cy="11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D6CAC-8E81-051B-76B7-E2561FAD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/>
              <a:t>Uso de </a:t>
            </a:r>
            <a:r>
              <a:rPr lang="es-MX" dirty="0" err="1"/>
              <a:t>Keras</a:t>
            </a:r>
            <a:r>
              <a:rPr lang="es-MX" dirty="0"/>
              <a:t> </a:t>
            </a:r>
            <a:r>
              <a:rPr lang="es-MX" dirty="0" err="1"/>
              <a:t>Tuner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D9CA42-CA1A-D847-F0AF-67C0D0DE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86" y="1488211"/>
            <a:ext cx="10760257" cy="316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162C29-68A8-9ADC-F342-131C34715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022057"/>
            <a:ext cx="2924175" cy="1524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D287F34-3CD5-A327-798E-29E46329EBC0}"/>
              </a:ext>
            </a:extLst>
          </p:cNvPr>
          <p:cNvSpPr txBox="1"/>
          <p:nvPr/>
        </p:nvSpPr>
        <p:spPr>
          <a:xfrm>
            <a:off x="206477" y="132556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1)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329FF47-B1AD-1387-DFCC-DCD55B2F3AD3}"/>
              </a:ext>
            </a:extLst>
          </p:cNvPr>
          <p:cNvSpPr txBox="1"/>
          <p:nvPr/>
        </p:nvSpPr>
        <p:spPr>
          <a:xfrm>
            <a:off x="838199" y="46527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2)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0535C92-79C6-E1A3-C20A-4BAC71D2D4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4"/>
          <a:stretch/>
        </p:blipFill>
        <p:spPr>
          <a:xfrm>
            <a:off x="4173794" y="5022057"/>
            <a:ext cx="7881862" cy="59628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8E52849-4412-3185-1986-C52E038BAD97}"/>
              </a:ext>
            </a:extLst>
          </p:cNvPr>
          <p:cNvSpPr txBox="1"/>
          <p:nvPr/>
        </p:nvSpPr>
        <p:spPr>
          <a:xfrm>
            <a:off x="4173794" y="465272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125680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4027</TotalTime>
  <Words>443</Words>
  <Application>Microsoft Office PowerPoint</Application>
  <PresentationFormat>Panorámica</PresentationFormat>
  <Paragraphs>86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Georgia</vt:lpstr>
      <vt:lpstr>Gill Sans MT</vt:lpstr>
      <vt:lpstr>Paquete</vt:lpstr>
      <vt:lpstr>Comparación de modelos de clasificación de imágenes</vt:lpstr>
      <vt:lpstr>Índice </vt:lpstr>
      <vt:lpstr>Introducción</vt:lpstr>
      <vt:lpstr>Uso de modelos pre-entrenados vs modelos propios</vt:lpstr>
      <vt:lpstr>Transfer Learning</vt:lpstr>
      <vt:lpstr>Metodología</vt:lpstr>
      <vt:lpstr>Presentación de PowerPoint</vt:lpstr>
      <vt:lpstr>Herramientas utilizadas</vt:lpstr>
      <vt:lpstr>Uso de Keras Tuner</vt:lpstr>
      <vt:lpstr>Modelo Denso</vt:lpstr>
      <vt:lpstr>Arquitectura del modelo denso</vt:lpstr>
      <vt:lpstr>Modelo Convolucional</vt:lpstr>
      <vt:lpstr>Arquitectura del Modelo Convolucional</vt:lpstr>
      <vt:lpstr>Fine-tuning de modelos pre-entrenados</vt:lpstr>
      <vt:lpstr>Resultados</vt:lpstr>
      <vt:lpstr>Gráficas de entrenamiento: precisión en validación</vt:lpstr>
      <vt:lpstr>Gráficas de entrenamiento: precisión en validación</vt:lpstr>
      <vt:lpstr>Gráficas de entrenamiento: precisión en validación</vt:lpstr>
      <vt:lpstr>Gráficas de entrenamiento: precisión en validación</vt:lpstr>
      <vt:lpstr>Resumen de métricas</vt:lpstr>
      <vt:lpstr>Conclusiones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Esneider Velez Peña</dc:creator>
  <cp:lastModifiedBy>Esneider Velez Peña</cp:lastModifiedBy>
  <cp:revision>1</cp:revision>
  <dcterms:created xsi:type="dcterms:W3CDTF">2025-02-07T07:02:55Z</dcterms:created>
  <dcterms:modified xsi:type="dcterms:W3CDTF">2025-02-10T02:09:56Z</dcterms:modified>
</cp:coreProperties>
</file>