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71E"/>
    <a:srgbClr val="B5D8EB"/>
    <a:srgbClr val="FF5B5F"/>
    <a:srgbClr val="E9181E"/>
    <a:srgbClr val="E32D35"/>
    <a:srgbClr val="FF5A5E"/>
    <a:srgbClr val="007F8B"/>
    <a:srgbClr val="013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60"/>
  </p:normalViewPr>
  <p:slideViewPr>
    <p:cSldViewPr snapToGrid="0" showGuides="1">
      <p:cViewPr>
        <p:scale>
          <a:sx n="33" d="100"/>
          <a:sy n="33" d="100"/>
        </p:scale>
        <p:origin x="2652" y="6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179F0-1951-4AC7-BB78-111C656F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024341-B2E3-46AF-AAF0-FDE9F9A35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1F0D9-7F96-4F2C-BB91-D22ED296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B8A96-714A-4227-BC4B-C2EF9CCA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99F0B3-7518-4D48-BB03-CB3FC2B8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4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6C5B-927D-409E-941C-BB10A643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39DF81-133F-42AE-8CBC-965BEEB6E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DA8CB7-3499-49C0-AFB1-27F45967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FE78C0-9E0A-499D-89BD-EE83C76C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CD4570-9B02-49AB-A5C7-2E891D9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9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65D151-A44C-4A3A-94C7-F6A9CCA3F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1B9E45C-29FD-46BD-91B8-85BFF79CC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96D35D-FD6E-49EF-9C56-2A842E6D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6F82-83AD-4769-BD93-B3EBA437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91041-3010-4865-A044-D7B2E021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41480-7F28-4BE5-8434-475EAF7E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11922-9A2C-4CEC-AAC9-9B5F2FFB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7E299-38C6-4024-9C82-EC86A18D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328623-A1F1-4F1E-AB58-951A7970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6D3F07-37D0-4B3B-AD25-07135726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230477-9012-4C12-9A6C-508F2D7F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E6569D-5F05-4F3C-BB82-BD688152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3ECD8-D369-4C9C-9DF7-8171EACF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336FE4-A6DF-49E7-9BEE-8747CA1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AB6B4-6225-4425-9D3D-01113947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F1A2F-E9C5-41EE-BF2B-171B1BC1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D065EF-A2C9-4B30-97F5-2D7CB6FFC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F859E1-ECE0-47A9-BB6D-C86CA160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DD1F43-8C72-46D5-84D4-06A885FA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DFBA1-378F-45C6-AC1D-503EBB95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9B7D86-596C-4871-AC5D-459D1B6D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161D9-6332-4B1A-A5E3-2FDAF6EE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898AC-09FE-4F75-9180-931131CE1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DF005D-F161-4F72-B172-D419DAFD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6AC7E50-EE06-47EF-A2DC-114CF8ED9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29AB78-F3D9-480B-BB14-21C44F796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580A96-A183-4A3F-868F-E403CB46A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4B6E07-44FD-4DA3-A97D-6A77CB89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B4C889-9766-42F2-8E09-817BC3DE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ABA9-3B31-4E25-9CFA-B8B8C1E1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B741E-3A8A-4D24-AF9B-19A03C8B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2A9CBA-8B0C-4310-83F7-15A4FD484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6D99E8-B84C-49A1-B6B0-58768F6E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30A0A7-5AFF-4F67-9307-0267F460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9352212-6600-4A38-B4EA-0F382990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39F8A4-4589-4883-A3E1-AFC007E6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69A9-24BA-4E3F-A061-5170C016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049A35-9AAF-43AA-88CD-6238C4F95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50A8E1-CB9A-4F13-B5EC-39C429762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BAF6BF-D87D-457F-9863-D48FA9C6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ED533-6586-4E5F-A6B8-DBF1E7E2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4FD583-BA5D-41C1-AB80-232F5524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0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D1B76-F553-46DD-AB4B-65143C1A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893190-CFF6-41DA-BADA-1D89CA8F9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4B246-8BF4-4A2A-ADA2-80F804C9A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9ED551-2DFA-458A-A3FE-8F25CD6F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22BF03-E990-4E7E-BB1D-D6E494F4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10943C-8830-436B-A00C-D8183DE1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FB0680-03F3-460E-97B7-6029D499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E596B-356B-4B7A-B4B8-F40DED64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FBF001-6D9F-42A6-AD0E-023C315C87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B38B-2E2A-4B10-BE1E-A2498DFF7E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790C9-B930-484E-B293-071DD2FB1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D3680C-4E8B-43A9-8136-EEEE512A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5A4D5-B5C6-4184-91A0-9759DBBD0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1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.png"/><Relationship Id="rId7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3.png"/><Relationship Id="rId7" Type="http://schemas.openxmlformats.org/officeDocument/2006/relationships/image" Target="../media/image3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7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2477135" y="3695831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9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330200" y="292100"/>
            <a:ext cx="8216900" cy="26924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A2CA175-60F2-44CD-9057-295885E03523}"/>
              </a:ext>
            </a:extLst>
          </p:cNvPr>
          <p:cNvSpPr txBox="1"/>
          <p:nvPr/>
        </p:nvSpPr>
        <p:spPr>
          <a:xfrm>
            <a:off x="545076" y="546410"/>
            <a:ext cx="7886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Sistema de gestión curricular</a:t>
            </a:r>
            <a:endParaRPr lang="en-US" sz="44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B98AC47-60B6-45AF-89A4-585DC87F73C3}"/>
              </a:ext>
            </a:extLst>
          </p:cNvPr>
          <p:cNvSpPr txBox="1"/>
          <p:nvPr/>
        </p:nvSpPr>
        <p:spPr>
          <a:xfrm>
            <a:off x="545076" y="5276915"/>
            <a:ext cx="74305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Alexander Auner Vallejos – 160005498</a:t>
            </a:r>
          </a:p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Daniel Felipe Vega – 160005039</a:t>
            </a:r>
          </a:p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David Andres Monroy – 160005039</a:t>
            </a:r>
          </a:p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Juan Diego Velez – 160005032</a:t>
            </a:r>
          </a:p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Silvia Lucero Castillo – 160005499</a:t>
            </a:r>
          </a:p>
          <a:p>
            <a:endParaRPr lang="en-US" sz="1400" dirty="0">
              <a:solidFill>
                <a:srgbClr val="B5D8EB"/>
              </a:solidFill>
              <a:latin typeface="Bahnschrift SemiBold" panose="020B0502040204020203" pitchFamily="34" charset="0"/>
            </a:endParaRPr>
          </a:p>
          <a:p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Universidad de los Llanos – Facultad de Ciencias </a:t>
            </a:r>
            <a:r>
              <a:rPr lang="en-US" sz="1400" dirty="0" err="1">
                <a:solidFill>
                  <a:srgbClr val="B5D8EB"/>
                </a:solidFill>
                <a:latin typeface="Bahnschrift SemiBold" panose="020B0502040204020203" pitchFamily="34" charset="0"/>
              </a:rPr>
              <a:t>Básicas</a:t>
            </a:r>
            <a:r>
              <a:rPr lang="en-US" sz="1400" dirty="0">
                <a:solidFill>
                  <a:srgbClr val="B5D8EB"/>
                </a:solidFill>
                <a:latin typeface="Bahnschrift SemiBold" panose="020B0502040204020203" pitchFamily="34" charset="0"/>
              </a:rPr>
              <a:t> e Ingeniería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B05E2C2-DBC9-499C-9DB5-0F0766CF2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6" y="854776"/>
            <a:ext cx="2552700" cy="255270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5CE62A2-E483-4B57-8865-3032050C4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900" y="5362759"/>
            <a:ext cx="14859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5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9B1E67-0905-4189-BEC1-BF29C6D0A7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5" y="7549370"/>
            <a:ext cx="6388939" cy="6858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2629868-56D5-4341-AF46-73310CECED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8" y="185737"/>
            <a:ext cx="5477127" cy="6352894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7F36ABCB-2859-4E7B-A866-7D318BF9B8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48" y="-6872988"/>
            <a:ext cx="5441081" cy="60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58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D9B1E67-0905-4189-BEC1-BF29C6D0A7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5" y="7549370"/>
            <a:ext cx="6388939" cy="685800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2629868-56D5-4341-AF46-73310CECED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663" y="7462120"/>
            <a:ext cx="5477127" cy="6352894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986E72FA-38A9-4595-98C1-4F820CA30D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27" y="201882"/>
            <a:ext cx="5441081" cy="6049249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9733FBAC-4CBD-4FE1-839A-3AD7D50187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798" y="-6865224"/>
            <a:ext cx="5506966" cy="62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93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86E72FA-38A9-4595-98C1-4F820CA30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90" y="7627769"/>
            <a:ext cx="5441081" cy="60492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76B52E6-3810-45BD-B91E-6BDBC062E1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34" y="305376"/>
            <a:ext cx="5506966" cy="6247247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A98363C4-57FF-4DB3-9689-78A42A2E25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25" y="-5171644"/>
            <a:ext cx="7148052" cy="428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81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86E72FA-38A9-4595-98C1-4F820CA30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90" y="7627769"/>
            <a:ext cx="5441081" cy="604924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76B52E6-3810-45BD-B91E-6BDBC062E1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670" y="7528769"/>
            <a:ext cx="5506966" cy="624724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C5BCBB4-E82D-4953-BEFF-15B725BB8D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12" y="1284584"/>
            <a:ext cx="7148052" cy="4288831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81320284-38C2-4C2A-9AF3-AC878344AF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010" y="-6787578"/>
            <a:ext cx="4490761" cy="56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72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C5BCBB4-E82D-4953-BEFF-15B725B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9" y="7950287"/>
            <a:ext cx="7148052" cy="428883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A594F18-7A57-4490-9D4A-B8507373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68" y="719412"/>
            <a:ext cx="4490761" cy="563108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2C8F9E5-4F8B-441D-B25D-E480B1CFF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02" y="-6708633"/>
            <a:ext cx="4108325" cy="616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C5BCBB4-E82D-4953-BEFF-15B725B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9" y="7950287"/>
            <a:ext cx="7148052" cy="428883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A594F18-7A57-4490-9D4A-B8507373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4" y="7639050"/>
            <a:ext cx="4490761" cy="56310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E38685-0E78-421B-98B9-11F53A211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4" y="347755"/>
            <a:ext cx="4108325" cy="616248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943AAE8-BD60-4615-A2E7-0AD48C41E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839" y="-6899236"/>
            <a:ext cx="4772691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5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C5BCBB4-E82D-4953-BEFF-15B725B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9" y="7950287"/>
            <a:ext cx="7148052" cy="428883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A594F18-7A57-4490-9D4A-B8507373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4" y="7639050"/>
            <a:ext cx="4490761" cy="56310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E38685-0E78-421B-98B9-11F53A211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01" y="7639050"/>
            <a:ext cx="4108325" cy="61624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3894A4-7E46-484C-A00D-9C47FFF4D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32" y="494890"/>
            <a:ext cx="4772691" cy="58682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855E4E-1286-417D-8F36-E54521914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232" y="-5798294"/>
            <a:ext cx="4991797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7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C5BCBB4-E82D-4953-BEFF-15B725BB8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59" y="7950287"/>
            <a:ext cx="7148052" cy="428883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BA594F18-7A57-4490-9D4A-B85073737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84" y="7639050"/>
            <a:ext cx="4490761" cy="563108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2E38685-0E78-421B-98B9-11F53A2117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901" y="7639050"/>
            <a:ext cx="4108325" cy="61624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3894A4-7E46-484C-A00D-9C47FFF4D4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420" y="7401916"/>
            <a:ext cx="4772691" cy="586821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70" y="1135892"/>
            <a:ext cx="4991797" cy="470600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79CDD6B-5ECD-4783-8A81-ED7117FF3C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7" y="-6773111"/>
            <a:ext cx="956443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85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821B2B-42FD-456E-A3E8-F9DEFA1C4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42" y="432969"/>
            <a:ext cx="9564435" cy="599206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8DED00C-625C-4690-ADE9-F5C3F7313C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79" y="-6601637"/>
            <a:ext cx="9478698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3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821B2B-42FD-456E-A3E8-F9DEFA1C4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" y="7147601"/>
            <a:ext cx="9564435" cy="59920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34FE4F-EBF5-484C-9AC0-8C6D4209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23" y="529144"/>
            <a:ext cx="9478698" cy="58205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EAD0192-CE41-4B78-88C4-FF80D6FBC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" y="-6577087"/>
            <a:ext cx="9516803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7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2477135" y="3695831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9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438150" y="-419100"/>
            <a:ext cx="13068300" cy="763905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639301" y="519883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639301" y="2540344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639301" y="4605492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639301" y="120720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639301" y="315949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639301" y="5276915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45" y="495304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65" y="264578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365" y="4712726"/>
            <a:ext cx="1649970" cy="164997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29555E44-2722-4B77-B848-15F38F8F48D7}"/>
              </a:ext>
            </a:extLst>
          </p:cNvPr>
          <p:cNvSpPr txBox="1"/>
          <p:nvPr/>
        </p:nvSpPr>
        <p:spPr>
          <a:xfrm>
            <a:off x="-4112651" y="165940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32D35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32D3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7" name="Diagrama de flujo: conector 26">
            <a:extLst>
              <a:ext uri="{FF2B5EF4-FFF2-40B4-BE49-F238E27FC236}">
                <a16:creationId xmlns:a16="http://schemas.microsoft.com/office/drawing/2014/main" id="{0D8B0842-E1F0-4C34-85F4-1A1721DAB0D0}"/>
              </a:ext>
            </a:extLst>
          </p:cNvPr>
          <p:cNvSpPr/>
          <p:nvPr/>
        </p:nvSpPr>
        <p:spPr>
          <a:xfrm>
            <a:off x="-7215243" y="2088979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grama de flujo: conector 27">
            <a:extLst>
              <a:ext uri="{FF2B5EF4-FFF2-40B4-BE49-F238E27FC236}">
                <a16:creationId xmlns:a16="http://schemas.microsoft.com/office/drawing/2014/main" id="{80443173-0ADE-4D2E-9968-6EC7675BD2CB}"/>
              </a:ext>
            </a:extLst>
          </p:cNvPr>
          <p:cNvSpPr/>
          <p:nvPr/>
        </p:nvSpPr>
        <p:spPr>
          <a:xfrm>
            <a:off x="-7215243" y="2760403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4C57CC-5CB0-4E20-9E46-F80783E12C5D}"/>
              </a:ext>
            </a:extLst>
          </p:cNvPr>
          <p:cNvSpPr txBox="1"/>
          <p:nvPr/>
        </p:nvSpPr>
        <p:spPr>
          <a:xfrm>
            <a:off x="-6559142" y="208897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66C70A-5EF9-4F65-B248-AB307DDD38CF}"/>
              </a:ext>
            </a:extLst>
          </p:cNvPr>
          <p:cNvSpPr txBox="1"/>
          <p:nvPr/>
        </p:nvSpPr>
        <p:spPr>
          <a:xfrm>
            <a:off x="-6559143" y="2786565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1" name="Diagrama de flujo: conector 30">
            <a:extLst>
              <a:ext uri="{FF2B5EF4-FFF2-40B4-BE49-F238E27FC236}">
                <a16:creationId xmlns:a16="http://schemas.microsoft.com/office/drawing/2014/main" id="{04274283-50BB-4534-9588-748A761CF55C}"/>
              </a:ext>
            </a:extLst>
          </p:cNvPr>
          <p:cNvSpPr/>
          <p:nvPr/>
        </p:nvSpPr>
        <p:spPr>
          <a:xfrm>
            <a:off x="-7158656" y="2179823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4F0971D-9632-4360-8C22-7297A786771B}"/>
              </a:ext>
            </a:extLst>
          </p:cNvPr>
          <p:cNvSpPr txBox="1"/>
          <p:nvPr/>
        </p:nvSpPr>
        <p:spPr>
          <a:xfrm>
            <a:off x="-7682431" y="1285987"/>
            <a:ext cx="9951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40B8A5F-842B-4064-8649-0F033DCAE9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623" y="5935461"/>
            <a:ext cx="946245" cy="909851"/>
          </a:xfrm>
          <a:prstGeom prst="rect">
            <a:avLst/>
          </a:prstGeom>
        </p:spPr>
      </p:pic>
      <p:sp>
        <p:nvSpPr>
          <p:cNvPr id="54" name="Diagrama de flujo: conector 53">
            <a:extLst>
              <a:ext uri="{FF2B5EF4-FFF2-40B4-BE49-F238E27FC236}">
                <a16:creationId xmlns:a16="http://schemas.microsoft.com/office/drawing/2014/main" id="{2ADE54A9-AC77-40E6-B0D3-C9AF07732615}"/>
              </a:ext>
            </a:extLst>
          </p:cNvPr>
          <p:cNvSpPr/>
          <p:nvPr/>
        </p:nvSpPr>
        <p:spPr>
          <a:xfrm>
            <a:off x="-7234843" y="4465503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iagrama de flujo: conector 54">
            <a:extLst>
              <a:ext uri="{FF2B5EF4-FFF2-40B4-BE49-F238E27FC236}">
                <a16:creationId xmlns:a16="http://schemas.microsoft.com/office/drawing/2014/main" id="{B30C40FA-6828-444A-9E96-CEE8778BA211}"/>
              </a:ext>
            </a:extLst>
          </p:cNvPr>
          <p:cNvSpPr/>
          <p:nvPr/>
        </p:nvSpPr>
        <p:spPr>
          <a:xfrm>
            <a:off x="-7326671" y="4374659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grama de flujo: conector 55">
            <a:extLst>
              <a:ext uri="{FF2B5EF4-FFF2-40B4-BE49-F238E27FC236}">
                <a16:creationId xmlns:a16="http://schemas.microsoft.com/office/drawing/2014/main" id="{8108698A-16B7-4364-A33F-C441BC023A5B}"/>
              </a:ext>
            </a:extLst>
          </p:cNvPr>
          <p:cNvSpPr/>
          <p:nvPr/>
        </p:nvSpPr>
        <p:spPr>
          <a:xfrm>
            <a:off x="-7326671" y="5046083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E74EB6B-7A77-4A9B-B32B-53C726B71ADA}"/>
              </a:ext>
            </a:extLst>
          </p:cNvPr>
          <p:cNvSpPr txBox="1"/>
          <p:nvPr/>
        </p:nvSpPr>
        <p:spPr>
          <a:xfrm>
            <a:off x="-6670571" y="4374659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A8FC50F-351C-4142-B376-BA6E89EFF2EE}"/>
              </a:ext>
            </a:extLst>
          </p:cNvPr>
          <p:cNvSpPr txBox="1"/>
          <p:nvPr/>
        </p:nvSpPr>
        <p:spPr>
          <a:xfrm>
            <a:off x="-6670571" y="5072245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9" name="Diagrama de flujo: conector 58">
            <a:extLst>
              <a:ext uri="{FF2B5EF4-FFF2-40B4-BE49-F238E27FC236}">
                <a16:creationId xmlns:a16="http://schemas.microsoft.com/office/drawing/2014/main" id="{DBDA03C8-F97F-4042-BC83-265657907AFB}"/>
              </a:ext>
            </a:extLst>
          </p:cNvPr>
          <p:cNvSpPr/>
          <p:nvPr/>
        </p:nvSpPr>
        <p:spPr>
          <a:xfrm>
            <a:off x="-7238002" y="5136927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iagrama de flujo: conector 59">
            <a:extLst>
              <a:ext uri="{FF2B5EF4-FFF2-40B4-BE49-F238E27FC236}">
                <a16:creationId xmlns:a16="http://schemas.microsoft.com/office/drawing/2014/main" id="{34261F1D-8E11-42AA-8EBA-32F5D1B94A72}"/>
              </a:ext>
            </a:extLst>
          </p:cNvPr>
          <p:cNvSpPr/>
          <p:nvPr/>
        </p:nvSpPr>
        <p:spPr>
          <a:xfrm>
            <a:off x="-7149334" y="287964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DCD823F-B165-4F4A-8AE7-D1EEF9C818F1}"/>
              </a:ext>
            </a:extLst>
          </p:cNvPr>
          <p:cNvSpPr txBox="1"/>
          <p:nvPr/>
        </p:nvSpPr>
        <p:spPr>
          <a:xfrm>
            <a:off x="-7679038" y="361571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2" name="Imagen 61">
            <a:extLst>
              <a:ext uri="{FF2B5EF4-FFF2-40B4-BE49-F238E27FC236}">
                <a16:creationId xmlns:a16="http://schemas.microsoft.com/office/drawing/2014/main" id="{25FE6DAB-8FD8-4953-95CF-E2EC72BF6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0965" y="1562743"/>
            <a:ext cx="1680666" cy="1680666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8CAF1438-C5B5-4EE8-A5BC-F6157BE4BB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84927" y="4161812"/>
            <a:ext cx="1768542" cy="176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74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821B2B-42FD-456E-A3E8-F9DEFA1C4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" y="7147601"/>
            <a:ext cx="9564435" cy="59920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34FE4F-EBF5-484C-9AC0-8C6D4209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9" y="7233337"/>
            <a:ext cx="9478698" cy="5820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6809E8-67C5-443F-A453-0D86843A8C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5" y="537759"/>
            <a:ext cx="9516803" cy="578248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BFFC58E-E37A-495A-BA37-071BD5F3A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4" y="-7043546"/>
            <a:ext cx="8056152" cy="633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849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821B2B-42FD-456E-A3E8-F9DEFA1C4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" y="7147601"/>
            <a:ext cx="9564435" cy="59920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34FE4F-EBF5-484C-9AC0-8C6D4209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9" y="7233337"/>
            <a:ext cx="9478698" cy="5820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6809E8-67C5-443F-A453-0D86843A8C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" y="7233337"/>
            <a:ext cx="9516803" cy="5782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E9A26A-EC41-4AC4-8A82-D3EDA0911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722" y="261660"/>
            <a:ext cx="8056152" cy="633467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4223C450-868D-4111-B76B-53B0A7E379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2" y="-5850934"/>
            <a:ext cx="7788455" cy="51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E821B2B-42FD-456E-A3E8-F9DEFA1C46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7" y="7147601"/>
            <a:ext cx="9564435" cy="59920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34FE4F-EBF5-484C-9AC0-8C6D42097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49" y="7233337"/>
            <a:ext cx="9478698" cy="582058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D6809E8-67C5-443F-A453-0D86843A8C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09" y="7233337"/>
            <a:ext cx="9516803" cy="57824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6E9A26A-EC41-4AC4-8A82-D3EDA0911A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5" y="7147601"/>
            <a:ext cx="8056152" cy="633467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5B573F-5DA2-4EF6-AA69-7400D6C700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92" y="915040"/>
            <a:ext cx="7788455" cy="518017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002D9C98-C07F-428E-9B44-60AD517BA4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4" y="-5392159"/>
            <a:ext cx="9354856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31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5B573F-5DA2-4EF6-AA69-7400D6C70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6" y="7639050"/>
            <a:ext cx="7788455" cy="51801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5E2FDD-D6A4-455A-9D53-1A980293E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4" y="825437"/>
            <a:ext cx="9354856" cy="493463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32D3032-6210-4087-91BE-E6CBBDB730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20" y="-6168733"/>
            <a:ext cx="9259592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8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DD2CD0D-EC6A-46B3-9706-751698D70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419" y="7639050"/>
            <a:ext cx="4991797" cy="47060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5B573F-5DA2-4EF6-AA69-7400D6C700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36" y="7639050"/>
            <a:ext cx="7788455" cy="51801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15E2FDD-D6A4-455A-9D53-1A980293EC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5" y="7164885"/>
            <a:ext cx="9354856" cy="49346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87" y="719571"/>
            <a:ext cx="9259592" cy="5087060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97BE6136-6E4E-4878-B7B9-C1CDC0AE84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648" y="-5941033"/>
            <a:ext cx="11824407" cy="50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74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657" y="5051376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724531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96" y="861345"/>
            <a:ext cx="11824407" cy="506228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F861E46-DFA1-4CD3-8A0D-E5566DAE5BF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0" r="54191"/>
          <a:stretch/>
        </p:blipFill>
        <p:spPr>
          <a:xfrm>
            <a:off x="14222646" y="1495678"/>
            <a:ext cx="11085800" cy="434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60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657" y="5051376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724531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8" r="54191"/>
          <a:stretch/>
        </p:blipFill>
        <p:spPr>
          <a:xfrm>
            <a:off x="593658" y="1146629"/>
            <a:ext cx="11085800" cy="445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1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657" y="5051376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724531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t="5723" r="-151" b="-1038"/>
          <a:stretch/>
        </p:blipFill>
        <p:spPr>
          <a:xfrm>
            <a:off x="627420" y="1264354"/>
            <a:ext cx="10937159" cy="396184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E0F2AC5-CEE8-4CB9-B6EE-ECE41A6C079D}"/>
              </a:ext>
            </a:extLst>
          </p:cNvPr>
          <p:cNvSpPr txBox="1"/>
          <p:nvPr/>
        </p:nvSpPr>
        <p:spPr>
          <a:xfrm>
            <a:off x="13015095" y="2361634"/>
            <a:ext cx="803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DIAGRAMA DE CLASES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169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6" y="5069293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4449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t="5723" r="-151" b="-1038"/>
          <a:stretch/>
        </p:blipFill>
        <p:spPr>
          <a:xfrm>
            <a:off x="-12932057" y="1107448"/>
            <a:ext cx="10937159" cy="3961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8A8839-E52D-4FC2-8A6D-9B872FB5D92D}"/>
              </a:ext>
            </a:extLst>
          </p:cNvPr>
          <p:cNvSpPr txBox="1"/>
          <p:nvPr/>
        </p:nvSpPr>
        <p:spPr>
          <a:xfrm>
            <a:off x="1592825" y="2626705"/>
            <a:ext cx="8039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DIAGRAMA DE CLASES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2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6" y="5069293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4449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t="5723" r="-151" b="-1038"/>
          <a:stretch/>
        </p:blipFill>
        <p:spPr>
          <a:xfrm>
            <a:off x="-12932057" y="1107448"/>
            <a:ext cx="10937159" cy="3961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8A8839-E52D-4FC2-8A6D-9B872FB5D92D}"/>
              </a:ext>
            </a:extLst>
          </p:cNvPr>
          <p:cNvSpPr txBox="1"/>
          <p:nvPr/>
        </p:nvSpPr>
        <p:spPr>
          <a:xfrm>
            <a:off x="2152437" y="2543455"/>
            <a:ext cx="8039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MODELO ENTIDAD - RELACIÓN</a:t>
            </a:r>
            <a:endParaRPr lang="en-US" sz="5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73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9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438150" y="-419100"/>
            <a:ext cx="13068300" cy="763905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4" y="466264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658350" y="22309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521577" y="2142260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429749" y="2051416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429749" y="2722840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1085850" y="2051416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1085849" y="2749002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518418" y="2813684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295492" y="1272567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623" y="5935461"/>
            <a:ext cx="946245" cy="90985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295492" y="3527244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521577" y="4511386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429749" y="4420542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429749" y="5091966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1085849" y="4420542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1085849" y="5118128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518418" y="5182810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67850" y="1527802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1812" y="4126871"/>
            <a:ext cx="1768542" cy="1768542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D4E1E4A4-4114-4626-B530-A0BF497B3F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030286" y="1456802"/>
            <a:ext cx="764932" cy="764932"/>
          </a:xfrm>
          <a:prstGeom prst="rect">
            <a:avLst/>
          </a:prstGeom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FF539BE4-2BA4-41B0-8295-BD0735814B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301" y="2221734"/>
            <a:ext cx="966868" cy="995697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471D7A88-A84B-4E0C-8C8D-9E380A4449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02690" y="3672938"/>
            <a:ext cx="1132146" cy="1132146"/>
          </a:xfrm>
          <a:prstGeom prst="rect">
            <a:avLst/>
          </a:prstGeom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D1C90724-3929-44E7-B3AC-5AD10A7FD7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84891" y="5172423"/>
            <a:ext cx="995697" cy="995697"/>
          </a:xfrm>
          <a:prstGeom prst="rect">
            <a:avLst/>
          </a:prstGeom>
        </p:spPr>
      </p:pic>
      <p:sp>
        <p:nvSpPr>
          <p:cNvPr id="63" name="CuadroTexto 62">
            <a:extLst>
              <a:ext uri="{FF2B5EF4-FFF2-40B4-BE49-F238E27FC236}">
                <a16:creationId xmlns:a16="http://schemas.microsoft.com/office/drawing/2014/main" id="{A9D00F2D-535B-4F44-B054-BA175566AF88}"/>
              </a:ext>
            </a:extLst>
          </p:cNvPr>
          <p:cNvSpPr txBox="1"/>
          <p:nvPr/>
        </p:nvSpPr>
        <p:spPr>
          <a:xfrm>
            <a:off x="-5609361" y="572062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E32D35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E32D3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33F9666-0CF0-4D6F-93E6-ADC7A98454E1}"/>
              </a:ext>
            </a:extLst>
          </p:cNvPr>
          <p:cNvSpPr txBox="1"/>
          <p:nvPr/>
        </p:nvSpPr>
        <p:spPr>
          <a:xfrm>
            <a:off x="-5620624" y="1305482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/>
          </a:p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dirty="0"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dirty="0"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5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6" y="5069293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4449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t="5723" r="-151" b="-1038"/>
          <a:stretch/>
        </p:blipFill>
        <p:spPr>
          <a:xfrm>
            <a:off x="-12932057" y="1107448"/>
            <a:ext cx="10937159" cy="3961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8A8839-E52D-4FC2-8A6D-9B872FB5D92D}"/>
              </a:ext>
            </a:extLst>
          </p:cNvPr>
          <p:cNvSpPr txBox="1"/>
          <p:nvPr/>
        </p:nvSpPr>
        <p:spPr>
          <a:xfrm>
            <a:off x="284483" y="159050"/>
            <a:ext cx="904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MODELO DE ARQUITECTURA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E3442-5272-41B4-B8E3-A0F456DFD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70" y="620715"/>
            <a:ext cx="5137476" cy="607823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EA92C1C-5F11-479E-AD04-10AD11F0C777}"/>
              </a:ext>
            </a:extLst>
          </p:cNvPr>
          <p:cNvSpPr txBox="1"/>
          <p:nvPr/>
        </p:nvSpPr>
        <p:spPr>
          <a:xfrm>
            <a:off x="-10360038" y="127600"/>
            <a:ext cx="904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MODELO DE NEGOCIO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9858BC00-2CFF-43A8-97A8-50D7FBF60C8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9" r="26649"/>
          <a:stretch/>
        </p:blipFill>
        <p:spPr>
          <a:xfrm>
            <a:off x="12596121" y="662560"/>
            <a:ext cx="5238430" cy="6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19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4506" y="5069293"/>
            <a:ext cx="1644288" cy="1581046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4449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24FFC-CAD2-477D-A3F2-59D27E157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9" y="7639050"/>
            <a:ext cx="9259592" cy="5087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198887-A359-4D17-908D-22FDF37B6A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050"/>
            <a:ext cx="11824407" cy="50622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9FF314-E3EF-4200-94C9-B1A39954F4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6" t="5723" r="-151" b="-1038"/>
          <a:stretch/>
        </p:blipFill>
        <p:spPr>
          <a:xfrm>
            <a:off x="-12932057" y="1107448"/>
            <a:ext cx="10937159" cy="396184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A8A8839-E52D-4FC2-8A6D-9B872FB5D92D}"/>
              </a:ext>
            </a:extLst>
          </p:cNvPr>
          <p:cNvSpPr txBox="1"/>
          <p:nvPr/>
        </p:nvSpPr>
        <p:spPr>
          <a:xfrm>
            <a:off x="-8494565" y="387658"/>
            <a:ext cx="904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MODELO DE ARQUITECTURA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FEE3442-5272-41B4-B8E3-A0F456DFD2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97084" y="796016"/>
            <a:ext cx="5137476" cy="607823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37C63BE-FC87-4D00-92A6-33E46D4E60B4}"/>
              </a:ext>
            </a:extLst>
          </p:cNvPr>
          <p:cNvSpPr txBox="1"/>
          <p:nvPr/>
        </p:nvSpPr>
        <p:spPr>
          <a:xfrm>
            <a:off x="152000" y="4422"/>
            <a:ext cx="9048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MODELO DE NEGOCIO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89466F8-B257-4A63-B179-0AC92574974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9" r="26649"/>
          <a:stretch/>
        </p:blipFill>
        <p:spPr>
          <a:xfrm>
            <a:off x="2000206" y="466087"/>
            <a:ext cx="5238430" cy="63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3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9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420467" y="258936"/>
            <a:ext cx="5675533" cy="6090795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623" y="5935461"/>
            <a:ext cx="946245" cy="90985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721484" y="524283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E32D35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E32D35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721484" y="1238526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latin typeface="Bahnschrift SemiBold" panose="020B0502040204020203" pitchFamily="34" charset="0"/>
            </a:endParaRPr>
          </a:p>
          <a:p>
            <a:r>
              <a:rPr lang="en-US" dirty="0"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/>
          </a:p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dirty="0"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latin typeface="Bahnschrift SemiBold" panose="020B0502040204020203" pitchFamily="34" charset="0"/>
            </a:endParaRPr>
          </a:p>
          <a:p>
            <a:r>
              <a:rPr lang="es-MX" dirty="0"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2324" y="996032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204" y="2003477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6682" y="337458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3397" y="4681626"/>
            <a:ext cx="1668105" cy="1668105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ED796B73-0315-4C00-8813-767D39A56E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401" y="-6538277"/>
            <a:ext cx="4663834" cy="619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439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825FD706-2BD6-4D86-A9EB-5F079AFA2D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793" y="329664"/>
            <a:ext cx="4663834" cy="619867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BC4391FF-A70C-4E83-975C-6311F327C5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15" y="-7017050"/>
            <a:ext cx="9328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464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Imagen 57">
            <a:extLst>
              <a:ext uri="{FF2B5EF4-FFF2-40B4-BE49-F238E27FC236}">
                <a16:creationId xmlns:a16="http://schemas.microsoft.com/office/drawing/2014/main" id="{825FD706-2BD6-4D86-A9EB-5F079AFA2D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77" y="7447935"/>
            <a:ext cx="4663834" cy="6198672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BC4391FF-A70C-4E83-975C-6311F327C5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" y="251399"/>
            <a:ext cx="8644815" cy="6355201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39781F7C-9248-4E13-9CE7-C7184F94790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211" y="-7639050"/>
            <a:ext cx="274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71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Imagen 59">
            <a:extLst>
              <a:ext uri="{FF2B5EF4-FFF2-40B4-BE49-F238E27FC236}">
                <a16:creationId xmlns:a16="http://schemas.microsoft.com/office/drawing/2014/main" id="{BC4391FF-A70C-4E83-975C-6311F327C5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98" y="7077546"/>
            <a:ext cx="8644815" cy="6355201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A42C029A-BD72-4100-93EC-4DDF97822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399" y="53322"/>
            <a:ext cx="2749708" cy="68580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7DB9B87D-F97A-429E-B4A4-E26BB44B1F8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79" y="-7197597"/>
            <a:ext cx="4915548" cy="64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7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A42C029A-BD72-4100-93EC-4DDF97822E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50" y="7681279"/>
            <a:ext cx="2749708" cy="685800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E18C794D-1334-44F7-B8D1-8D5C8C6312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12" y="184214"/>
            <a:ext cx="4915548" cy="6416547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6D71BC65-B2F3-41BD-B3D6-EA30D43423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816" y="-7608469"/>
            <a:ext cx="6388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57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ómo crear una paleta de colores para Instagram? 5 apps gratuitas">
            <a:extLst>
              <a:ext uri="{FF2B5EF4-FFF2-40B4-BE49-F238E27FC236}">
                <a16:creationId xmlns:a16="http://schemas.microsoft.com/office/drawing/2014/main" id="{242E2FDE-E8C1-4E84-A7F2-9F4058B600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8"/>
          <a:stretch/>
        </p:blipFill>
        <p:spPr bwMode="auto">
          <a:xfrm>
            <a:off x="1592825" y="7639050"/>
            <a:ext cx="8118987" cy="316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4B3AC2F-C50D-40DD-B467-3BE332B52EFA}"/>
              </a:ext>
            </a:extLst>
          </p:cNvPr>
          <p:cNvSpPr/>
          <p:nvPr/>
        </p:nvSpPr>
        <p:spPr>
          <a:xfrm>
            <a:off x="5125065" y="0"/>
            <a:ext cx="7148052" cy="6858000"/>
          </a:xfrm>
          <a:prstGeom prst="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EE4DEEE-9D9C-4417-A2E4-E8F1A02CCE10}"/>
              </a:ext>
            </a:extLst>
          </p:cNvPr>
          <p:cNvSpPr/>
          <p:nvPr/>
        </p:nvSpPr>
        <p:spPr>
          <a:xfrm>
            <a:off x="-1" y="0"/>
            <a:ext cx="12273118" cy="6858000"/>
          </a:xfrm>
          <a:prstGeom prst="rect">
            <a:avLst/>
          </a:prstGeom>
          <a:solidFill>
            <a:srgbClr val="EA17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5B5F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0BF9077-C7F3-43EB-9505-EF400972190D}"/>
              </a:ext>
            </a:extLst>
          </p:cNvPr>
          <p:cNvSpPr/>
          <p:nvPr/>
        </p:nvSpPr>
        <p:spPr>
          <a:xfrm>
            <a:off x="-590551" y="-159050"/>
            <a:ext cx="464904" cy="318100"/>
          </a:xfrm>
          <a:prstGeom prst="roundRect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C66F3A-CB8D-4AC4-918A-AB84B613E250}"/>
              </a:ext>
            </a:extLst>
          </p:cNvPr>
          <p:cNvSpPr txBox="1"/>
          <p:nvPr/>
        </p:nvSpPr>
        <p:spPr>
          <a:xfrm>
            <a:off x="-6085964" y="577036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Objetivo del proyecto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522262-95CB-4BF9-9BA8-66AB89FC0729}"/>
              </a:ext>
            </a:extLst>
          </p:cNvPr>
          <p:cNvSpPr txBox="1"/>
          <p:nvPr/>
        </p:nvSpPr>
        <p:spPr>
          <a:xfrm>
            <a:off x="-6085964" y="2597497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Alcance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053EFE-6199-4DC1-8ADF-4CF9C84C6556}"/>
              </a:ext>
            </a:extLst>
          </p:cNvPr>
          <p:cNvSpPr txBox="1"/>
          <p:nvPr/>
        </p:nvSpPr>
        <p:spPr>
          <a:xfrm>
            <a:off x="-6085965" y="4782255"/>
            <a:ext cx="507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Beneficios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B417E52-C555-40A9-A52F-821F9CE29314}"/>
              </a:ext>
            </a:extLst>
          </p:cNvPr>
          <p:cNvSpPr txBox="1"/>
          <p:nvPr/>
        </p:nvSpPr>
        <p:spPr>
          <a:xfrm>
            <a:off x="-6085964" y="1264354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Desarrollar un sistema para gestionar el pensum académico, roles de usuarios, y cambios curriculares.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70DA46B-ACC9-41FB-A277-84694951B60C}"/>
              </a:ext>
            </a:extLst>
          </p:cNvPr>
          <p:cNvSpPr txBox="1"/>
          <p:nvPr/>
        </p:nvSpPr>
        <p:spPr>
          <a:xfrm>
            <a:off x="-6085964" y="3216651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Administración de planes de estudio, cursos, roles (decano, director, estudiantes), y procesos de aprobación.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2B20DB-EF86-4AB0-9244-0B0559A17988}"/>
              </a:ext>
            </a:extLst>
          </p:cNvPr>
          <p:cNvSpPr txBox="1"/>
          <p:nvPr/>
        </p:nvSpPr>
        <p:spPr>
          <a:xfrm>
            <a:off x="-6085964" y="5334068"/>
            <a:ext cx="5074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Centralización de información, trazabilidad, mejora en la toma de decisiones académicas..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B95481-EB89-4702-AE02-E67CD17AF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290" y="505106"/>
            <a:ext cx="1423794" cy="14237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BACAB3-E51E-4FB9-A66B-9804C169C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368" y="2597497"/>
            <a:ext cx="1529374" cy="152937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AF89359A-61BC-4086-86B2-D58BC138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070" y="4699761"/>
            <a:ext cx="1649970" cy="164997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4E958D4-891A-44C4-BF0C-1DB620F6AEEA}"/>
              </a:ext>
            </a:extLst>
          </p:cNvPr>
          <p:cNvSpPr txBox="1"/>
          <p:nvPr/>
        </p:nvSpPr>
        <p:spPr>
          <a:xfrm>
            <a:off x="-5495415" y="64353"/>
            <a:ext cx="3893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Metodología</a:t>
            </a:r>
            <a:endParaRPr lang="en-US" sz="40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7BC6207D-1507-4763-9220-E0B2CD7BCA97}"/>
              </a:ext>
            </a:extLst>
          </p:cNvPr>
          <p:cNvSpPr/>
          <p:nvPr/>
        </p:nvSpPr>
        <p:spPr>
          <a:xfrm>
            <a:off x="-11611271" y="194820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17FB37D9-B3FA-43BE-AB66-41EA24DA424E}"/>
              </a:ext>
            </a:extLst>
          </p:cNvPr>
          <p:cNvSpPr/>
          <p:nvPr/>
        </p:nvSpPr>
        <p:spPr>
          <a:xfrm>
            <a:off x="-11703099" y="185736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B54DAB93-240F-490F-B22B-01B7C294DF34}"/>
              </a:ext>
            </a:extLst>
          </p:cNvPr>
          <p:cNvSpPr/>
          <p:nvPr/>
        </p:nvSpPr>
        <p:spPr>
          <a:xfrm>
            <a:off x="-11703099" y="2528785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E08950-63A8-4666-9896-95847E070559}"/>
              </a:ext>
            </a:extLst>
          </p:cNvPr>
          <p:cNvSpPr txBox="1"/>
          <p:nvPr/>
        </p:nvSpPr>
        <p:spPr>
          <a:xfrm>
            <a:off x="-7243976" y="1928655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Encuestas a estudiantes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C774D1F-5A34-4ED0-AD09-9183D1BFFA04}"/>
              </a:ext>
            </a:extLst>
          </p:cNvPr>
          <p:cNvSpPr txBox="1"/>
          <p:nvPr/>
        </p:nvSpPr>
        <p:spPr>
          <a:xfrm>
            <a:off x="-7243977" y="2626241"/>
            <a:ext cx="5924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Entrevistas con autoridades académicas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6" name="Diagrama de flujo: conector 25">
            <a:extLst>
              <a:ext uri="{FF2B5EF4-FFF2-40B4-BE49-F238E27FC236}">
                <a16:creationId xmlns:a16="http://schemas.microsoft.com/office/drawing/2014/main" id="{1E08566B-38B7-4412-A9EB-7AA91D815789}"/>
              </a:ext>
            </a:extLst>
          </p:cNvPr>
          <p:cNvSpPr/>
          <p:nvPr/>
        </p:nvSpPr>
        <p:spPr>
          <a:xfrm>
            <a:off x="-11614430" y="2619629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94E35D6-3307-4DC9-9637-D3319715DD13}"/>
              </a:ext>
            </a:extLst>
          </p:cNvPr>
          <p:cNvSpPr txBox="1"/>
          <p:nvPr/>
        </p:nvSpPr>
        <p:spPr>
          <a:xfrm>
            <a:off x="-6858066" y="1271069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Proceso de recolección de requerimientos*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B994E2FE-8E83-4C9D-96DE-4712D765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581" y="5264267"/>
            <a:ext cx="1644288" cy="1581046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CBDAAF33-AA85-4CFC-BE87-E3B37FD1E844}"/>
              </a:ext>
            </a:extLst>
          </p:cNvPr>
          <p:cNvSpPr txBox="1"/>
          <p:nvPr/>
        </p:nvSpPr>
        <p:spPr>
          <a:xfrm>
            <a:off x="-7382123" y="3520900"/>
            <a:ext cx="620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E9181E"/>
                </a:solidFill>
                <a:latin typeface="Bahnschrift SemiBold" panose="020B0502040204020203" pitchFamily="34" charset="0"/>
              </a:rPr>
              <a:t>Estándares Utilizados*</a:t>
            </a:r>
            <a:endParaRPr lang="en-US" sz="2400" dirty="0">
              <a:solidFill>
                <a:srgbClr val="E9181E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Diagrama de flujo: conector 42">
            <a:extLst>
              <a:ext uri="{FF2B5EF4-FFF2-40B4-BE49-F238E27FC236}">
                <a16:creationId xmlns:a16="http://schemas.microsoft.com/office/drawing/2014/main" id="{124F75F0-3A50-49E6-8AA7-7E228E27563D}"/>
              </a:ext>
            </a:extLst>
          </p:cNvPr>
          <p:cNvSpPr/>
          <p:nvPr/>
        </p:nvSpPr>
        <p:spPr>
          <a:xfrm>
            <a:off x="-11611271" y="4317331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grama de flujo: conector 43">
            <a:extLst>
              <a:ext uri="{FF2B5EF4-FFF2-40B4-BE49-F238E27FC236}">
                <a16:creationId xmlns:a16="http://schemas.microsoft.com/office/drawing/2014/main" id="{D3EEE877-BBF2-434E-A4A4-F7F9626BBB26}"/>
              </a:ext>
            </a:extLst>
          </p:cNvPr>
          <p:cNvSpPr/>
          <p:nvPr/>
        </p:nvSpPr>
        <p:spPr>
          <a:xfrm>
            <a:off x="-11703099" y="4226487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grama de flujo: conector 44">
            <a:extLst>
              <a:ext uri="{FF2B5EF4-FFF2-40B4-BE49-F238E27FC236}">
                <a16:creationId xmlns:a16="http://schemas.microsoft.com/office/drawing/2014/main" id="{6CB03CA3-51D7-4189-B9E0-4D35048D0834}"/>
              </a:ext>
            </a:extLst>
          </p:cNvPr>
          <p:cNvSpPr/>
          <p:nvPr/>
        </p:nvSpPr>
        <p:spPr>
          <a:xfrm>
            <a:off x="-11703099" y="4897911"/>
            <a:ext cx="457200" cy="457200"/>
          </a:xfrm>
          <a:prstGeom prst="flowChartConnector">
            <a:avLst/>
          </a:prstGeom>
          <a:noFill/>
          <a:ln w="57150">
            <a:solidFill>
              <a:srgbClr val="E32D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0A8F1EA-6E82-4515-9DB3-7222549EA068}"/>
              </a:ext>
            </a:extLst>
          </p:cNvPr>
          <p:cNvSpPr txBox="1"/>
          <p:nvPr/>
        </p:nvSpPr>
        <p:spPr>
          <a:xfrm>
            <a:off x="-7243977" y="4297781"/>
            <a:ext cx="696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IEEE 830 para especificación de requisitos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ED3DAC7-D1E8-4641-83CD-A7B78464B40A}"/>
              </a:ext>
            </a:extLst>
          </p:cNvPr>
          <p:cNvSpPr txBox="1"/>
          <p:nvPr/>
        </p:nvSpPr>
        <p:spPr>
          <a:xfrm>
            <a:off x="-7243977" y="4995367"/>
            <a:ext cx="670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Bold" panose="020B0502040204020203" pitchFamily="34" charset="0"/>
              </a:rPr>
              <a:t>Historias de usuario y criterios de aceptación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Diagrama de flujo: conector 47">
            <a:extLst>
              <a:ext uri="{FF2B5EF4-FFF2-40B4-BE49-F238E27FC236}">
                <a16:creationId xmlns:a16="http://schemas.microsoft.com/office/drawing/2014/main" id="{D266EB1E-F367-494A-9806-942FD36789DA}"/>
              </a:ext>
            </a:extLst>
          </p:cNvPr>
          <p:cNvSpPr/>
          <p:nvPr/>
        </p:nvSpPr>
        <p:spPr>
          <a:xfrm>
            <a:off x="-11614430" y="4988755"/>
            <a:ext cx="279863" cy="275511"/>
          </a:xfrm>
          <a:prstGeom prst="flowChartConnector">
            <a:avLst/>
          </a:prstGeom>
          <a:solidFill>
            <a:srgbClr val="E32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Imagen 49">
            <a:extLst>
              <a:ext uri="{FF2B5EF4-FFF2-40B4-BE49-F238E27FC236}">
                <a16:creationId xmlns:a16="http://schemas.microsoft.com/office/drawing/2014/main" id="{FDCA1BD2-3FD2-4BAB-B98D-A5C9CE0E7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8368" y="1622926"/>
            <a:ext cx="1680666" cy="168066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D7D7180D-0FDE-43CE-91C6-1B192F76C4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198070" y="3876482"/>
            <a:ext cx="1768542" cy="17685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222AE53-2125-4802-BBAF-3CEB7FDAB9BB}"/>
              </a:ext>
            </a:extLst>
          </p:cNvPr>
          <p:cNvSpPr txBox="1"/>
          <p:nvPr/>
        </p:nvSpPr>
        <p:spPr>
          <a:xfrm>
            <a:off x="-5088020" y="-3027228"/>
            <a:ext cx="5050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 y tecnologías</a:t>
            </a:r>
            <a:endParaRPr lang="en-US" sz="3200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9A862FD-6CE6-4070-A836-B576B8F9EE45}"/>
              </a:ext>
            </a:extLst>
          </p:cNvPr>
          <p:cNvSpPr txBox="1"/>
          <p:nvPr/>
        </p:nvSpPr>
        <p:spPr>
          <a:xfrm>
            <a:off x="-5088020" y="-2312985"/>
            <a:ext cx="468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Tecnologías: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Frontend: Java Swing.</a:t>
            </a:r>
          </a:p>
          <a:p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n-US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Backend: Java + Supabase (PostgreSQL).</a:t>
            </a:r>
          </a:p>
          <a:p>
            <a:endParaRPr lang="en-US" dirty="0">
              <a:solidFill>
                <a:srgbClr val="FF5B5F"/>
              </a:solidFill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Arquitectura: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Modular y escalable.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sz="2400" dirty="0">
                <a:solidFill>
                  <a:srgbClr val="FF5B5F"/>
                </a:solidFill>
                <a:latin typeface="Bahnschrift SemiBold" panose="020B0502040204020203" pitchFamily="34" charset="0"/>
              </a:rPr>
              <a:t>Flujo de datos:</a:t>
            </a:r>
          </a:p>
          <a:p>
            <a:endParaRPr lang="es-MX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  <a:p>
            <a:r>
              <a:rPr lang="es-MX" dirty="0">
                <a:solidFill>
                  <a:srgbClr val="FF5B5F"/>
                </a:solidFill>
                <a:latin typeface="Bahnschrift SemiBold" panose="020B0502040204020203" pitchFamily="34" charset="0"/>
              </a:rPr>
              <a:t>- Diagrama simplificado de interacción entre roles y módulos.</a:t>
            </a:r>
            <a:endParaRPr lang="en-US" dirty="0">
              <a:solidFill>
                <a:srgbClr val="FF5B5F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954D88B9-B8AA-4983-BEA9-96AA81FBD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94007" y="-1873920"/>
            <a:ext cx="1283985" cy="128398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E508303-09AA-43D0-892C-E98825F586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7989" y="-1873920"/>
            <a:ext cx="1384249" cy="1425523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3EE70E74-FF18-4B77-8D6B-0A2A6C5C0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09888" y="7681279"/>
            <a:ext cx="1668104" cy="1668104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547EDBA0-8DAB-4AA4-A95E-25F1CEE3BAB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36990" y="7552029"/>
            <a:ext cx="1668105" cy="1668105"/>
          </a:xfrm>
          <a:prstGeom prst="rect">
            <a:avLst/>
          </a:prstGeom>
        </p:spPr>
      </p:pic>
      <p:sp>
        <p:nvSpPr>
          <p:cNvPr id="18" name="Paralelogramo 17">
            <a:extLst>
              <a:ext uri="{FF2B5EF4-FFF2-40B4-BE49-F238E27FC236}">
                <a16:creationId xmlns:a16="http://schemas.microsoft.com/office/drawing/2014/main" id="{3D64D1DB-652D-4D08-A8CD-F4AC298E3EF5}"/>
              </a:ext>
            </a:extLst>
          </p:cNvPr>
          <p:cNvSpPr/>
          <p:nvPr/>
        </p:nvSpPr>
        <p:spPr>
          <a:xfrm>
            <a:off x="-3148319" y="0"/>
            <a:ext cx="14597369" cy="6858000"/>
          </a:xfrm>
          <a:prstGeom prst="parallelogram">
            <a:avLst/>
          </a:prstGeom>
          <a:solidFill>
            <a:srgbClr val="B5D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E18C794D-1334-44F7-B8D1-8D5C8C631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977" y="7447935"/>
            <a:ext cx="4915548" cy="6416547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D9B1E67-0905-4189-BEC1-BF29C6D0A71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98" y="0"/>
            <a:ext cx="6388939" cy="6858000"/>
          </a:xfrm>
          <a:prstGeom prst="rect">
            <a:avLst/>
          </a:prstGeom>
        </p:spPr>
      </p:pic>
      <p:pic>
        <p:nvPicPr>
          <p:cNvPr id="49" name="Imagen 48">
            <a:extLst>
              <a:ext uri="{FF2B5EF4-FFF2-40B4-BE49-F238E27FC236}">
                <a16:creationId xmlns:a16="http://schemas.microsoft.com/office/drawing/2014/main" id="{0A459D84-1003-40B3-ADC7-7B02E16954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187" y="-7176173"/>
            <a:ext cx="5477127" cy="635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59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2727</Words>
  <Application>Microsoft Office PowerPoint</Application>
  <PresentationFormat>Panorámica</PresentationFormat>
  <Paragraphs>415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Arial</vt:lpstr>
      <vt:lpstr>Bahnschrift SemiBold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felipe vega rojas</dc:creator>
  <cp:lastModifiedBy>daniel felipe vega rojas</cp:lastModifiedBy>
  <cp:revision>14</cp:revision>
  <dcterms:created xsi:type="dcterms:W3CDTF">2025-05-26T06:06:36Z</dcterms:created>
  <dcterms:modified xsi:type="dcterms:W3CDTF">2025-05-26T08:26:12Z</dcterms:modified>
</cp:coreProperties>
</file>