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5" r:id="rId3"/>
    <p:sldId id="400" r:id="rId4"/>
    <p:sldId id="401" r:id="rId5"/>
    <p:sldId id="402" r:id="rId6"/>
    <p:sldId id="396" r:id="rId7"/>
    <p:sldId id="403" r:id="rId8"/>
    <p:sldId id="414" r:id="rId9"/>
    <p:sldId id="415" r:id="rId10"/>
    <p:sldId id="416" r:id="rId11"/>
    <p:sldId id="417" r:id="rId12"/>
    <p:sldId id="420" r:id="rId13"/>
    <p:sldId id="421" r:id="rId14"/>
    <p:sldId id="419" r:id="rId15"/>
    <p:sldId id="423" r:id="rId16"/>
    <p:sldId id="422" r:id="rId17"/>
    <p:sldId id="424" r:id="rId18"/>
    <p:sldId id="425" r:id="rId19"/>
    <p:sldId id="426" r:id="rId20"/>
    <p:sldId id="427" r:id="rId21"/>
    <p:sldId id="428" r:id="rId22"/>
    <p:sldId id="429" r:id="rId23"/>
    <p:sldId id="418" r:id="rId24"/>
    <p:sldId id="430" r:id="rId25"/>
    <p:sldId id="431" r:id="rId26"/>
    <p:sldId id="432" r:id="rId27"/>
    <p:sldId id="433" r:id="rId28"/>
    <p:sldId id="434" r:id="rId29"/>
    <p:sldId id="435" r:id="rId30"/>
  </p:sldIdLst>
  <p:sldSz cx="9144000" cy="5143500" type="screen16x9"/>
  <p:notesSz cx="6858000" cy="9144000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EAE"/>
    <a:srgbClr val="FFD14A"/>
    <a:srgbClr val="00EE00"/>
    <a:srgbClr val="FF8000"/>
    <a:srgbClr val="0080FF"/>
    <a:srgbClr val="999933"/>
    <a:srgbClr val="1C5058"/>
    <a:srgbClr val="113034"/>
    <a:srgbClr val="EDDBCD"/>
    <a:srgbClr val="FFA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706" autoAdjust="0"/>
  </p:normalViewPr>
  <p:slideViewPr>
    <p:cSldViewPr snapToGrid="0">
      <p:cViewPr varScale="1">
        <p:scale>
          <a:sx n="56" d="100"/>
          <a:sy n="56" d="100"/>
        </p:scale>
        <p:origin x="428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CA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786E4-0149-0A41-BD21-D904093C0A6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035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CA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721E5D-BC92-DF48-9B28-773BCE517FB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1000">
                  <a:srgbClr val="FF8000"/>
                </a:gs>
                <a:gs pos="100000">
                  <a:schemeClr val="bg1">
                    <a:alpha val="75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GB">
                <a:latin typeface="Times New Roman" pitchFamily="-112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FF8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 eaLnBrk="1" hangingPunct="1"/>
              <a:endParaRPr lang="en-GB">
                <a:latin typeface="Times New Roman" pitchFamily="-112" charset="0"/>
              </a:endParaRPr>
            </a:p>
          </p:txBody>
        </p: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Lucida Grande CY" charset="-5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3E54-3AA4-9744-9707-1973884DF168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AFA45-CB36-F746-B871-66364A8E337A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94335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94335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86FE7-FBB0-9E46-BFAE-512F244163FD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B589D-2E44-BC4C-9BE1-87D9D218BC3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95FE8-85AF-EA42-AD83-A975C17BB458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A3B8A-E6BA-9642-A43C-2AAFF49A0BA8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9704F-824E-254F-8ADB-604AEEEC805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F45ED-AECF-344E-A11D-5D70D4F6D76C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CCB9D-1EB2-6147-8C69-CB86252BFF78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00CBD-6E45-9F4A-A55B-5DC33001E8FF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67CBD-2CC0-F148-B143-9E00B31A0C48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</a:defRPr>
            </a:lvl1pPr>
          </a:lstStyle>
          <a:p>
            <a:r>
              <a:rPr lang="en-US"/>
              <a:t>Databases IV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b="0">
                <a:latin typeface="CMU Concrete Roman"/>
                <a:cs typeface="CMU Concrete Roman"/>
              </a:defRPr>
            </a:lvl1pPr>
          </a:lstStyle>
          <a:p>
            <a:fld id="{975D49F0-3D74-364B-B210-E4FD7117BDE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6916"/>
            <a:ext cx="8077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2173"/>
            <a:ext cx="8229600" cy="335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12" charset="0"/>
              </a:defRPr>
            </a:lvl1pPr>
          </a:lstStyle>
          <a:p>
            <a:r>
              <a:rPr lang="en-US"/>
              <a:t>G. Falquet - UNIGE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60024"/>
          </a:solidFill>
          <a:latin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60024"/>
          </a:solidFill>
          <a:latin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60024"/>
          </a:solidFill>
          <a:latin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60024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Wingdings" charset="2"/>
        <a:buChar char="§"/>
        <a:defRPr sz="1600" kern="1200" spc="-100">
          <a:solidFill>
            <a:schemeClr val="tx1"/>
          </a:solidFill>
          <a:latin typeface="Lucida Grande"/>
          <a:ea typeface="ＭＳ Ｐゴシック" charset="-128"/>
          <a:cs typeface="Lucida Grande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EE00"/>
        </a:buClr>
        <a:buSzPct val="75000"/>
        <a:buFont typeface="Wingdings" charset="2"/>
        <a:buChar char="§"/>
        <a:defRPr sz="1600" kern="1200" spc="-100">
          <a:solidFill>
            <a:schemeClr val="tx1"/>
          </a:solidFill>
          <a:latin typeface="Lucida Grande"/>
          <a:ea typeface="ＭＳ Ｐゴシック" charset="-128"/>
          <a:cs typeface="Lucida Grande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§"/>
        <a:defRPr sz="1600" kern="1200" spc="-100">
          <a:solidFill>
            <a:schemeClr val="tx1"/>
          </a:solidFill>
          <a:latin typeface="Lucida Grande"/>
          <a:ea typeface="ＭＳ Ｐゴシック" charset="-128"/>
          <a:cs typeface="Lucida Grande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12" charset="2"/>
        <a:buChar char="¨"/>
        <a:defRPr sz="1600" kern="1200" spc="-100">
          <a:solidFill>
            <a:schemeClr val="tx1"/>
          </a:solidFill>
          <a:latin typeface="Lucida Grande"/>
          <a:ea typeface="ＭＳ Ｐゴシック" charset="-128"/>
          <a:cs typeface="Lucida Grande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-112" charset="2"/>
        <a:buChar char="§"/>
        <a:defRPr sz="1600" kern="1200" spc="-100">
          <a:solidFill>
            <a:schemeClr val="tx1"/>
          </a:solidFill>
          <a:latin typeface="Lucida Grande"/>
          <a:ea typeface="ＭＳ Ｐゴシック" charset="-128"/>
          <a:cs typeface="Lucida Grande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BDEC7-51FE-5146-9CD8-EB7BB6DBC3C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511358"/>
            <a:ext cx="7086600" cy="1543050"/>
          </a:xfrm>
        </p:spPr>
        <p:txBody>
          <a:bodyPr/>
          <a:lstStyle/>
          <a:p>
            <a:pPr eaLnBrk="1" hangingPunct="1"/>
            <a:r>
              <a:rPr lang="fr-FR" dirty="0" err="1">
                <a:ea typeface="ＭＳ Ｐゴシック" pitchFamily="-112" charset="-128"/>
                <a:cs typeface="ＭＳ Ｐゴシック" pitchFamily="-112" charset="-128"/>
              </a:rPr>
              <a:t>Databases</a:t>
            </a:r>
            <a:r>
              <a:rPr lang="fr-FR" dirty="0">
                <a:ea typeface="ＭＳ Ｐゴシック" pitchFamily="-112" charset="-128"/>
                <a:cs typeface="ＭＳ Ｐゴシック" pitchFamily="-112" charset="-128"/>
              </a:rPr>
              <a:t> III</a:t>
            </a:r>
            <a:br>
              <a:rPr lang="fr-FR" dirty="0">
                <a:ea typeface="ＭＳ Ｐゴシック" pitchFamily="-112" charset="-128"/>
                <a:cs typeface="ＭＳ Ｐゴシック" pitchFamily="-112" charset="-128"/>
              </a:rPr>
            </a:b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databae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programming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fr-FR" sz="2800" dirty="0">
                <a:ea typeface="ＭＳ Ｐゴシック" pitchFamily="-112" charset="-128"/>
                <a:cs typeface="ＭＳ Ｐゴシック" pitchFamily="-112" charset="-128"/>
              </a:rPr>
            </a:b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physical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schema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fr-FR" sz="2800" dirty="0">
                <a:ea typeface="ＭＳ Ｐゴシック" pitchFamily="-112" charset="-128"/>
                <a:cs typeface="ＭＳ Ｐゴシック" pitchFamily="-112" charset="-128"/>
              </a:rPr>
            </a:b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query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2800" dirty="0" err="1">
                <a:ea typeface="ＭＳ Ｐゴシック" pitchFamily="-112" charset="-128"/>
                <a:cs typeface="ＭＳ Ｐゴシック" pitchFamily="-112" charset="-128"/>
              </a:rPr>
              <a:t>optimization</a:t>
            </a:r>
            <a:r>
              <a:rPr lang="fr-FR" sz="2800" dirty="0"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fr-FR" sz="2800" dirty="0">
                <a:ea typeface="ＭＳ Ｐゴシック" pitchFamily="-112" charset="-128"/>
                <a:cs typeface="ＭＳ Ｐゴシック" pitchFamily="-112" charset="-128"/>
              </a:rPr>
            </a:br>
            <a:endParaRPr lang="fr-FR" dirty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314700"/>
            <a:ext cx="6400800" cy="1314450"/>
          </a:xfrm>
        </p:spPr>
        <p:txBody>
          <a:bodyPr/>
          <a:lstStyle/>
          <a:p>
            <a:pPr eaLnBrk="1" hangingPunct="1">
              <a:buFont typeface="Lucida Grande CY" pitchFamily="-112" charset="-52"/>
              <a:buNone/>
            </a:pPr>
            <a:r>
              <a:rPr lang="fr-FR" sz="1800" dirty="0">
                <a:ea typeface="ＭＳ Ｐゴシック" pitchFamily="-112" charset="-128"/>
                <a:cs typeface="ＭＳ Ｐゴシック" pitchFamily="-112" charset="-128"/>
              </a:rPr>
              <a:t>Gilles Falquet</a:t>
            </a:r>
          </a:p>
          <a:p>
            <a:pPr eaLnBrk="1" hangingPunct="1">
              <a:buFont typeface="Lucida Grande CY" pitchFamily="-112" charset="-52"/>
              <a:buNone/>
            </a:pPr>
            <a:r>
              <a:rPr lang="fr-FR" sz="1800" dirty="0">
                <a:ea typeface="ＭＳ Ｐゴシック" pitchFamily="-112" charset="-128"/>
                <a:cs typeface="ＭＳ Ｐゴシック" pitchFamily="-112" charset="-128"/>
              </a:rPr>
              <a:t>Centre universitaire d'informatique</a:t>
            </a:r>
          </a:p>
          <a:p>
            <a:pPr eaLnBrk="1" hangingPunct="1">
              <a:buFont typeface="Lucida Grande CY" pitchFamily="-112" charset="-52"/>
              <a:buNone/>
            </a:pPr>
            <a:r>
              <a:rPr lang="fr-FR" sz="1800" dirty="0" err="1">
                <a:ea typeface="ＭＳ Ｐゴシック" pitchFamily="-112" charset="-128"/>
                <a:cs typeface="ＭＳ Ｐゴシック" pitchFamily="-112" charset="-128"/>
              </a:rPr>
              <a:t>UniGE</a:t>
            </a:r>
            <a:endParaRPr lang="fr-FR" sz="1800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784928" y="1129878"/>
            <a:ext cx="1698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dirty="0" err="1">
                <a:latin typeface="Lucida Grande"/>
                <a:cs typeface="Lucida Grande"/>
              </a:rPr>
              <a:t>what</a:t>
            </a:r>
            <a:r>
              <a:rPr lang="fr-FR" sz="2000" dirty="0">
                <a:latin typeface="Lucida Grande"/>
                <a:cs typeface="Lucida Grande"/>
              </a:rPr>
              <a:t> </a:t>
            </a:r>
            <a:r>
              <a:rPr lang="fr-FR" sz="2000" dirty="0" err="1">
                <a:latin typeface="Lucida Grande"/>
                <a:cs typeface="Lucida Grande"/>
              </a:rPr>
              <a:t>we</a:t>
            </a:r>
            <a:r>
              <a:rPr lang="fr-FR" sz="2000" dirty="0">
                <a:latin typeface="Lucida Grande"/>
                <a:cs typeface="Lucida Grande"/>
              </a:rPr>
              <a:t> </a:t>
            </a:r>
            <a:r>
              <a:rPr lang="fr-FR" sz="2000" dirty="0" err="1">
                <a:latin typeface="Lucida Grande"/>
                <a:cs typeface="Lucida Grande"/>
              </a:rPr>
              <a:t>see</a:t>
            </a:r>
            <a:endParaRPr lang="fr-FR" sz="2000" dirty="0">
              <a:latin typeface="Lucida Grande"/>
              <a:cs typeface="Lucida Grande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298973" y="3152817"/>
            <a:ext cx="22767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dirty="0">
                <a:latin typeface="Lucida Grande"/>
                <a:cs typeface="Lucida Grande"/>
              </a:rPr>
              <a:t>how </a:t>
            </a:r>
            <a:r>
              <a:rPr lang="fr-FR" sz="2000" dirty="0" err="1">
                <a:latin typeface="Lucida Grande"/>
                <a:cs typeface="Lucida Grande"/>
              </a:rPr>
              <a:t>it</a:t>
            </a:r>
            <a:r>
              <a:rPr lang="fr-FR" sz="2000" dirty="0">
                <a:latin typeface="Lucida Grande"/>
                <a:cs typeface="Lucida Grande"/>
              </a:rPr>
              <a:t> </a:t>
            </a:r>
            <a:r>
              <a:rPr lang="fr-FR" sz="2000" dirty="0" err="1">
                <a:latin typeface="Lucida Grande"/>
                <a:cs typeface="Lucida Grande"/>
              </a:rPr>
              <a:t>is</a:t>
            </a:r>
            <a:r>
              <a:rPr lang="fr-FR" sz="2000" dirty="0">
                <a:latin typeface="Lucida Grande"/>
                <a:cs typeface="Lucida Grande"/>
              </a:rPr>
              <a:t> </a:t>
            </a:r>
            <a:r>
              <a:rPr lang="fr-FR" sz="2000" dirty="0" err="1">
                <a:latin typeface="Lucida Grande"/>
                <a:cs typeface="Lucida Grande"/>
              </a:rPr>
              <a:t>stored</a:t>
            </a:r>
            <a:r>
              <a:rPr lang="fr-FR" sz="2000" dirty="0">
                <a:latin typeface="Lucida Grande"/>
                <a:cs typeface="Lucida Grande"/>
              </a:rPr>
              <a:t> </a:t>
            </a:r>
          </a:p>
          <a:p>
            <a:pPr algn="l"/>
            <a:r>
              <a:rPr lang="fr-FR" sz="2000" dirty="0">
                <a:latin typeface="Lucida Grande"/>
                <a:cs typeface="Lucida Grande"/>
              </a:rPr>
              <a:t>on </a:t>
            </a:r>
            <a:r>
              <a:rPr lang="fr-FR" sz="2000" dirty="0" err="1">
                <a:latin typeface="Lucida Grande"/>
                <a:cs typeface="Lucida Grande"/>
              </a:rPr>
              <a:t>disk</a:t>
            </a:r>
            <a:r>
              <a:rPr lang="fr-FR" sz="2000" dirty="0">
                <a:latin typeface="Lucida Grande"/>
                <a:cs typeface="Lucida Grande"/>
              </a:rPr>
              <a:t>/</a:t>
            </a:r>
            <a:r>
              <a:rPr lang="fr-FR" sz="2000" dirty="0" err="1">
                <a:latin typeface="Lucida Grande"/>
                <a:cs typeface="Lucida Grande"/>
              </a:rPr>
              <a:t>ssd</a:t>
            </a:r>
            <a:r>
              <a:rPr lang="fr-FR" sz="2000" dirty="0">
                <a:latin typeface="Lucida Grande"/>
                <a:cs typeface="Lucida Grande"/>
              </a:rPr>
              <a:t>/ram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938992" y="2652008"/>
            <a:ext cx="2506918" cy="1905258"/>
            <a:chOff x="4947679" y="2247900"/>
            <a:chExt cx="3810000" cy="2895600"/>
          </a:xfrm>
        </p:grpSpPr>
        <p:sp>
          <p:nvSpPr>
            <p:cNvPr id="11" name="AutoShape 39"/>
            <p:cNvSpPr>
              <a:spLocks noChangeArrowheads="1"/>
            </p:cNvSpPr>
            <p:nvPr/>
          </p:nvSpPr>
          <p:spPr bwMode="auto">
            <a:xfrm>
              <a:off x="4947679" y="2247900"/>
              <a:ext cx="3810000" cy="28956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5404879" y="3162300"/>
              <a:ext cx="1143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7614679" y="3162300"/>
              <a:ext cx="8382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624079" y="3924300"/>
              <a:ext cx="9906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5328679" y="4305300"/>
              <a:ext cx="990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5404879" y="43815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6700279" y="43815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6700279" y="40767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AutoShape 47"/>
            <p:cNvCxnSpPr>
              <a:cxnSpLocks noChangeShapeType="1"/>
              <a:stCxn id="18" idx="1"/>
              <a:endCxn id="12" idx="2"/>
            </p:cNvCxnSpPr>
            <p:nvPr/>
          </p:nvCxnSpPr>
          <p:spPr bwMode="auto">
            <a:xfrm rot="10800000">
              <a:off x="5976379" y="3848100"/>
              <a:ext cx="723900" cy="342900"/>
            </a:xfrm>
            <a:prstGeom prst="curvedConnector2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48"/>
            <p:cNvCxnSpPr>
              <a:cxnSpLocks noChangeShapeType="1"/>
              <a:stCxn id="17" idx="1"/>
              <a:endCxn id="16" idx="2"/>
            </p:cNvCxnSpPr>
            <p:nvPr/>
          </p:nvCxnSpPr>
          <p:spPr bwMode="auto">
            <a:xfrm rot="10800000" flipV="1">
              <a:off x="5823979" y="4495800"/>
              <a:ext cx="876300" cy="114300"/>
            </a:xfrm>
            <a:prstGeom prst="curvedConnector4">
              <a:avLst>
                <a:gd name="adj1" fmla="val 26088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49"/>
            <p:cNvCxnSpPr>
              <a:cxnSpLocks noChangeShapeType="1"/>
              <a:stCxn id="13" idx="1"/>
              <a:endCxn id="12" idx="3"/>
            </p:cNvCxnSpPr>
            <p:nvPr/>
          </p:nvCxnSpPr>
          <p:spPr bwMode="auto">
            <a:xfrm rot="10800000">
              <a:off x="6547879" y="3505200"/>
              <a:ext cx="106680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50"/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rot="16200000">
              <a:off x="7309879" y="3657600"/>
              <a:ext cx="533400" cy="9144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51"/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rot="16200000">
              <a:off x="5633479" y="4038600"/>
              <a:ext cx="533400" cy="1524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6" name="Straight Connector 25"/>
          <p:cNvCxnSpPr/>
          <p:nvPr/>
        </p:nvCxnSpPr>
        <p:spPr bwMode="auto">
          <a:xfrm>
            <a:off x="396172" y="2364961"/>
            <a:ext cx="8307961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62938"/>
              </p:ext>
            </p:extLst>
          </p:nvPr>
        </p:nvGraphicFramePr>
        <p:xfrm>
          <a:off x="4635498" y="1316182"/>
          <a:ext cx="2029305" cy="916904"/>
        </p:xfrm>
        <a:graphic>
          <a:graphicData uri="http://schemas.openxmlformats.org/drawingml/2006/table">
            <a:tbl>
              <a:tblPr/>
              <a:tblGrid>
                <a:gridCol w="67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55790"/>
              </p:ext>
            </p:extLst>
          </p:nvPr>
        </p:nvGraphicFramePr>
        <p:xfrm>
          <a:off x="6555315" y="539750"/>
          <a:ext cx="2029305" cy="916904"/>
        </p:xfrm>
        <a:graphic>
          <a:graphicData uri="http://schemas.openxmlformats.org/drawingml/2006/table">
            <a:tbl>
              <a:tblPr/>
              <a:tblGrid>
                <a:gridCol w="67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96437"/>
              </p:ext>
            </p:extLst>
          </p:nvPr>
        </p:nvGraphicFramePr>
        <p:xfrm>
          <a:off x="6069107" y="1093933"/>
          <a:ext cx="1508560" cy="853440"/>
        </p:xfrm>
        <a:graphic>
          <a:graphicData uri="http://schemas.openxmlformats.org/drawingml/2006/table">
            <a:tbl>
              <a:tblPr/>
              <a:tblGrid>
                <a:gridCol w="75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29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expression is independent of the storage technique</a:t>
            </a:r>
          </a:p>
          <a:p>
            <a:pPr lvl="1"/>
            <a:r>
              <a:rPr lang="en-US" dirty="0"/>
              <a:t>a database may be moved to a completely different DBMS without changing the queries (if they are written in standard SQL)</a:t>
            </a:r>
          </a:p>
          <a:p>
            <a:endParaRPr lang="en-US" dirty="0"/>
          </a:p>
          <a:p>
            <a:r>
              <a:rPr lang="en-US" dirty="0"/>
              <a:t>the storage technique can be changed without affecting the SQL queries</a:t>
            </a:r>
          </a:p>
          <a:p>
            <a:pPr lvl="1"/>
            <a:r>
              <a:rPr lang="en-US" dirty="0"/>
              <a:t>a better (optimized) storage technique immediately improves the performance of all the queries</a:t>
            </a:r>
          </a:p>
          <a:p>
            <a:pPr lvl="1"/>
            <a:r>
              <a:rPr lang="en-US" dirty="0"/>
              <a:t>database managers may optimize the storage (size &amp; execution time) independently of all the users and developers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45ED-AECF-344E-A11D-5D70D4F6D7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9842"/>
            <a:ext cx="5715001" cy="4312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2518834" y="4434417"/>
            <a:ext cx="63085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Grande"/>
                <a:cs typeface="Lucida Grande"/>
              </a:rPr>
              <a:t>https://</a:t>
            </a:r>
            <a:r>
              <a:rPr lang="en-US" sz="1400" dirty="0" err="1">
                <a:latin typeface="Lucida Grande"/>
                <a:cs typeface="Lucida Grande"/>
              </a:rPr>
              <a:t>www.cise.ufl.edu</a:t>
            </a:r>
            <a:r>
              <a:rPr lang="en-US" sz="1400" dirty="0">
                <a:latin typeface="Lucida Grande"/>
                <a:cs typeface="Lucida Grande"/>
              </a:rPr>
              <a:t>/~</a:t>
            </a:r>
            <a:r>
              <a:rPr lang="en-US" sz="1400" dirty="0" err="1">
                <a:latin typeface="Lucida Grande"/>
                <a:cs typeface="Lucida Grande"/>
              </a:rPr>
              <a:t>mschneid</a:t>
            </a:r>
            <a:r>
              <a:rPr lang="en-US" sz="1400" dirty="0">
                <a:latin typeface="Lucida Grande"/>
                <a:cs typeface="Lucida Grande"/>
              </a:rPr>
              <a:t>/Research/papers/HS05BoCh.pdf</a:t>
            </a:r>
          </a:p>
        </p:txBody>
      </p:sp>
    </p:spTree>
    <p:extLst>
      <p:ext uri="{BB962C8B-B14F-4D97-AF65-F5344CB8AC3E}">
        <p14:creationId xmlns:p14="http://schemas.microsoft.com/office/powerpoint/2010/main" val="387682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31590"/>
            <a:ext cx="5564717" cy="2983210"/>
          </a:xfrm>
        </p:spPr>
        <p:txBody>
          <a:bodyPr/>
          <a:lstStyle/>
          <a:p>
            <a:r>
              <a:rPr lang="en-US" dirty="0"/>
              <a:t>Hard disks, SSD memory</a:t>
            </a:r>
          </a:p>
          <a:p>
            <a:pPr lvl="1"/>
            <a:r>
              <a:rPr lang="en-US" dirty="0"/>
              <a:t>permanent storage</a:t>
            </a:r>
          </a:p>
          <a:p>
            <a:pPr lvl="1"/>
            <a:r>
              <a:rPr lang="en-US" dirty="0"/>
              <a:t>made of  </a:t>
            </a:r>
            <a:r>
              <a:rPr lang="en-US" dirty="0">
                <a:solidFill>
                  <a:srgbClr val="FF0000"/>
                </a:solidFill>
              </a:rPr>
              <a:t>blocks</a:t>
            </a:r>
            <a:r>
              <a:rPr lang="en-US" dirty="0"/>
              <a:t> (thousands of  bits)</a:t>
            </a:r>
          </a:p>
          <a:p>
            <a:pPr lvl="1"/>
            <a:r>
              <a:rPr lang="en-US" dirty="0"/>
              <a:t>access granularity: read/write an entire block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RAM memory</a:t>
            </a:r>
          </a:p>
          <a:p>
            <a:pPr lvl="1"/>
            <a:r>
              <a:rPr lang="en-US" dirty="0"/>
              <a:t>volatile storage (needs permanent electric power)</a:t>
            </a:r>
          </a:p>
          <a:p>
            <a:pPr lvl="1"/>
            <a:r>
              <a:rPr lang="en-US" dirty="0"/>
              <a:t>access: very small blocks (8, 16, 32, 64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45ED-AECF-344E-A11D-5D70D4F6D7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data items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1590"/>
            <a:ext cx="5278967" cy="29832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attribute values → one or several bytes → fields</a:t>
            </a:r>
          </a:p>
          <a:p>
            <a:r>
              <a:rPr lang="en-US" dirty="0"/>
              <a:t>tuples → several fields → records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Records need to be stored in physical blocks</a:t>
            </a:r>
          </a:p>
          <a:p>
            <a:r>
              <a:rPr lang="en-US" dirty="0"/>
              <a:t>A collection of records that forms a relation is stored as a collection of blocks →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representation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record for each tuple</a:t>
            </a:r>
          </a:p>
          <a:p>
            <a:endParaRPr lang="en-US" dirty="0"/>
          </a:p>
          <a:p>
            <a:r>
              <a:rPr lang="en-US" dirty="0"/>
              <a:t>records stored in arbitrary order</a:t>
            </a:r>
          </a:p>
          <a:p>
            <a:endParaRPr lang="en-US" dirty="0"/>
          </a:p>
          <a:p>
            <a:r>
              <a:rPr lang="en-US" dirty="0"/>
              <a:t>variable length records</a:t>
            </a:r>
          </a:p>
          <a:p>
            <a:endParaRPr lang="en-US" dirty="0"/>
          </a:p>
          <a:p>
            <a:pPr lvl="1"/>
            <a:r>
              <a:rPr lang="en-US" dirty="0"/>
              <a:t>=&gt; records must have a header to specify the field lengths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2008701" y="3291425"/>
            <a:ext cx="6881284" cy="878417"/>
          </a:xfrm>
          <a:prstGeom prst="rect">
            <a:avLst/>
          </a:prstGeom>
          <a:solidFill>
            <a:schemeClr val="accent6">
              <a:lumMod val="20000"/>
              <a:lumOff val="80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60980"/>
              </p:ext>
            </p:extLst>
          </p:nvPr>
        </p:nvGraphicFramePr>
        <p:xfrm>
          <a:off x="4612202" y="211673"/>
          <a:ext cx="2829077" cy="2117727"/>
        </p:xfrm>
        <a:graphic>
          <a:graphicData uri="http://schemas.openxmlformats.org/drawingml/2006/table">
            <a:tbl>
              <a:tblPr/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vid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category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owner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89494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bicyle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GE78344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33733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bicycle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755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3343433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scooter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857235" y="1703923"/>
            <a:ext cx="899583" cy="381000"/>
          </a:xfrm>
          <a:prstGeom prst="rect">
            <a:avLst/>
          </a:prstGeom>
          <a:solidFill>
            <a:schemeClr val="accent5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89494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39888" y="1708155"/>
            <a:ext cx="1022347" cy="381000"/>
          </a:xfrm>
          <a:prstGeom prst="rect">
            <a:avLst/>
          </a:prstGeom>
          <a:solidFill>
            <a:schemeClr val="accent5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"bicycle"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772814" y="1703923"/>
            <a:ext cx="899583" cy="381000"/>
          </a:xfrm>
          <a:prstGeom prst="rect">
            <a:avLst/>
          </a:prstGeom>
          <a:solidFill>
            <a:schemeClr val="accent5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145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73135" y="2332573"/>
            <a:ext cx="980017" cy="381000"/>
          </a:xfrm>
          <a:prstGeom prst="rect">
            <a:avLst/>
          </a:prstGeom>
          <a:solidFill>
            <a:schemeClr val="bg2">
              <a:lumMod val="75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GE78344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31985" y="2336805"/>
            <a:ext cx="624417" cy="381000"/>
          </a:xfrm>
          <a:prstGeom prst="rect">
            <a:avLst/>
          </a:prstGeom>
          <a:solidFill>
            <a:schemeClr val="bg2">
              <a:lumMod val="75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"car"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660641" y="2332573"/>
            <a:ext cx="899583" cy="381000"/>
          </a:xfrm>
          <a:prstGeom prst="rect">
            <a:avLst/>
          </a:prstGeom>
          <a:solidFill>
            <a:schemeClr val="bg2">
              <a:lumMod val="75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204</a:t>
            </a:r>
          </a:p>
        </p:txBody>
      </p:sp>
      <p:cxnSp>
        <p:nvCxnSpPr>
          <p:cNvPr id="16" name="Curved Connector 15"/>
          <p:cNvCxnSpPr>
            <a:endCxn id="10" idx="0"/>
          </p:cNvCxnSpPr>
          <p:nvPr/>
        </p:nvCxnSpPr>
        <p:spPr bwMode="auto">
          <a:xfrm rot="10800000" flipV="1">
            <a:off x="2251062" y="836089"/>
            <a:ext cx="2373840" cy="872065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endCxn id="14" idx="3"/>
          </p:cNvCxnSpPr>
          <p:nvPr/>
        </p:nvCxnSpPr>
        <p:spPr bwMode="auto">
          <a:xfrm rot="5400000">
            <a:off x="3464971" y="1390659"/>
            <a:ext cx="1227668" cy="1037161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233068" y="3397257"/>
            <a:ext cx="1280584" cy="497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64404" y="3450175"/>
            <a:ext cx="254000" cy="381000"/>
          </a:xfrm>
          <a:prstGeom prst="rect">
            <a:avLst/>
          </a:prstGeom>
          <a:solidFill>
            <a:schemeClr val="accent5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11386" y="3464991"/>
            <a:ext cx="196850" cy="381000"/>
          </a:xfrm>
          <a:prstGeom prst="rect">
            <a:avLst/>
          </a:prstGeom>
          <a:solidFill>
            <a:schemeClr val="bg2">
              <a:lumMod val="75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48452" y="3463470"/>
            <a:ext cx="298448" cy="381000"/>
          </a:xfrm>
          <a:prstGeom prst="rect">
            <a:avLst/>
          </a:prstGeom>
          <a:solidFill>
            <a:schemeClr val="accent6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cxnSp>
        <p:nvCxnSpPr>
          <p:cNvPr id="26" name="Curved Connector 25"/>
          <p:cNvCxnSpPr>
            <a:endCxn id="22" idx="1"/>
          </p:cNvCxnSpPr>
          <p:nvPr/>
        </p:nvCxnSpPr>
        <p:spPr bwMode="auto">
          <a:xfrm rot="16200000" flipH="1">
            <a:off x="1926154" y="2402424"/>
            <a:ext cx="1513417" cy="963084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>
            <a:endCxn id="24" idx="1"/>
          </p:cNvCxnSpPr>
          <p:nvPr/>
        </p:nvCxnSpPr>
        <p:spPr bwMode="auto">
          <a:xfrm rot="16200000" flipH="1">
            <a:off x="1467363" y="2811468"/>
            <a:ext cx="937686" cy="750359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 bwMode="auto">
          <a:xfrm>
            <a:off x="3894653" y="3862928"/>
            <a:ext cx="8270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Grande"/>
                <a:cs typeface="Lucida Grande"/>
              </a:rPr>
              <a:t>block 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666051" y="3401490"/>
            <a:ext cx="1280584" cy="497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487070" y="3873512"/>
            <a:ext cx="8270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Grande"/>
                <a:cs typeface="Lucida Grande"/>
              </a:rPr>
              <a:t>block 1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619485" y="4243922"/>
            <a:ext cx="3959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latin typeface="Lucida Grande"/>
                <a:cs typeface="Lucida Grande"/>
              </a:rPr>
              <a:t>Vehicle</a:t>
            </a:r>
            <a:r>
              <a:rPr lang="en-US" sz="1600" dirty="0">
                <a:latin typeface="Lucida Grande"/>
                <a:cs typeface="Lucida Grande"/>
              </a:rPr>
              <a:t> file (records in arbitrary order)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76333" y="2381251"/>
            <a:ext cx="1723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latin typeface="Lucida Grande"/>
                <a:cs typeface="Lucida Grande"/>
              </a:rPr>
              <a:t>Vehicle</a:t>
            </a:r>
            <a:r>
              <a:rPr lang="en-US" sz="1600" dirty="0">
                <a:latin typeface="Lucida Grande"/>
                <a:cs typeface="Lucida Grande"/>
              </a:rPr>
              <a:t> relation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115967" y="3412073"/>
            <a:ext cx="1280584" cy="497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597631" y="3422656"/>
            <a:ext cx="1280584" cy="497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Lucida Grande"/>
              <a:cs typeface="Lucida Grande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9152" y="1703923"/>
            <a:ext cx="338682" cy="381000"/>
          </a:xfrm>
          <a:prstGeom prst="rect">
            <a:avLst/>
          </a:prstGeom>
          <a:solidFill>
            <a:schemeClr val="accent5"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h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23886" y="2332573"/>
            <a:ext cx="345032" cy="381000"/>
          </a:xfrm>
          <a:prstGeom prst="rect">
            <a:avLst/>
          </a:prstGeom>
          <a:solidFill>
            <a:schemeClr val="bg2">
              <a:lumMod val="75000"/>
              <a:alpha val="7803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Lucida Grande"/>
                <a:cs typeface="Lucida Grande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5082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 with a heap file organization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EB5605"/>
                </a:solidFill>
              </a:rPr>
              <a:t>Selection: </a:t>
            </a:r>
            <a:r>
              <a:rPr lang="el-GR" sz="2000" dirty="0">
                <a:solidFill>
                  <a:srgbClr val="EB5605"/>
                </a:solidFill>
              </a:rPr>
              <a:t>σ</a:t>
            </a:r>
            <a:r>
              <a:rPr lang="fr-CH" sz="2000" baseline="-25000" dirty="0">
                <a:solidFill>
                  <a:srgbClr val="0070C0"/>
                </a:solidFill>
              </a:rPr>
              <a:t>Condition</a:t>
            </a:r>
            <a:r>
              <a:rPr lang="fr-CH" sz="2000" dirty="0">
                <a:solidFill>
                  <a:srgbClr val="EB5605"/>
                </a:solidFill>
              </a:rPr>
              <a:t>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b="1" dirty="0"/>
              <a:t>Algorithm</a:t>
            </a:r>
          </a:p>
          <a:p>
            <a:pPr marL="457200" lvl="1" indent="0">
              <a:buNone/>
            </a:pPr>
            <a:r>
              <a:rPr lang="fr-CH" b="1" dirty="0"/>
              <a:t>for each</a:t>
            </a:r>
            <a:r>
              <a:rPr lang="fr-CH" dirty="0"/>
              <a:t> block b in r file</a:t>
            </a:r>
          </a:p>
          <a:p>
            <a:pPr marL="914400" lvl="2" indent="0">
              <a:buNone/>
            </a:pPr>
            <a:r>
              <a:rPr lang="fr-CH" b="1" dirty="0"/>
              <a:t>for each </a:t>
            </a:r>
            <a:r>
              <a:rPr lang="fr-CH" dirty="0"/>
              <a:t>record d in b</a:t>
            </a:r>
          </a:p>
          <a:p>
            <a:pPr marL="1333500" lvl="3" indent="0">
              <a:buNone/>
            </a:pPr>
            <a:r>
              <a:rPr lang="fr-CH" dirty="0"/>
              <a:t>extract the fields involved in </a:t>
            </a:r>
            <a:r>
              <a:rPr lang="fr-CH" dirty="0">
                <a:solidFill>
                  <a:srgbClr val="0070C0"/>
                </a:solidFill>
              </a:rPr>
              <a:t>Condition</a:t>
            </a:r>
          </a:p>
          <a:p>
            <a:pPr marL="1333500" lvl="3" indent="0">
              <a:buNone/>
            </a:pPr>
            <a:r>
              <a:rPr lang="fr-CH" dirty="0"/>
              <a:t>evaluation </a:t>
            </a:r>
            <a:r>
              <a:rPr lang="fr-CH" dirty="0">
                <a:solidFill>
                  <a:srgbClr val="0070C0"/>
                </a:solidFill>
              </a:rPr>
              <a:t>Condition</a:t>
            </a:r>
            <a:r>
              <a:rPr lang="fr-CH" dirty="0"/>
              <a:t> on these fields</a:t>
            </a:r>
          </a:p>
          <a:p>
            <a:pPr marL="1333500" lvl="3" indent="0">
              <a:buNone/>
            </a:pPr>
            <a:r>
              <a:rPr lang="fr-CH" dirty="0"/>
              <a:t>if true add the record to the result </a:t>
            </a:r>
          </a:p>
          <a:p>
            <a:pPr marL="1333500" lvl="3" indent="0">
              <a:buNone/>
            </a:pPr>
            <a:endParaRPr lang="fr-CH" dirty="0"/>
          </a:p>
          <a:p>
            <a:pPr marL="114300" indent="0">
              <a:buNone/>
            </a:pPr>
            <a:r>
              <a:rPr lang="fr-CH" dirty="0">
                <a:solidFill>
                  <a:schemeClr val="tx2"/>
                </a:solidFill>
              </a:rPr>
              <a:t>Time complexity:</a:t>
            </a:r>
            <a:r>
              <a:rPr lang="fr-CH" dirty="0"/>
              <a:t> O(no. of blocks to read) = O( |r| )  (size of r (in tuples))</a:t>
            </a:r>
          </a:p>
          <a:p>
            <a:pPr lvl="2"/>
            <a:endParaRPr lang="fr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45ED-AECF-344E-A11D-5D70D4F6D7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r </a:t>
            </a:r>
            <a:r>
              <a:rPr lang="en-US" sz="3200" dirty="0"/>
              <a:t>⋈</a:t>
            </a:r>
            <a:r>
              <a:rPr lang="en-US" baseline="-25000" dirty="0"/>
              <a:t>X=Y 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B5605"/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b="1" dirty="0"/>
              <a:t>for each </a:t>
            </a:r>
            <a:r>
              <a:rPr lang="en-US" dirty="0"/>
              <a:t>record d in r file</a:t>
            </a:r>
          </a:p>
          <a:p>
            <a:pPr marL="400050" lvl="1" indent="0">
              <a:buNone/>
            </a:pPr>
            <a:r>
              <a:rPr lang="en-US" dirty="0"/>
              <a:t>f</a:t>
            </a:r>
            <a:r>
              <a:rPr lang="en-US" b="1" dirty="0"/>
              <a:t>or each </a:t>
            </a:r>
            <a:r>
              <a:rPr lang="en-US" dirty="0"/>
              <a:t>record e in s file</a:t>
            </a:r>
          </a:p>
          <a:p>
            <a:pPr marL="800100" lvl="2" indent="0">
              <a:buNone/>
            </a:pPr>
            <a:r>
              <a:rPr lang="en-US" dirty="0"/>
              <a:t>x = field X of d ; y = field Y of e</a:t>
            </a:r>
          </a:p>
          <a:p>
            <a:pPr marL="800100" lvl="2" indent="0">
              <a:buNone/>
            </a:pPr>
            <a:r>
              <a:rPr lang="en-US" dirty="0"/>
              <a:t>if x == y add d . e to the result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E2751D"/>
                </a:solidFill>
              </a:rPr>
              <a:t>Complexity:</a:t>
            </a:r>
            <a:r>
              <a:rPr lang="en-US" dirty="0"/>
              <a:t> O( |r| × |s|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by re-ordering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Execution of a SQL query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transform to algebraic expression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optimize the expression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execute the expression of the relation store</a:t>
            </a:r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SQL and the relational algebra query are not Turing complete</a:t>
            </a:r>
          </a:p>
          <a:p>
            <a:pPr marL="0" indent="0">
              <a:buNone/>
            </a:pPr>
            <a:r>
              <a:rPr lang="en-US" dirty="0"/>
              <a:t>=&gt; Database Application must rely on general purpose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Difference solutions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procedural extensions of SQL (PL/SQL, etc.)</a:t>
            </a:r>
          </a:p>
          <a:p>
            <a:pPr>
              <a:buFont typeface="+mj-lt"/>
              <a:buAutoNum type="arabicPeriod"/>
            </a:pPr>
            <a:r>
              <a:rPr lang="en-US" dirty="0"/>
              <a:t>SQL-like extensions of general purpose languages (SQLJ, ...)</a:t>
            </a:r>
          </a:p>
          <a:p>
            <a:pPr>
              <a:buFont typeface="+mj-lt"/>
              <a:buAutoNum type="arabicPeriod"/>
            </a:pPr>
            <a:r>
              <a:rPr lang="en-US" dirty="0"/>
              <a:t>libraries to invoke database services from a general purpose languages (JDBC)</a:t>
            </a:r>
          </a:p>
          <a:p>
            <a:pPr>
              <a:buFont typeface="+mj-lt"/>
              <a:buAutoNum type="arabicPeriod"/>
            </a:pPr>
            <a:r>
              <a:rPr lang="en-US" dirty="0"/>
              <a:t>through an interface (web) service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173"/>
            <a:ext cx="4358217" cy="3355744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select *</a:t>
            </a:r>
          </a:p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from R, S</a:t>
            </a:r>
          </a:p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where R.X = S.Y and R.A = 23 and S.D &lt; S.E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==&gt; 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S.D</a:t>
            </a:r>
            <a:r>
              <a:rPr lang="fr-CH" dirty="0">
                <a:solidFill>
                  <a:srgbClr val="000000"/>
                </a:solidFill>
              </a:rPr>
              <a:t> </a:t>
            </a:r>
            <a:r>
              <a:rPr lang="fr-CH" baseline="-25000" dirty="0">
                <a:solidFill>
                  <a:srgbClr val="000000"/>
                </a:solidFill>
              </a:rPr>
              <a:t>&lt; S.E</a:t>
            </a:r>
            <a:r>
              <a:rPr lang="fr-CH" dirty="0">
                <a:solidFill>
                  <a:srgbClr val="000000"/>
                </a:solidFill>
              </a:rPr>
              <a:t>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R.A = 23</a:t>
            </a:r>
            <a:r>
              <a:rPr lang="fr-CH" dirty="0">
                <a:solidFill>
                  <a:srgbClr val="000000"/>
                </a:solidFill>
              </a:rPr>
              <a:t> (R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6297083" y="994833"/>
            <a:ext cx="1146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l-GR" sz="2000" dirty="0">
                <a:solidFill>
                  <a:srgbClr val="000000"/>
                </a:solidFill>
                <a:latin typeface="Lucida Grande"/>
                <a:cs typeface="Lucida Grande"/>
              </a:rPr>
              <a:t>σ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S.D</a:t>
            </a:r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 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&lt; S.E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318250" y="2074333"/>
            <a:ext cx="1099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l-GR" sz="2000" dirty="0">
                <a:solidFill>
                  <a:srgbClr val="000000"/>
                </a:solidFill>
                <a:latin typeface="Lucida Grande"/>
                <a:cs typeface="Lucida Grande"/>
              </a:rPr>
              <a:t>σ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R.A = 23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75917" y="3090332"/>
            <a:ext cx="1179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R </a:t>
            </a:r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⋈</a:t>
            </a:r>
            <a:r>
              <a:rPr lang="en-US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X=Y </a:t>
            </a:r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 S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317317" y="3962399"/>
            <a:ext cx="32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S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30384" y="3913716"/>
            <a:ext cx="351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R</a:t>
            </a:r>
            <a:endParaRPr lang="en-US" sz="2000" dirty="0">
              <a:latin typeface="Lucida Grande"/>
              <a:cs typeface="Lucida Grande"/>
            </a:endParaRPr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 bwMode="auto">
          <a:xfrm flipH="1">
            <a:off x="6868023" y="1394943"/>
            <a:ext cx="2294" cy="67939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2"/>
            <a:endCxn id="9" idx="0"/>
          </p:cNvCxnSpPr>
          <p:nvPr/>
        </p:nvCxnSpPr>
        <p:spPr bwMode="auto">
          <a:xfrm flipH="1">
            <a:off x="6865473" y="2474443"/>
            <a:ext cx="2550" cy="615889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0"/>
            <a:endCxn id="9" idx="2"/>
          </p:cNvCxnSpPr>
          <p:nvPr/>
        </p:nvCxnSpPr>
        <p:spPr bwMode="auto">
          <a:xfrm flipV="1">
            <a:off x="6206073" y="3490442"/>
            <a:ext cx="659400" cy="423274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0" idx="0"/>
            <a:endCxn id="9" idx="2"/>
          </p:cNvCxnSpPr>
          <p:nvPr/>
        </p:nvCxnSpPr>
        <p:spPr bwMode="auto">
          <a:xfrm flipH="1" flipV="1">
            <a:off x="6865473" y="3490442"/>
            <a:ext cx="613244" cy="471957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774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selection downward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173"/>
            <a:ext cx="4358217" cy="3355744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select *</a:t>
            </a:r>
          </a:p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from R, S</a:t>
            </a:r>
          </a:p>
          <a:p>
            <a:pPr marL="5715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where R.X = S.Y and R.A = 23 and S.D &lt; S.E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==&gt; 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S.D</a:t>
            </a:r>
            <a:r>
              <a:rPr lang="fr-CH" dirty="0">
                <a:solidFill>
                  <a:srgbClr val="000000"/>
                </a:solidFill>
              </a:rPr>
              <a:t> </a:t>
            </a:r>
            <a:r>
              <a:rPr lang="fr-CH" baseline="-25000" dirty="0">
                <a:solidFill>
                  <a:srgbClr val="000000"/>
                </a:solidFill>
              </a:rPr>
              <a:t>&lt; S.E</a:t>
            </a:r>
            <a:r>
              <a:rPr lang="fr-CH" dirty="0">
                <a:solidFill>
                  <a:srgbClr val="000000"/>
                </a:solidFill>
              </a:rPr>
              <a:t>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R.A = 23</a:t>
            </a:r>
            <a:r>
              <a:rPr lang="fr-CH" dirty="0">
                <a:solidFill>
                  <a:srgbClr val="000000"/>
                </a:solidFill>
              </a:rPr>
              <a:t> (R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S)))</a:t>
            </a: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sym typeface="Wingdings"/>
              </a:rPr>
              <a:t>==&gt; 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R.A = 23</a:t>
            </a:r>
            <a:r>
              <a:rPr lang="fr-CH" dirty="0">
                <a:solidFill>
                  <a:srgbClr val="000000"/>
                </a:solidFill>
              </a:rPr>
              <a:t> R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fr-CH" dirty="0">
                <a:solidFill>
                  <a:srgbClr val="000000"/>
                </a:solidFill>
              </a:rPr>
              <a:t> 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S.D</a:t>
            </a:r>
            <a:r>
              <a:rPr lang="fr-CH" dirty="0">
                <a:solidFill>
                  <a:srgbClr val="000000"/>
                </a:solidFill>
              </a:rPr>
              <a:t> </a:t>
            </a:r>
            <a:r>
              <a:rPr lang="fr-CH" baseline="-25000" dirty="0">
                <a:solidFill>
                  <a:srgbClr val="000000"/>
                </a:solidFill>
              </a:rPr>
              <a:t>&lt; S.E</a:t>
            </a:r>
            <a:r>
              <a:rPr lang="fr-CH" dirty="0">
                <a:solidFill>
                  <a:srgbClr val="000000"/>
                </a:solidFill>
              </a:rPr>
              <a:t>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7196677" y="2031999"/>
            <a:ext cx="1146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l-GR" sz="2000" dirty="0">
                <a:solidFill>
                  <a:srgbClr val="000000"/>
                </a:solidFill>
                <a:latin typeface="Lucida Grande"/>
                <a:cs typeface="Lucida Grande"/>
              </a:rPr>
              <a:t>σ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S.D</a:t>
            </a:r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 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&lt; S.E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503333" y="2063750"/>
            <a:ext cx="1099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l-GR" sz="2000" dirty="0">
                <a:solidFill>
                  <a:srgbClr val="000000"/>
                </a:solidFill>
                <a:latin typeface="Lucida Grande"/>
                <a:cs typeface="Lucida Grande"/>
              </a:rPr>
              <a:t>σ</a:t>
            </a:r>
            <a:r>
              <a:rPr lang="fr-CH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R.A = 23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86500" y="963083"/>
            <a:ext cx="1179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R </a:t>
            </a:r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⋈</a:t>
            </a:r>
            <a:r>
              <a:rPr lang="en-US" sz="2000" baseline="-25000" dirty="0">
                <a:solidFill>
                  <a:srgbClr val="000000"/>
                </a:solidFill>
                <a:latin typeface="Lucida Grande"/>
                <a:cs typeface="Lucida Grande"/>
              </a:rPr>
              <a:t>X=Y </a:t>
            </a:r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 S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13661" y="3200399"/>
            <a:ext cx="32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Lucida Grande"/>
                <a:cs typeface="Lucida Grande"/>
              </a:rPr>
              <a:t>S</a:t>
            </a:r>
            <a:endParaRPr lang="en-US" sz="2000" dirty="0">
              <a:latin typeface="Lucida Grande"/>
              <a:cs typeface="Lucida Grande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850467" y="3141136"/>
            <a:ext cx="351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fr-CH" sz="2000" dirty="0">
                <a:solidFill>
                  <a:srgbClr val="000000"/>
                </a:solidFill>
                <a:latin typeface="Lucida Grande"/>
                <a:cs typeface="Lucida Grande"/>
              </a:rPr>
              <a:t>R</a:t>
            </a:r>
            <a:endParaRPr lang="en-US" sz="2000" dirty="0">
              <a:latin typeface="Lucida Grande"/>
              <a:cs typeface="Lucida Grande"/>
            </a:endParaRPr>
          </a:p>
        </p:txBody>
      </p:sp>
      <p:cxnSp>
        <p:nvCxnSpPr>
          <p:cNvPr id="13" name="Straight Connector 12"/>
          <p:cNvCxnSpPr>
            <a:stCxn id="7" idx="2"/>
            <a:endCxn id="10" idx="0"/>
          </p:cNvCxnSpPr>
          <p:nvPr/>
        </p:nvCxnSpPr>
        <p:spPr bwMode="auto">
          <a:xfrm>
            <a:off x="7769911" y="2432109"/>
            <a:ext cx="5150" cy="76829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0"/>
            <a:endCxn id="9" idx="2"/>
          </p:cNvCxnSpPr>
          <p:nvPr/>
        </p:nvCxnSpPr>
        <p:spPr bwMode="auto">
          <a:xfrm flipV="1">
            <a:off x="6053106" y="1363193"/>
            <a:ext cx="822950" cy="700557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0"/>
            <a:endCxn id="8" idx="2"/>
          </p:cNvCxnSpPr>
          <p:nvPr/>
        </p:nvCxnSpPr>
        <p:spPr bwMode="auto">
          <a:xfrm flipV="1">
            <a:off x="6026156" y="2463860"/>
            <a:ext cx="26950" cy="67727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7" idx="0"/>
            <a:endCxn id="9" idx="2"/>
          </p:cNvCxnSpPr>
          <p:nvPr/>
        </p:nvCxnSpPr>
        <p:spPr bwMode="auto">
          <a:xfrm flipH="1" flipV="1">
            <a:off x="6876056" y="1363193"/>
            <a:ext cx="893855" cy="66880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400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size of 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Cond</a:t>
            </a:r>
            <a:r>
              <a:rPr lang="fr-CH" dirty="0">
                <a:solidFill>
                  <a:srgbClr val="000000"/>
                </a:solidFill>
              </a:rPr>
              <a:t>r is </a:t>
            </a:r>
            <a:r>
              <a:rPr lang="el-GR" dirty="0">
                <a:solidFill>
                  <a:srgbClr val="000000"/>
                </a:solidFill>
              </a:rPr>
              <a:t>α</a:t>
            </a:r>
            <a:r>
              <a:rPr lang="fr-CH" dirty="0">
                <a:solidFill>
                  <a:srgbClr val="000000"/>
                </a:solidFill>
              </a:rPr>
              <a:t> |r|</a:t>
            </a:r>
          </a:p>
          <a:p>
            <a:pPr marL="0" indent="0">
              <a:buNone/>
            </a:pPr>
            <a:endParaRPr lang="el-GR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Time(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Cond</a:t>
            </a:r>
            <a:r>
              <a:rPr lang="fr-CH" dirty="0">
                <a:solidFill>
                  <a:srgbClr val="000000"/>
                </a:solidFill>
              </a:rPr>
              <a:t>(r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s)) 		(T)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l-GR" dirty="0">
                <a:solidFill>
                  <a:srgbClr val="C0504D"/>
                </a:solidFill>
              </a:rPr>
              <a:t>κ</a:t>
            </a:r>
            <a:r>
              <a:rPr lang="el-GR" baseline="-25000" dirty="0">
                <a:solidFill>
                  <a:srgbClr val="C0504D"/>
                </a:solidFill>
              </a:rPr>
              <a:t>2</a:t>
            </a:r>
            <a:r>
              <a:rPr lang="en-US" dirty="0">
                <a:solidFill>
                  <a:srgbClr val="C0504D"/>
                </a:solidFill>
              </a:rPr>
              <a:t> (</a:t>
            </a:r>
            <a:r>
              <a:rPr lang="fr-CH" dirty="0">
                <a:solidFill>
                  <a:schemeClr val="accent2"/>
                </a:solidFill>
              </a:rPr>
              <a:t>|</a:t>
            </a:r>
            <a:r>
              <a:rPr lang="en-US" dirty="0">
                <a:solidFill>
                  <a:schemeClr val="accent2"/>
                </a:solidFill>
              </a:rPr>
              <a:t>r| × |s|) + </a:t>
            </a:r>
            <a:r>
              <a:rPr lang="el-GR" dirty="0">
                <a:solidFill>
                  <a:srgbClr val="000000"/>
                </a:solidFill>
              </a:rPr>
              <a:t>κ</a:t>
            </a:r>
            <a:r>
              <a:rPr lang="el-GR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|</a:t>
            </a:r>
            <a:r>
              <a:rPr lang="fr-CH" dirty="0">
                <a:solidFill>
                  <a:srgbClr val="000000"/>
                </a:solidFill>
              </a:rPr>
              <a:t>r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s| </a:t>
            </a:r>
            <a:endParaRPr lang="en-US" dirty="0">
              <a:solidFill>
                <a:schemeClr val="accent2"/>
              </a:solidFill>
            </a:endParaRPr>
          </a:p>
          <a:p>
            <a:pPr marL="80010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Time((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Cond</a:t>
            </a:r>
            <a:r>
              <a:rPr lang="fr-CH" dirty="0">
                <a:solidFill>
                  <a:srgbClr val="000000"/>
                </a:solidFill>
              </a:rPr>
              <a:t>r)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s) 		(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aseline="-25000" dirty="0" err="1">
                <a:solidFill>
                  <a:srgbClr val="000000"/>
                </a:solidFill>
              </a:rPr>
              <a:t>optimized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= </a:t>
            </a:r>
            <a:r>
              <a:rPr lang="el-GR" dirty="0">
                <a:solidFill>
                  <a:srgbClr val="000000"/>
                </a:solidFill>
              </a:rPr>
              <a:t>κ</a:t>
            </a:r>
            <a:r>
              <a:rPr lang="el-GR" baseline="-25000" dirty="0">
                <a:solidFill>
                  <a:srgbClr val="000000"/>
                </a:solidFill>
              </a:rPr>
              <a:t>1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 |r|  + </a:t>
            </a:r>
            <a:r>
              <a:rPr lang="el-GR" dirty="0">
                <a:solidFill>
                  <a:srgbClr val="C0504D"/>
                </a:solidFill>
              </a:rPr>
              <a:t>κ</a:t>
            </a:r>
            <a:r>
              <a:rPr lang="el-GR" baseline="-25000" dirty="0">
                <a:solidFill>
                  <a:srgbClr val="C0504D"/>
                </a:solidFill>
              </a:rPr>
              <a:t>2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(</a:t>
            </a:r>
            <a:r>
              <a:rPr lang="el-GR" dirty="0">
                <a:solidFill>
                  <a:srgbClr val="C0504D"/>
                </a:solidFill>
              </a:rPr>
              <a:t>α</a:t>
            </a:r>
            <a:r>
              <a:rPr lang="en-US" dirty="0">
                <a:solidFill>
                  <a:srgbClr val="C0504D"/>
                </a:solidFill>
              </a:rPr>
              <a:t>|r| × |s|)</a:t>
            </a:r>
          </a:p>
          <a:p>
            <a:pPr marL="800100" lvl="2" indent="0">
              <a:buNone/>
            </a:pP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l-GR" dirty="0">
                <a:solidFill>
                  <a:srgbClr val="000000"/>
                </a:solidFill>
              </a:rPr>
              <a:t>κ</a:t>
            </a:r>
            <a:r>
              <a:rPr lang="el-GR" baseline="-25000" dirty="0">
                <a:solidFill>
                  <a:srgbClr val="000000"/>
                </a:solidFill>
              </a:rPr>
              <a:t>1</a:t>
            </a:r>
            <a:r>
              <a:rPr lang="fr-CH" dirty="0">
                <a:solidFill>
                  <a:srgbClr val="000000"/>
                </a:solidFill>
              </a:rPr>
              <a:t> = </a:t>
            </a:r>
            <a:r>
              <a:rPr lang="el-GR" dirty="0">
                <a:solidFill>
                  <a:srgbClr val="000000"/>
                </a:solidFill>
              </a:rPr>
              <a:t>κ</a:t>
            </a:r>
            <a:r>
              <a:rPr lang="fr-CH" baseline="-25000" dirty="0">
                <a:solidFill>
                  <a:srgbClr val="000000"/>
                </a:solidFill>
              </a:rPr>
              <a:t>2 </a:t>
            </a:r>
            <a:r>
              <a:rPr lang="fr-CH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aseline="-25000" dirty="0" err="1">
                <a:solidFill>
                  <a:srgbClr val="000000"/>
                </a:solidFill>
              </a:rPr>
              <a:t>optimized</a:t>
            </a:r>
            <a:r>
              <a:rPr lang="fr-CH" dirty="0">
                <a:solidFill>
                  <a:srgbClr val="000000"/>
                </a:solidFill>
              </a:rPr>
              <a:t>/T &lt; </a:t>
            </a:r>
            <a:r>
              <a:rPr lang="el-GR" dirty="0">
                <a:solidFill>
                  <a:srgbClr val="000000"/>
                </a:solidFill>
              </a:rPr>
              <a:t>α</a:t>
            </a:r>
            <a:r>
              <a:rPr lang="fr-CH" dirty="0">
                <a:solidFill>
                  <a:srgbClr val="000000"/>
                </a:solidFill>
              </a:rPr>
              <a:t> + 1/|s|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Reordering the operations is not enough, not always applicable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Index: a structure to efficiently find (</a:t>
            </a:r>
            <a:r>
              <a:rPr lang="en-US" dirty="0">
                <a:solidFill>
                  <a:schemeClr val="accent1"/>
                </a:solidFill>
              </a:rPr>
              <a:t>O(1) or O(log n) time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the records that have a value v in field A</a:t>
            </a:r>
          </a:p>
          <a:p>
            <a:pPr marL="457200" lvl="1" indent="0">
              <a:buNone/>
            </a:pPr>
            <a:r>
              <a:rPr lang="en-US" dirty="0"/>
              <a:t>the records that have a value between v1 and v2 in field A</a:t>
            </a:r>
          </a:p>
          <a:p>
            <a:pPr marL="457200" lvl="1" indent="0">
              <a:buNone/>
            </a:pPr>
            <a:r>
              <a:rPr lang="en-US" dirty="0"/>
              <a:t>the records that have values (v1, v2, ..., </a:t>
            </a:r>
            <a:r>
              <a:rPr lang="en-US" dirty="0" err="1"/>
              <a:t>vk</a:t>
            </a:r>
            <a:r>
              <a:rPr lang="en-US" dirty="0"/>
              <a:t>) in fields A1, A2, ..., </a:t>
            </a:r>
            <a:r>
              <a:rPr lang="en-US" dirty="0" err="1"/>
              <a:t>Ak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== implementation of a map [Domain(A) -&gt; Set[Record]]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 err="1">
                <a:ea typeface="ＭＳ Ｐゴシック" pitchFamily="-112" charset="-128"/>
                <a:cs typeface="ＭＳ Ｐゴシック" pitchFamily="-112" charset="-128"/>
              </a:rPr>
              <a:t>create</a:t>
            </a:r>
            <a:r>
              <a:rPr lang="fr-FR" b="1" dirty="0">
                <a:ea typeface="ＭＳ Ｐゴシック" pitchFamily="-112" charset="-128"/>
                <a:cs typeface="ＭＳ Ｐゴシック" pitchFamily="-112" charset="-128"/>
              </a:rPr>
              <a:t> index</a:t>
            </a:r>
            <a:r>
              <a:rPr lang="fr-FR" dirty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dirty="0" err="1">
                <a:ea typeface="ＭＳ Ｐゴシック" pitchFamily="-112" charset="-128"/>
                <a:cs typeface="ＭＳ Ｐゴシック" pitchFamily="-112" charset="-128"/>
              </a:rPr>
              <a:t>idx</a:t>
            </a:r>
            <a:r>
              <a:rPr lang="fr-FR" dirty="0"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b="1" dirty="0">
                <a:ea typeface="ＭＳ Ｐゴシック" pitchFamily="-112" charset="-128"/>
                <a:cs typeface="ＭＳ Ｐゴシック" pitchFamily="-112" charset="-128"/>
              </a:rPr>
              <a:t>on</a:t>
            </a:r>
            <a:r>
              <a:rPr lang="fr-FR" dirty="0">
                <a:ea typeface="ＭＳ Ｐゴシック" pitchFamily="-112" charset="-128"/>
                <a:cs typeface="ＭＳ Ｐゴシック" pitchFamily="-112" charset="-128"/>
              </a:rPr>
              <a:t> table (</a:t>
            </a:r>
            <a:r>
              <a:rPr lang="fr-FR" i="1" dirty="0" err="1">
                <a:ea typeface="ＭＳ Ｐゴシック" pitchFamily="-112" charset="-128"/>
                <a:cs typeface="ＭＳ Ｐゴシック" pitchFamily="-112" charset="-128"/>
              </a:rPr>
              <a:t>list</a:t>
            </a:r>
            <a:r>
              <a:rPr lang="fr-FR" i="1" dirty="0">
                <a:ea typeface="ＭＳ Ｐゴシック" pitchFamily="-112" charset="-128"/>
                <a:cs typeface="ＭＳ Ｐゴシック" pitchFamily="-112" charset="-128"/>
              </a:rPr>
              <a:t> of </a:t>
            </a:r>
            <a:r>
              <a:rPr lang="fr-FR" i="1" dirty="0" err="1">
                <a:ea typeface="ＭＳ Ｐゴシック" pitchFamily="-112" charset="-128"/>
                <a:cs typeface="ＭＳ Ｐゴシック" pitchFamily="-112" charset="-128"/>
              </a:rPr>
              <a:t>columns</a:t>
            </a:r>
            <a:r>
              <a:rPr lang="fr-FR" dirty="0"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6915"/>
            <a:ext cx="3649132" cy="993667"/>
          </a:xfrm>
        </p:spPr>
        <p:txBody>
          <a:bodyPr/>
          <a:lstStyle/>
          <a:p>
            <a:r>
              <a:rPr lang="en-US" dirty="0"/>
              <a:t>Example: Ordered index on a primary key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29464"/>
              </p:ext>
            </p:extLst>
          </p:nvPr>
        </p:nvGraphicFramePr>
        <p:xfrm>
          <a:off x="325953" y="1672173"/>
          <a:ext cx="2829077" cy="2117727"/>
        </p:xfrm>
        <a:graphic>
          <a:graphicData uri="http://schemas.openxmlformats.org/drawingml/2006/table">
            <a:tbl>
              <a:tblPr/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vid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category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owner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B89494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bicyle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GE78344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33CZ733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bicycle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755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A343433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scooter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32765"/>
              </p:ext>
            </p:extLst>
          </p:nvPr>
        </p:nvGraphicFramePr>
        <p:xfrm>
          <a:off x="4633368" y="973674"/>
          <a:ext cx="859382" cy="3397246"/>
        </p:xfrm>
        <a:graphic>
          <a:graphicData uri="http://schemas.openxmlformats.org/drawingml/2006/table">
            <a:tbl>
              <a:tblPr/>
              <a:tblGrid>
                <a:gridCol w="85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1492250" y="3979333"/>
            <a:ext cx="876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Lucida Grande"/>
                <a:cs typeface="Lucida Grande"/>
              </a:rPr>
              <a:t>V table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99000" y="412750"/>
            <a:ext cx="692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Lucida Grande"/>
                <a:cs typeface="Lucida Grande"/>
              </a:rPr>
              <a:t>V file</a:t>
            </a:r>
          </a:p>
        </p:txBody>
      </p:sp>
      <p:graphicFrame>
        <p:nvGraphicFramePr>
          <p:cNvPr id="15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44784"/>
              </p:ext>
            </p:extLst>
          </p:nvPr>
        </p:nvGraphicFramePr>
        <p:xfrm>
          <a:off x="7235673" y="1502833"/>
          <a:ext cx="1463827" cy="1964026"/>
        </p:xfrm>
        <a:graphic>
          <a:graphicData uri="http://schemas.openxmlformats.org/drawingml/2006/table">
            <a:tbl>
              <a:tblPr/>
              <a:tblGrid>
                <a:gridCol w="3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33CZ733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A343433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B89494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"/>
                        </a:rPr>
                        <a:t>GE78344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Lucida Grande CY" pitchFamily="-112" charset="-5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 bwMode="auto">
          <a:xfrm rot="10800000" flipV="1">
            <a:off x="5535083" y="1640417"/>
            <a:ext cx="1873250" cy="1830916"/>
          </a:xfrm>
          <a:prstGeom prst="curvedConnector3">
            <a:avLst>
              <a:gd name="adj1" fmla="val 34746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endCxn id="12" idx="3"/>
          </p:cNvCxnSpPr>
          <p:nvPr/>
        </p:nvCxnSpPr>
        <p:spPr bwMode="auto">
          <a:xfrm rot="10800000" flipV="1">
            <a:off x="5492751" y="2084917"/>
            <a:ext cx="1947333" cy="587380"/>
          </a:xfrm>
          <a:prstGeom prst="curvedConnector3">
            <a:avLst>
              <a:gd name="adj1" fmla="val 8043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 rot="10800000">
            <a:off x="5503334" y="1894417"/>
            <a:ext cx="1957917" cy="529166"/>
          </a:xfrm>
          <a:prstGeom prst="curvedConnector3">
            <a:avLst>
              <a:gd name="adj1" fmla="val 4027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rot="10800000">
            <a:off x="5503333" y="1524000"/>
            <a:ext cx="1979084" cy="1238252"/>
          </a:xfrm>
          <a:prstGeom prst="curvedConnector3">
            <a:avLst>
              <a:gd name="adj1" fmla="val 7299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 bwMode="auto">
          <a:xfrm>
            <a:off x="7217833" y="666750"/>
            <a:ext cx="111390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Lucida Grande"/>
                <a:cs typeface="Lucida Grande"/>
              </a:rPr>
              <a:t>index file</a:t>
            </a:r>
          </a:p>
          <a:p>
            <a:pPr algn="l"/>
            <a:r>
              <a:rPr lang="en-US" sz="1600" dirty="0">
                <a:latin typeface="Lucida Grande"/>
                <a:cs typeface="Lucida Grande"/>
              </a:rPr>
              <a:t>on vid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5884333" y="3958167"/>
            <a:ext cx="313639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rgbClr val="4F81BD"/>
                </a:solidFill>
                <a:latin typeface="Lucida Grande"/>
                <a:cs typeface="Lucida Grande"/>
              </a:rPr>
              <a:t>Binary search in the index file</a:t>
            </a:r>
          </a:p>
          <a:p>
            <a:pPr algn="l"/>
            <a:r>
              <a:rPr lang="en-US" sz="1600" dirty="0">
                <a:solidFill>
                  <a:srgbClr val="4F81BD"/>
                </a:solidFill>
                <a:latin typeface="Lucida Grande"/>
                <a:cs typeface="Lucida Grande"/>
              </a:rPr>
              <a:t>=&gt; access in O(log n)</a:t>
            </a:r>
          </a:p>
        </p:txBody>
      </p:sp>
    </p:spTree>
    <p:extLst>
      <p:ext uri="{BB962C8B-B14F-4D97-AF65-F5344CB8AC3E}">
        <p14:creationId xmlns:p14="http://schemas.microsoft.com/office/powerpoint/2010/main" val="78160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index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</a:t>
            </a:r>
            <a:r>
              <a:rPr lang="en-US" baseline="30000" dirty="0" err="1"/>
              <a:t>+</a:t>
            </a:r>
            <a:r>
              <a:rPr lang="en-US" dirty="0" err="1"/>
              <a:t>trees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indexed attribute is not a key</a:t>
            </a:r>
          </a:p>
          <a:p>
            <a:pPr lvl="1"/>
            <a:r>
              <a:rPr lang="en-US" dirty="0"/>
              <a:t>each attribute value is associated to a </a:t>
            </a:r>
            <a:r>
              <a:rPr lang="en-US" dirty="0">
                <a:solidFill>
                  <a:schemeClr val="accent2"/>
                </a:solidFill>
              </a:rPr>
              <a:t>set</a:t>
            </a:r>
            <a:r>
              <a:rPr lang="en-US" dirty="0"/>
              <a:t>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45ED-AECF-344E-A11D-5D70D4F6D7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87" y="482846"/>
            <a:ext cx="7931627" cy="3983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 rot="16200000">
            <a:off x="7723208" y="2656417"/>
            <a:ext cx="2087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(</a:t>
            </a:r>
            <a:r>
              <a:rPr lang="en-US" sz="1400" dirty="0" err="1"/>
              <a:t>Elmasri</a:t>
            </a:r>
            <a:r>
              <a:rPr lang="en-US" sz="1400" dirty="0"/>
              <a:t> &amp;</a:t>
            </a:r>
            <a:r>
              <a:rPr lang="en-US" sz="1400" dirty="0" err="1"/>
              <a:t>Navathe</a:t>
            </a:r>
            <a:r>
              <a:rPr lang="en-US" sz="1400" dirty="0"/>
              <a:t>, 2011) </a:t>
            </a:r>
          </a:p>
          <a:p>
            <a:pPr algn="l"/>
            <a:endParaRPr lang="en-US" sz="14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31044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the selections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solidFill>
                  <a:srgbClr val="000000"/>
                </a:solidFill>
              </a:rPr>
              <a:t>for 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fr-CH" baseline="-25000" dirty="0">
                <a:solidFill>
                  <a:srgbClr val="000000"/>
                </a:solidFill>
              </a:rPr>
              <a:t>Condition</a:t>
            </a:r>
            <a:r>
              <a:rPr lang="fr-CH" dirty="0">
                <a:solidFill>
                  <a:srgbClr val="000000"/>
                </a:solidFill>
              </a:rPr>
              <a:t>r</a:t>
            </a:r>
          </a:p>
          <a:p>
            <a:pPr marL="0" indent="0">
              <a:buNone/>
            </a:pPr>
            <a:r>
              <a:rPr lang="fr-CH" dirty="0">
                <a:solidFill>
                  <a:srgbClr val="000000"/>
                </a:solidFill>
              </a:rPr>
              <a:t>if Condition is of the form </a:t>
            </a:r>
            <a:r>
              <a:rPr lang="fr-CH" dirty="0">
                <a:solidFill>
                  <a:srgbClr val="0070C0"/>
                </a:solidFill>
              </a:rPr>
              <a:t>A = v</a:t>
            </a:r>
            <a:r>
              <a:rPr lang="fr-CH" dirty="0">
                <a:solidFill>
                  <a:srgbClr val="000000"/>
                </a:solidFill>
              </a:rPr>
              <a:t> and there is an index on attribute A</a:t>
            </a:r>
          </a:p>
          <a:p>
            <a:pPr marL="0" indent="0">
              <a:buNone/>
            </a:pPr>
            <a:endParaRPr lang="fr-CH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lookup </a:t>
            </a:r>
            <a:r>
              <a:rPr lang="fr-CH" dirty="0">
                <a:solidFill>
                  <a:srgbClr val="0070C0"/>
                </a:solidFill>
              </a:rPr>
              <a:t>v</a:t>
            </a:r>
            <a:r>
              <a:rPr lang="fr-CH" dirty="0">
                <a:solidFill>
                  <a:srgbClr val="000000"/>
                </a:solidFill>
              </a:rPr>
              <a:t> in the index</a:t>
            </a:r>
          </a:p>
          <a:p>
            <a:pPr marL="800100" lvl="2" indent="0">
              <a:buNone/>
            </a:pPr>
            <a:r>
              <a:rPr lang="fr-CH" dirty="0">
                <a:solidFill>
                  <a:srgbClr val="000000"/>
                </a:solidFill>
              </a:rPr>
              <a:t>read the records pointed at in v's entry</a:t>
            </a:r>
          </a:p>
          <a:p>
            <a:pPr marL="0" indent="0">
              <a:buNone/>
            </a:pPr>
            <a:endParaRPr lang="fr-CH" dirty="0">
              <a:solidFill>
                <a:srgbClr val="000000"/>
              </a:solidFill>
            </a:endParaRPr>
          </a:p>
          <a:p>
            <a:pPr>
              <a:buFont typeface="Symbol" charset="0"/>
              <a:buChar char=""/>
            </a:pPr>
            <a:r>
              <a:rPr lang="fr-CH" dirty="0">
                <a:solidFill>
                  <a:srgbClr val="000000"/>
                </a:solidFill>
              </a:rPr>
              <a:t>Time(select) = O(no. of records with A = v)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CCB9D-1EB2-6147-8C69-CB86252BFF7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3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fr-CH" dirty="0">
                <a:solidFill>
                  <a:srgbClr val="000000"/>
                </a:solidFill>
              </a:rPr>
              <a:t>r </a:t>
            </a:r>
            <a:r>
              <a:rPr lang="en-US" dirty="0">
                <a:solidFill>
                  <a:srgbClr val="000000"/>
                </a:solidFill>
              </a:rPr>
              <a:t>⋈</a:t>
            </a:r>
            <a:r>
              <a:rPr lang="en-US" baseline="-25000" dirty="0">
                <a:solidFill>
                  <a:srgbClr val="000000"/>
                </a:solidFill>
              </a:rPr>
              <a:t>X=Y </a:t>
            </a:r>
            <a:r>
              <a:rPr lang="en-US" dirty="0">
                <a:solidFill>
                  <a:srgbClr val="000000"/>
                </a:solidFill>
              </a:rPr>
              <a:t> 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for each record u in r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lookup </a:t>
            </a:r>
            <a:r>
              <a:rPr lang="en-US" dirty="0" err="1">
                <a:solidFill>
                  <a:srgbClr val="000000"/>
                </a:solidFill>
              </a:rPr>
              <a:t>u.X</a:t>
            </a:r>
            <a:r>
              <a:rPr lang="en-US" dirty="0">
                <a:solidFill>
                  <a:srgbClr val="000000"/>
                </a:solidFill>
              </a:rPr>
              <a:t> in the index on Y </a:t>
            </a:r>
            <a:r>
              <a:rPr lang="en-US" dirty="0"/>
              <a:t>of s</a:t>
            </a:r>
          </a:p>
          <a:p>
            <a:pPr marL="914400" lvl="2" indent="0">
              <a:buNone/>
            </a:pPr>
            <a:r>
              <a:rPr lang="en-US" dirty="0"/>
              <a:t>for each record v of s associated with the value </a:t>
            </a:r>
            <a:r>
              <a:rPr lang="en-US" dirty="0" err="1"/>
              <a:t>u.X</a:t>
            </a:r>
            <a:endParaRPr lang="en-US" dirty="0"/>
          </a:p>
          <a:p>
            <a:pPr marL="1333500" lvl="3" indent="0">
              <a:buNone/>
            </a:pPr>
            <a:r>
              <a:rPr lang="en-US" dirty="0"/>
              <a:t>add u . v to the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O(|r| × (lookup time in index + average no. of joined tuples in s))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associated with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each relation update (insert/delete/update)</a:t>
            </a:r>
          </a:p>
          <a:p>
            <a:pPr lvl="1"/>
            <a:r>
              <a:rPr lang="en-US" dirty="0"/>
              <a:t>update all the indexes of this relation</a:t>
            </a:r>
          </a:p>
          <a:p>
            <a:pPr lvl="1"/>
            <a:endParaRPr lang="en-US" dirty="0"/>
          </a:p>
          <a:p>
            <a:r>
              <a:rPr lang="en-US" dirty="0"/>
              <a:t>Size of the indexes</a:t>
            </a:r>
          </a:p>
          <a:p>
            <a:pPr lvl="1"/>
            <a:r>
              <a:rPr lang="en-US" dirty="0"/>
              <a:t>each index has approx. the size of the column(s) it indexes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database interface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35584"/>
            <a:ext cx="8229600" cy="968404"/>
          </a:xfrm>
        </p:spPr>
        <p:txBody>
          <a:bodyPr/>
          <a:lstStyle/>
          <a:p>
            <a:r>
              <a:rPr lang="en-US" dirty="0"/>
              <a:t>send queries to an HTTP (web) server to invokes the interface application</a:t>
            </a:r>
          </a:p>
          <a:p>
            <a:r>
              <a:rPr lang="en-US" dirty="0"/>
              <a:t>get result as HTTP content (text, HTML, XML, JSON)</a:t>
            </a:r>
          </a:p>
          <a:p>
            <a:r>
              <a:rPr lang="en-US" dirty="0"/>
              <a:t>transform results to application language objects (</a:t>
            </a:r>
            <a:r>
              <a:rPr lang="en-US" dirty="0" err="1"/>
              <a:t>Scala</a:t>
            </a:r>
            <a:r>
              <a:rPr lang="en-US" dirty="0"/>
              <a:t>, C, R, ...)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DB Ac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72" y="1033414"/>
            <a:ext cx="9144000" cy="38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basic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332736" cy="29832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HTTP request: send an SQL statement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kr.unige.ch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/</a:t>
            </a:r>
            <a:r>
              <a:rPr lang="en-US" dirty="0" err="1"/>
              <a:t>query.php?db</a:t>
            </a:r>
            <a:r>
              <a:rPr lang="en-US" dirty="0"/>
              <a:t>=</a:t>
            </a:r>
            <a:r>
              <a:rPr lang="en-US" dirty="0" err="1"/>
              <a:t>Enviro&amp;sql</a:t>
            </a:r>
            <a:r>
              <a:rPr lang="en-US" dirty="0"/>
              <a:t>=select</a:t>
            </a:r>
            <a:r>
              <a:rPr lang="en-US" dirty="0">
                <a:solidFill>
                  <a:srgbClr val="0000FF"/>
                </a:solidFill>
              </a:rPr>
              <a:t>%20</a:t>
            </a:r>
            <a:r>
              <a:rPr lang="en-US" dirty="0"/>
              <a:t>name,subregion</a:t>
            </a:r>
            <a:r>
              <a:rPr lang="en-US" dirty="0">
                <a:solidFill>
                  <a:srgbClr val="0000FF"/>
                </a:solidFill>
              </a:rPr>
              <a:t>%20</a:t>
            </a:r>
            <a:r>
              <a:rPr lang="en-US" dirty="0"/>
              <a:t>FROM</a:t>
            </a:r>
            <a:r>
              <a:rPr lang="en-US" dirty="0">
                <a:solidFill>
                  <a:srgbClr val="0000FF"/>
                </a:solidFill>
              </a:rPr>
              <a:t>%20</a:t>
            </a:r>
            <a:r>
              <a:rPr lang="en-US" dirty="0"/>
              <a:t>country</a:t>
            </a:r>
          </a:p>
          <a:p>
            <a:pPr marL="457200" lvl="1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>
                <a:solidFill>
                  <a:srgbClr val="0000FF"/>
                </a:solidFill>
              </a:rPr>
              <a:t>Returned content</a:t>
            </a:r>
          </a:p>
          <a:p>
            <a:pPr marL="0" indent="0">
              <a:buNone/>
            </a:pPr>
            <a:r>
              <a:rPr lang="en-US" dirty="0"/>
              <a:t>Afghanistan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South</a:t>
            </a:r>
            <a:r>
              <a:rPr lang="en-US" dirty="0"/>
              <a:t> Asia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Albania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Central</a:t>
            </a:r>
            <a:r>
              <a:rPr lang="en-US" dirty="0"/>
              <a:t> Europe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Algeria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Northern</a:t>
            </a:r>
            <a:r>
              <a:rPr lang="en-US" dirty="0"/>
              <a:t> Africa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American</a:t>
            </a:r>
            <a:r>
              <a:rPr lang="en-US" dirty="0"/>
              <a:t> Samoa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South</a:t>
            </a:r>
            <a:r>
              <a:rPr lang="en-US" dirty="0"/>
              <a:t> Pacific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Andorra</a:t>
            </a:r>
            <a:r>
              <a:rPr lang="en-US" dirty="0"/>
              <a:t>\</a:t>
            </a:r>
            <a:r>
              <a:rPr lang="en-US" dirty="0" err="1"/>
              <a:t>tWestern</a:t>
            </a:r>
            <a:r>
              <a:rPr lang="en-US" dirty="0"/>
              <a:t> Europe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Angola</a:t>
            </a:r>
            <a:r>
              <a:rPr lang="en-US" dirty="0"/>
              <a:t> Southern Africa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Anguilla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Caribbean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Antarctic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Antarctic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Antigua</a:t>
            </a:r>
            <a:r>
              <a:rPr lang="en-US" dirty="0"/>
              <a:t> and Barbuda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Caribbean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Argentina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South</a:t>
            </a:r>
            <a:r>
              <a:rPr lang="en-US" dirty="0"/>
              <a:t> America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Armenia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Eastern</a:t>
            </a:r>
            <a:r>
              <a:rPr lang="en-US" dirty="0"/>
              <a:t> Europe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Aruba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Caribbean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Australia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Australia</a:t>
            </a:r>
            <a:r>
              <a:rPr lang="en-US" dirty="0"/>
              <a:t> + New Zealand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 err="1"/>
              <a:t>Austria</a:t>
            </a: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/>
              <a:t>Western</a:t>
            </a:r>
            <a:r>
              <a:rPr lang="en-US" dirty="0"/>
              <a:t> Europe</a:t>
            </a:r>
            <a:r>
              <a:rPr lang="en-US" dirty="0">
                <a:solidFill>
                  <a:srgbClr val="0000FF"/>
                </a:solidFill>
              </a:rPr>
              <a:t>\n 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 a query to an </a:t>
            </a:r>
            <a:r>
              <a:rPr lang="en-US"/>
              <a:t>http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59267"/>
            <a:ext cx="8488067" cy="315553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import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java.net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._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def </a:t>
            </a:r>
            <a:r>
              <a:rPr lang="en-US" sz="1400" dirty="0" err="1">
                <a:latin typeface="Courier"/>
                <a:cs typeface="Courier"/>
              </a:rPr>
              <a:t>countriesInSubRegion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sr</a:t>
            </a:r>
            <a:r>
              <a:rPr lang="en-US" sz="1400" dirty="0">
                <a:latin typeface="Courier"/>
                <a:cs typeface="Courier"/>
              </a:rPr>
              <a:t>: String): Set[String] =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q =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"select name from country where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subregion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= '"</a:t>
            </a:r>
            <a:r>
              <a:rPr lang="en-US" sz="1400" dirty="0">
                <a:latin typeface="Courier"/>
                <a:cs typeface="Courier"/>
              </a:rPr>
              <a:t> + </a:t>
            </a:r>
            <a:r>
              <a:rPr lang="en-US" sz="1400" dirty="0" err="1">
                <a:latin typeface="Courier"/>
                <a:cs typeface="Courier"/>
              </a:rPr>
              <a:t>sr</a:t>
            </a:r>
            <a:r>
              <a:rPr lang="en-US" sz="1400" dirty="0">
                <a:latin typeface="Courier"/>
                <a:cs typeface="Courier"/>
              </a:rPr>
              <a:t> +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"'"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eq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URLEncoder.encode</a:t>
            </a:r>
            <a:r>
              <a:rPr lang="en-US" sz="1400" dirty="0">
                <a:latin typeface="Courier"/>
                <a:cs typeface="Courier"/>
              </a:rPr>
              <a:t>(q,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"UTF-8"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u = new </a:t>
            </a:r>
            <a:r>
              <a:rPr lang="en-US" sz="1400" dirty="0" err="1">
                <a:latin typeface="Courier"/>
                <a:cs typeface="Courier"/>
              </a:rPr>
              <a:t>java.net.URL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"http://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kr.unige.ch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phpmyadmin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query.php?db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=Enviro"</a:t>
            </a:r>
            <a:r>
              <a:rPr lang="en-US" sz="1400" dirty="0">
                <a:latin typeface="Courier"/>
                <a:cs typeface="Courier"/>
              </a:rPr>
              <a:t>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"&amp;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sql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latin typeface="Courier"/>
                <a:cs typeface="Courier"/>
              </a:rPr>
              <a:t>+</a:t>
            </a:r>
            <a:r>
              <a:rPr lang="en-US" sz="1400" dirty="0" err="1">
                <a:latin typeface="Courier"/>
                <a:cs typeface="Courier"/>
              </a:rPr>
              <a:t>eq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in = </a:t>
            </a:r>
            <a:r>
              <a:rPr lang="en-US" sz="1400" dirty="0" err="1">
                <a:latin typeface="Courier"/>
                <a:cs typeface="Courier"/>
              </a:rPr>
              <a:t>scala.io.Source.fromURL</a:t>
            </a:r>
            <a:r>
              <a:rPr lang="en-US" sz="1400" dirty="0">
                <a:latin typeface="Courier"/>
                <a:cs typeface="Courier"/>
              </a:rPr>
              <a:t>(u,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"iso-8859-1"</a:t>
            </a:r>
            <a:r>
              <a:rPr lang="en-US" sz="1400" dirty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res = Set[String]() 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1400" dirty="0">
                <a:latin typeface="Courier"/>
                <a:cs typeface="Courier"/>
              </a:rPr>
              <a:t> (line &lt;- </a:t>
            </a:r>
            <a:r>
              <a:rPr lang="en-US" sz="1400" dirty="0" err="1">
                <a:latin typeface="Courier"/>
                <a:cs typeface="Courier"/>
              </a:rPr>
              <a:t>in.getLines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cols = </a:t>
            </a:r>
            <a:r>
              <a:rPr lang="en-US" sz="1400" dirty="0" err="1">
                <a:latin typeface="Courier"/>
                <a:cs typeface="Courier"/>
              </a:rPr>
              <a:t>line.split</a:t>
            </a:r>
            <a:r>
              <a:rPr lang="en-US" sz="1400" dirty="0">
                <a:latin typeface="Courier"/>
                <a:cs typeface="Courier"/>
              </a:rPr>
              <a:t>("\t")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res</a:t>
            </a:r>
            <a:r>
              <a:rPr lang="en-US" sz="1400" dirty="0">
                <a:latin typeface="Courier"/>
                <a:cs typeface="Courier"/>
              </a:rPr>
              <a:t> += cols(0)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in.close</a:t>
            </a:r>
            <a:r>
              <a:rPr lang="en-US" sz="1400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res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Model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necessary to convert between the application data structure and the database schema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graph in a relational DB</a:t>
            </a:r>
          </a:p>
          <a:p>
            <a:pPr marL="0" indent="0">
              <a:buNone/>
            </a:pPr>
            <a:endParaRPr lang="en-US" dirty="0"/>
          </a:p>
          <a:p>
            <a:pPr marL="685800" lvl="1"/>
            <a:r>
              <a:rPr lang="en-US" dirty="0">
                <a:latin typeface="Courier"/>
                <a:cs typeface="Courier"/>
              </a:rPr>
              <a:t>create table EDGE(</a:t>
            </a:r>
            <a:r>
              <a:rPr lang="en-US" dirty="0" err="1">
                <a:latin typeface="Courier"/>
                <a:cs typeface="Courier"/>
              </a:rPr>
              <a:t>fromNode</a:t>
            </a:r>
            <a:r>
              <a:rPr lang="en-US" dirty="0">
                <a:latin typeface="Courier"/>
                <a:cs typeface="Courier"/>
              </a:rPr>
              <a:t> INTEGER, </a:t>
            </a:r>
            <a:r>
              <a:rPr lang="en-US" dirty="0" err="1">
                <a:latin typeface="Courier"/>
                <a:cs typeface="Courier"/>
              </a:rPr>
              <a:t>toNode</a:t>
            </a:r>
            <a:r>
              <a:rPr lang="en-US" dirty="0">
                <a:latin typeface="Courier"/>
                <a:cs typeface="Courier"/>
              </a:rPr>
              <a:t> INTEGER, weight REAL)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 </a:t>
            </a:r>
            <a:r>
              <a:rPr lang="en-US" dirty="0" err="1"/>
              <a:t>Scala</a:t>
            </a:r>
            <a:r>
              <a:rPr lang="en-US" dirty="0"/>
              <a:t> program</a:t>
            </a:r>
          </a:p>
          <a:p>
            <a:pPr marL="0" indent="0">
              <a:buNone/>
            </a:pPr>
            <a:endParaRPr lang="en-US" dirty="0"/>
          </a:p>
          <a:p>
            <a:pPr marL="685800" lvl="1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adjacentNodes</a:t>
            </a:r>
            <a:r>
              <a:rPr lang="en-US" dirty="0">
                <a:latin typeface="Courier"/>
                <a:cs typeface="Courier"/>
              </a:rPr>
              <a:t> = Map[Node, Set[Node]]</a:t>
            </a:r>
          </a:p>
          <a:p>
            <a:pPr marL="685800" lvl="1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weights = Map[(Node, Node), Double]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A language within 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application must build SQL statements</a:t>
            </a:r>
          </a:p>
          <a:p>
            <a:endParaRPr lang="en-US" dirty="0"/>
          </a:p>
          <a:p>
            <a:pPr lvl="1"/>
            <a:r>
              <a:rPr lang="en-US" dirty="0"/>
              <a:t>=&gt; concatenate SQL strings and application variables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"select name from country where pop &gt; "</a:t>
            </a:r>
            <a:r>
              <a:rPr lang="en-US" dirty="0">
                <a:latin typeface="Courier"/>
                <a:cs typeface="Courier"/>
              </a:rPr>
              <a:t> + </a:t>
            </a:r>
            <a:r>
              <a:rPr lang="en-US" dirty="0" err="1">
                <a:latin typeface="Courier"/>
                <a:cs typeface="Courier"/>
              </a:rPr>
              <a:t>max.toString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      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" and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subregion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= "</a:t>
            </a:r>
            <a:r>
              <a:rPr lang="en-US" dirty="0">
                <a:latin typeface="Courier"/>
                <a:cs typeface="Courier"/>
              </a:rPr>
              <a:t> + </a:t>
            </a:r>
            <a:r>
              <a:rPr lang="en-US" dirty="0" err="1">
                <a:latin typeface="Courier"/>
                <a:cs typeface="Courier"/>
              </a:rPr>
              <a:t>sr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the syntax of these SQL statements is not checked by the host language compiler</a:t>
            </a:r>
          </a:p>
          <a:p>
            <a:pPr lvl="2"/>
            <a:r>
              <a:rPr lang="en-US" dirty="0"/>
              <a:t>=&gt; possible run-time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Algorithmic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dbms</a:t>
            </a:r>
            <a:r>
              <a:rPr lang="en-US" dirty="0"/>
              <a:t> efficiently computes selections/projections/joins (SQL statements)</a:t>
            </a:r>
          </a:p>
          <a:p>
            <a:pPr marL="1276350" lvl="3" indent="0">
              <a:buNone/>
            </a:pPr>
            <a:r>
              <a:rPr lang="en-US" dirty="0"/>
              <a:t>(if the appropriate indexes have been set up)</a:t>
            </a:r>
          </a:p>
          <a:p>
            <a:pPr lvl="1"/>
            <a:r>
              <a:rPr lang="en-US" dirty="0"/>
              <a:t>=&gt; avoid re-inventing these operations in the application</a:t>
            </a:r>
          </a:p>
          <a:p>
            <a:pPr lvl="1"/>
            <a:endParaRPr lang="en-US" dirty="0"/>
          </a:p>
          <a:p>
            <a:r>
              <a:rPr lang="en-US" dirty="0"/>
              <a:t>transferring data between servers is much less efficient than in-memory transfers</a:t>
            </a:r>
          </a:p>
          <a:p>
            <a:pPr lvl="1"/>
            <a:r>
              <a:rPr lang="en-US" dirty="0"/>
              <a:t>=&gt; reduce the number of database queries</a:t>
            </a:r>
          </a:p>
          <a:p>
            <a:pPr lvl="1"/>
            <a:r>
              <a:rPr lang="en-US" dirty="0"/>
              <a:t>=&gt; favor "powerful" select statements</a:t>
            </a:r>
          </a:p>
          <a:p>
            <a:pPr lvl="2"/>
            <a:r>
              <a:rPr lang="en-US" dirty="0"/>
              <a:t>act on many data items and produce small outputs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</a:t>
            </a:r>
            <a:r>
              <a:rPr lang="en-US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introduced with the relational data model</a:t>
            </a:r>
          </a:p>
          <a:p>
            <a:endParaRPr lang="en-US" dirty="0"/>
          </a:p>
          <a:p>
            <a:r>
              <a:rPr lang="en-US" dirty="0"/>
              <a:t>the user/developer sees the database as a set of tables</a:t>
            </a:r>
          </a:p>
          <a:p>
            <a:endParaRPr lang="en-US" dirty="0"/>
          </a:p>
          <a:p>
            <a:r>
              <a:rPr lang="en-US" dirty="0"/>
              <a:t>the actual storage technique is hidden</a:t>
            </a:r>
          </a:p>
          <a:p>
            <a:endParaRPr lang="en-US" dirty="0"/>
          </a:p>
          <a:p>
            <a:r>
              <a:rPr lang="en-US" dirty="0"/>
              <a:t>similar to the abstract </a:t>
            </a:r>
            <a:r>
              <a:rPr lang="en-US" dirty="0" err="1"/>
              <a:t>datatype</a:t>
            </a:r>
            <a:r>
              <a:rPr lang="en-US" dirty="0"/>
              <a:t> technique in object-oriented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B589D-2E44-BC4C-9BE1-87D9D218BC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703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xe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alpha val="78038"/>
          </a:schemeClr>
        </a:solidFill>
        <a:ln w="9525">
          <a:solidFill>
            <a:schemeClr val="tx1"/>
          </a:solidFill>
          <a:miter lim="800000"/>
          <a:headEnd/>
          <a:tailEnd/>
        </a:ln>
      </a:spPr>
      <a:bodyPr wrap="none" rtlCol="0" anchor="ctr">
        <a:prstTxWarp prst="textNoShape">
          <a:avLst/>
        </a:prstTxWarp>
      </a:bodyPr>
      <a:lstStyle>
        <a:defPPr algn="ctr">
          <a:defRPr sz="1400" dirty="0" smtClean="0">
            <a:latin typeface="Lucida Grande"/>
            <a:cs typeface="Lucida Grande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algn="l">
          <a:defRPr sz="1400" dirty="0" smtClean="0">
            <a:latin typeface="Lucida Grande"/>
            <a:cs typeface="Lucida Grande"/>
          </a:defRPr>
        </a:defPPr>
      </a:lstStyle>
    </a:tx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X:Modèles:Présentations:Modèles:Pixel</Template>
  <TotalTime>22837</TotalTime>
  <Words>1363</Words>
  <Application>Microsoft Office PowerPoint</Application>
  <PresentationFormat>Affichage à l'écran (16:9)</PresentationFormat>
  <Paragraphs>300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ＭＳ Ｐゴシック</vt:lpstr>
      <vt:lpstr>Arial</vt:lpstr>
      <vt:lpstr>CMU Concrete Roman</vt:lpstr>
      <vt:lpstr>Courier</vt:lpstr>
      <vt:lpstr>Helvetica</vt:lpstr>
      <vt:lpstr>Lucida Grande</vt:lpstr>
      <vt:lpstr>Lucida Grande CY</vt:lpstr>
      <vt:lpstr>Symbol</vt:lpstr>
      <vt:lpstr>Times</vt:lpstr>
      <vt:lpstr>Times New Roman</vt:lpstr>
      <vt:lpstr>Wingdings</vt:lpstr>
      <vt:lpstr>Pixel</vt:lpstr>
      <vt:lpstr>Databases III databae programming physical schema query optimization </vt:lpstr>
      <vt:lpstr>Programming and Databases</vt:lpstr>
      <vt:lpstr>Invoking database interface service</vt:lpstr>
      <vt:lpstr>Example: a basic protocol</vt:lpstr>
      <vt:lpstr>Example: send a query to an http server</vt:lpstr>
      <vt:lpstr>Problem 1: Model Mismatch</vt:lpstr>
      <vt:lpstr>Problem 2: A language within a language</vt:lpstr>
      <vt:lpstr>Problem 3: Algorithmic Design</vt:lpstr>
      <vt:lpstr>Logical independence</vt:lpstr>
      <vt:lpstr>Présentation PowerPoint</vt:lpstr>
      <vt:lpstr>Interest</vt:lpstr>
      <vt:lpstr>DBMS Architecture</vt:lpstr>
      <vt:lpstr>Storage media</vt:lpstr>
      <vt:lpstr>Placing data items on disk</vt:lpstr>
      <vt:lpstr>Heap file representation of a relation</vt:lpstr>
      <vt:lpstr>Présentation PowerPoint</vt:lpstr>
      <vt:lpstr>Relational operations with a heap file organization</vt:lpstr>
      <vt:lpstr>Join r ⋈X=Y s</vt:lpstr>
      <vt:lpstr>Optimization by re-ordering</vt:lpstr>
      <vt:lpstr>Présentation PowerPoint</vt:lpstr>
      <vt:lpstr>Move the selection downward</vt:lpstr>
      <vt:lpstr>Performance Improvement</vt:lpstr>
      <vt:lpstr>Adding indexes</vt:lpstr>
      <vt:lpstr>Example: Ordered index on a primary key field</vt:lpstr>
      <vt:lpstr>Other index types</vt:lpstr>
      <vt:lpstr>Présentation PowerPoint</vt:lpstr>
      <vt:lpstr>Acceleration of the selections</vt:lpstr>
      <vt:lpstr>Join acceleration</vt:lpstr>
      <vt:lpstr>Cost associated with indexes</vt:lpstr>
    </vt:vector>
  </TitlesOfParts>
  <Company>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Bases de Données</dc:title>
  <dc:creator>G F</dc:creator>
  <cp:lastModifiedBy>CUI</cp:lastModifiedBy>
  <cp:revision>306</cp:revision>
  <cp:lastPrinted>2010-01-19T09:05:44Z</cp:lastPrinted>
  <dcterms:created xsi:type="dcterms:W3CDTF">2010-01-19T08:45:47Z</dcterms:created>
  <dcterms:modified xsi:type="dcterms:W3CDTF">2019-12-12T14:42:17Z</dcterms:modified>
</cp:coreProperties>
</file>