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1" r:id="rId7"/>
    <p:sldId id="263" r:id="rId8"/>
    <p:sldId id="261" r:id="rId9"/>
    <p:sldId id="262" r:id="rId10"/>
    <p:sldId id="265" r:id="rId11"/>
    <p:sldId id="264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DA27D-7661-408B-A088-203E941C0EB9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CBE81-F7EB-4B4C-A8FB-C20F1901B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6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8759E81-2BD2-41C7-AD51-E8E07CD5BA5A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97E6-B248-406C-B9DE-003C14E6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1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D72A-EE1F-434F-AD57-5BD90B7711E3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97E6-B248-406C-B9DE-003C14E6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E38649-826A-4E35-A50B-FD9B191DCABD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F7797E6-B248-406C-B9DE-003C14E6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5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D10D-B87C-4F64-B7EE-7113E996BEDD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97E6-B248-406C-B9DE-003C14E6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69E262-F827-449B-9AD3-75BE56BE1D07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7797E6-B248-406C-B9DE-003C14E6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0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01CC-24D5-4E3A-A8F9-B1A84F36FAF6}" type="datetime1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97E6-B248-406C-B9DE-003C14E6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4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BC5B-B844-434F-A9E9-C0C3FC33AACF}" type="datetime1">
              <a:rPr lang="en-US" smtClean="0"/>
              <a:t>11/28/2016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97E6-B248-406C-B9DE-003C14E6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6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CCC1-1DFB-40E1-B238-95C4C40BB788}" type="datetime1">
              <a:rPr lang="en-US" smtClean="0"/>
              <a:t>11/28/2016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97E6-B248-406C-B9DE-003C14E6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BBC9-8C7D-46D6-A1E1-11382FFDBC8C}" type="datetime1">
              <a:rPr lang="en-US" smtClean="0"/>
              <a:t>11/28/2016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97E6-B248-406C-B9DE-003C14E6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6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AFA9-1184-4EA0-A4CF-31FEDBD75C17}" type="datetime1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97E6-B248-406C-B9DE-003C14E6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3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8AAA-31D9-49A6-92F5-1E2BDB1D96D2}" type="datetime1">
              <a:rPr lang="en-US" smtClean="0"/>
              <a:t>11/28/2016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97E6-B248-406C-B9DE-003C14E6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2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B2F66A3-BF2F-49BE-BFF1-9E285F296CEF}" type="datetime1">
              <a:rPr lang="en-US" smtClean="0"/>
              <a:t>11/28/2016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F7797E6-B248-406C-B9DE-003C14E6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2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Automating PoP Stock Check via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Brooks Beckelman, Zack Bilderback, Estevan Gonzales, Dallas Griffin, Sean Kessel, Davis Townsend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97E6-B248-406C-B9DE-003C14E636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33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Canny edge detection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97E6-B248-406C-B9DE-003C14E63641}" type="slidenum">
              <a:rPr lang="en-US" smtClean="0"/>
              <a:t>10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41870" y="1947840"/>
            <a:ext cx="9623232" cy="4659994"/>
          </a:xfrm>
        </p:spPr>
        <p:txBody>
          <a:bodyPr>
            <a:normAutofit/>
          </a:bodyPr>
          <a:lstStyle/>
          <a:p>
            <a:r>
              <a:rPr lang="en-US" dirty="0" smtClean="0"/>
              <a:t>This algorithm is </a:t>
            </a:r>
            <a:r>
              <a:rPr lang="en-US" dirty="0"/>
              <a:t>a popular edge detection algorithm. </a:t>
            </a:r>
            <a:r>
              <a:rPr lang="en-US" dirty="0"/>
              <a:t> </a:t>
            </a:r>
            <a:r>
              <a:rPr lang="en-US" dirty="0" smtClean="0"/>
              <a:t>                                                    It </a:t>
            </a:r>
            <a:r>
              <a:rPr lang="en-US" dirty="0"/>
              <a:t>was developed by John F. Canny </a:t>
            </a:r>
            <a:endParaRPr lang="en-US" dirty="0" smtClean="0"/>
          </a:p>
          <a:p>
            <a:r>
              <a:rPr lang="en-US" dirty="0" smtClean="0"/>
              <a:t>It is a multistage algorithm with the following stages</a:t>
            </a:r>
          </a:p>
          <a:p>
            <a:r>
              <a:rPr lang="en-US" dirty="0" smtClean="0"/>
              <a:t>1. remove noise from image using 5x5 Gaussian filter</a:t>
            </a:r>
          </a:p>
          <a:p>
            <a:r>
              <a:rPr lang="en-US" dirty="0" smtClean="0"/>
              <a:t>2. Finding intensity gradient of the image –filtered with Sobel kernel</a:t>
            </a:r>
          </a:p>
          <a:p>
            <a:pPr lvl="1"/>
            <a:r>
              <a:rPr lang="en-US" dirty="0" smtClean="0"/>
              <a:t>Edge gradient and direction found for each pixel</a:t>
            </a:r>
          </a:p>
          <a:p>
            <a:r>
              <a:rPr lang="en-US" dirty="0" smtClean="0"/>
              <a:t>3. Non-Maximum Suppression</a:t>
            </a:r>
          </a:p>
          <a:p>
            <a:pPr lvl="1"/>
            <a:r>
              <a:rPr lang="en-US" dirty="0" smtClean="0"/>
              <a:t>Full image scan done to remove unwanted pixels that may not constitute an edge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Hysterisis</a:t>
            </a:r>
            <a:r>
              <a:rPr lang="en-US" dirty="0" smtClean="0"/>
              <a:t> Thresholding</a:t>
            </a:r>
          </a:p>
          <a:p>
            <a:pPr lvl="1"/>
            <a:r>
              <a:rPr lang="en-US" dirty="0" smtClean="0"/>
              <a:t>Any edges with intensity gradient above </a:t>
            </a:r>
            <a:r>
              <a:rPr lang="en-US" dirty="0" err="1" smtClean="0"/>
              <a:t>maxval</a:t>
            </a:r>
            <a:r>
              <a:rPr lang="en-US" dirty="0" smtClean="0"/>
              <a:t> are considered edges for sure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02" y="86264"/>
            <a:ext cx="48006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19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matching example output with edges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97E6-B248-406C-B9DE-003C14E63641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63000" y="1966823"/>
            <a:ext cx="29506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thought using edges might help with matching because “snickers” outline could be matched</a:t>
            </a:r>
          </a:p>
          <a:p>
            <a:endParaRPr lang="en-US" dirty="0"/>
          </a:p>
          <a:p>
            <a:r>
              <a:rPr lang="en-US" dirty="0" smtClean="0"/>
              <a:t>-edge detection generally good at finding logos, brand names, and anything with defined edges such as words.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62999" y="4913899"/>
            <a:ext cx="285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Still didn’t seem to work too well, image is very noisy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194" y="1656272"/>
            <a:ext cx="3223805" cy="52017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548" y="1622776"/>
            <a:ext cx="3303583" cy="52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80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template 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97E6-B248-406C-B9DE-003C14E63641}" type="slidenum">
              <a:rPr lang="en-US" smtClean="0"/>
              <a:t>12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41870" y="1947840"/>
            <a:ext cx="9623232" cy="4659994"/>
          </a:xfrm>
        </p:spPr>
        <p:txBody>
          <a:bodyPr>
            <a:normAutofit/>
          </a:bodyPr>
          <a:lstStyle/>
          <a:p>
            <a:r>
              <a:rPr lang="en-US" dirty="0" smtClean="0"/>
              <a:t>Template Matching is NOT scale-invariant or rotation-invariant</a:t>
            </a:r>
          </a:p>
          <a:p>
            <a:pPr lvl="1"/>
            <a:r>
              <a:rPr lang="en-US" dirty="0" smtClean="0"/>
              <a:t>Susceptible to different scale of images and non-affine transformations of image</a:t>
            </a:r>
          </a:p>
          <a:p>
            <a:pPr lvl="1"/>
            <a:endParaRPr lang="en-US" dirty="0"/>
          </a:p>
          <a:p>
            <a:r>
              <a:rPr lang="en-US" dirty="0" smtClean="0"/>
              <a:t>Template matching only works for detecting single instance of the template</a:t>
            </a:r>
          </a:p>
          <a:p>
            <a:pPr lvl="1"/>
            <a:r>
              <a:rPr lang="en-US" dirty="0" smtClean="0"/>
              <a:t>Very difficult to overcome this issue</a:t>
            </a:r>
          </a:p>
          <a:p>
            <a:pPr lvl="1"/>
            <a:endParaRPr lang="en-US" dirty="0"/>
          </a:p>
          <a:p>
            <a:r>
              <a:rPr lang="en-US" dirty="0" smtClean="0"/>
              <a:t>We attempted further tests with template matching to attempt to overcome these issues</a:t>
            </a:r>
          </a:p>
          <a:p>
            <a:pPr lvl="1"/>
            <a:r>
              <a:rPr lang="en-US" dirty="0" smtClean="0"/>
              <a:t>Wanted to stay with easy method of object detection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2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Pseudo-scale-invariance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97E6-B248-406C-B9DE-003C14E63641}" type="slidenum">
              <a:rPr lang="en-US" smtClean="0"/>
              <a:t>13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41870" y="1947840"/>
            <a:ext cx="9433451" cy="180465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Used multi-scaling template matching in a cheap workaround to fix the scale-invariance problem</a:t>
            </a:r>
          </a:p>
          <a:p>
            <a:r>
              <a:rPr lang="en-US" dirty="0" smtClean="0"/>
              <a:t>Just continually shrunk the original image until found best match and used this match to draw our rectangle </a:t>
            </a:r>
          </a:p>
          <a:p>
            <a:endParaRPr lang="en-US" dirty="0"/>
          </a:p>
          <a:p>
            <a:r>
              <a:rPr lang="en-US" dirty="0" smtClean="0"/>
              <a:t>Still did not perform as well as we wanted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926" y="3550090"/>
            <a:ext cx="4984001" cy="305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9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Pseudo-rotation-invariance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97E6-B248-406C-B9DE-003C14E63641}" type="slidenum">
              <a:rPr lang="en-US" smtClean="0"/>
              <a:t>14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41870" y="1947840"/>
            <a:ext cx="9459330" cy="217941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Dealt with rotation problem by having folder with many different pics of snickers of different rotations and iterating through this folder to find best match</a:t>
            </a:r>
          </a:p>
          <a:p>
            <a:r>
              <a:rPr lang="en-US" dirty="0" smtClean="0"/>
              <a:t>Similarly poor performance, even when using edge detection </a:t>
            </a:r>
          </a:p>
          <a:p>
            <a:endParaRPr lang="en-US" dirty="0"/>
          </a:p>
          <a:p>
            <a:r>
              <a:rPr lang="en-US" dirty="0" smtClean="0"/>
              <a:t>Could have tried artificially rotating single image, but instead just decided to move on to more powerful object detection algorithm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846" y="4282155"/>
            <a:ext cx="78962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7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ORB (Oriented-</a:t>
            </a:r>
            <a:r>
              <a:rPr lang="en-US" dirty="0" err="1" smtClean="0"/>
              <a:t>FASt</a:t>
            </a:r>
            <a:r>
              <a:rPr lang="en-US" dirty="0" smtClean="0"/>
              <a:t> and rotated-brief)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97E6-B248-406C-B9DE-003C14E63641}" type="slidenum">
              <a:rPr lang="en-US" smtClean="0"/>
              <a:t>15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41870" y="1947840"/>
            <a:ext cx="9459330" cy="2179411"/>
          </a:xfrm>
        </p:spPr>
        <p:txBody>
          <a:bodyPr>
            <a:normAutofit/>
          </a:bodyPr>
          <a:lstStyle/>
          <a:p>
            <a:r>
              <a:rPr lang="en-US" dirty="0" smtClean="0"/>
              <a:t>Efficient alternative to SIFT or SURF &amp; algorithm is not patented (made by </a:t>
            </a:r>
            <a:r>
              <a:rPr lang="en-US" dirty="0" err="1" smtClean="0"/>
              <a:t>OpenCV</a:t>
            </a:r>
            <a:r>
              <a:rPr lang="en-US" dirty="0" smtClean="0"/>
              <a:t> Labs)</a:t>
            </a:r>
          </a:p>
          <a:p>
            <a:r>
              <a:rPr lang="en-US" dirty="0" smtClean="0"/>
              <a:t>Basically a</a:t>
            </a:r>
            <a:r>
              <a:rPr lang="en-US" dirty="0"/>
              <a:t> fusion of FAST </a:t>
            </a:r>
            <a:r>
              <a:rPr lang="en-US" dirty="0" err="1"/>
              <a:t>keypoint</a:t>
            </a:r>
            <a:r>
              <a:rPr lang="en-US" dirty="0"/>
              <a:t> detector and BRIEF descriptor with many modifications to enhance the performance.</a:t>
            </a:r>
            <a:endParaRPr lang="en-US" b="1" dirty="0" smtClean="0"/>
          </a:p>
          <a:p>
            <a:r>
              <a:rPr lang="en-US" dirty="0" smtClean="0"/>
              <a:t>Importantly, algorithm is scale-invariant and rotation-invariant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76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using ORB for feature 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97E6-B248-406C-B9DE-003C14E63641}" type="slidenum">
              <a:rPr lang="en-US" smtClean="0"/>
              <a:t>16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41870" y="1947840"/>
            <a:ext cx="9459330" cy="2179411"/>
          </a:xfrm>
        </p:spPr>
        <p:txBody>
          <a:bodyPr>
            <a:normAutofit/>
          </a:bodyPr>
          <a:lstStyle/>
          <a:p>
            <a:r>
              <a:rPr lang="en-US" dirty="0" smtClean="0"/>
              <a:t>Blue lines are matched “</a:t>
            </a:r>
            <a:r>
              <a:rPr lang="en-US" dirty="0" err="1" smtClean="0"/>
              <a:t>keypoint</a:t>
            </a:r>
            <a:r>
              <a:rPr lang="en-US" dirty="0" smtClean="0"/>
              <a:t>” features of pic to the image</a:t>
            </a:r>
            <a:endParaRPr lang="en-US" b="1" dirty="0" smtClean="0"/>
          </a:p>
          <a:p>
            <a:r>
              <a:rPr lang="en-US" dirty="0" smtClean="0"/>
              <a:t>This is only showing first 10 matches (the “most matching” point)</a:t>
            </a:r>
          </a:p>
          <a:p>
            <a:r>
              <a:rPr lang="en-US" dirty="0" smtClean="0"/>
              <a:t>We see the most matches occur on the snickers box as we want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0" y="3589683"/>
            <a:ext cx="11857473" cy="319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Popspots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Start-up specializing in digital point-of-purchase (PoP) advertisement systems</a:t>
            </a:r>
          </a:p>
          <a:p>
            <a:r>
              <a:rPr lang="en-US" dirty="0"/>
              <a:t>Work with grocers and retailers to install tablets in check-out aisles </a:t>
            </a:r>
          </a:p>
          <a:p>
            <a:r>
              <a:rPr lang="en-US" dirty="0"/>
              <a:t>Sell advertisements (still images and/or videos) in 7-second increments on the marketplace</a:t>
            </a:r>
          </a:p>
          <a:p>
            <a:r>
              <a:rPr lang="en-US" dirty="0"/>
              <a:t>Offer dynamic ad slots for specific regions or locations that only run and charge when customers are in the check-out aisle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38" y="2529946"/>
            <a:ext cx="4754562" cy="3169708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97E6-B248-406C-B9DE-003C14E636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1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 rack is a major revenue generator for retailers</a:t>
            </a:r>
          </a:p>
          <a:p>
            <a:pPr lvl="1"/>
            <a:r>
              <a:rPr lang="en-US" dirty="0"/>
              <a:t>Nets on average $24,000 per rack per year</a:t>
            </a:r>
          </a:p>
          <a:p>
            <a:r>
              <a:rPr lang="en-US" dirty="0"/>
              <a:t>Retailers face a significant challenge keeping their PoP racks stocked and in compliance with product placement agreements</a:t>
            </a:r>
          </a:p>
          <a:p>
            <a:r>
              <a:rPr lang="en-US" dirty="0"/>
              <a:t>Popspots already has tablets in place with cameras pointed directly at racks used primarily for customer “look” tracking</a:t>
            </a:r>
          </a:p>
          <a:p>
            <a:r>
              <a:rPr lang="en-US" dirty="0"/>
              <a:t>Stock check service would incur limited costs beyond its development and position well with the company’s long-term strategy of leveraging innovative technology to create value at retailer’s PoP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97E6-B248-406C-B9DE-003C14E636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2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Primary</a:t>
            </a:r>
            <a:r>
              <a:rPr lang="en-US" dirty="0"/>
              <a:t>: Develop Neural Net that can accurately segment an image of a rack into its component SKUs</a:t>
            </a:r>
          </a:p>
          <a:p>
            <a:r>
              <a:rPr lang="en-US" i="1" dirty="0"/>
              <a:t>Stretch</a:t>
            </a:r>
            <a:r>
              <a:rPr lang="en-US" dirty="0"/>
              <a:t>: Refine Neural Net to map segment images to their corresponding SKUs (i.e. Snickers, Kit-Kat, etc.)</a:t>
            </a:r>
          </a:p>
          <a:p>
            <a:r>
              <a:rPr lang="en-US" i="1" dirty="0"/>
              <a:t>Future State</a:t>
            </a:r>
            <a:r>
              <a:rPr lang="en-US" dirty="0"/>
              <a:t>: Further refine to estimate the stock level of an SKU (i.e. “fully stocked”, “almost out”, “out of stock”) and link with automated (or semi-automated) restock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97E6-B248-406C-B9DE-003C14E636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7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4 images per day of 25 racks at 10 grocery stores taken over 10 business days (~1,000 total images)</a:t>
            </a:r>
          </a:p>
          <a:p>
            <a:r>
              <a:rPr lang="en-US" dirty="0"/>
              <a:t>~30 SKUs per rack (~30,000 SKUs)</a:t>
            </a:r>
          </a:p>
          <a:p>
            <a:r>
              <a:rPr lang="en-US" dirty="0"/>
              <a:t>Raw pixels per image: 640 x 480</a:t>
            </a:r>
          </a:p>
          <a:p>
            <a:r>
              <a:rPr lang="en-US" dirty="0"/>
              <a:t>Pixels in raw dataset: 307,200,000</a:t>
            </a:r>
          </a:p>
          <a:p>
            <a:r>
              <a:rPr lang="en-US" dirty="0"/>
              <a:t>Training data of ~10 images per unique SKU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38" y="2331840"/>
            <a:ext cx="4754562" cy="3565921"/>
          </a:xfr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97E6-B248-406C-B9DE-003C14E636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5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software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97E6-B248-406C-B9DE-003C14E63641}" type="slidenum">
              <a:rPr lang="en-US" smtClean="0"/>
              <a:t>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58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preprocessing-image </a:t>
            </a:r>
            <a:r>
              <a:rPr lang="en-US" dirty="0" err="1" smtClean="0"/>
              <a:t>denoising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97E6-B248-406C-B9DE-003C14E63641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0174" y="1959922"/>
            <a:ext cx="8637396" cy="4462932"/>
          </a:xfrm>
        </p:spPr>
        <p:txBody>
          <a:bodyPr>
            <a:normAutofit/>
          </a:bodyPr>
          <a:lstStyle/>
          <a:p>
            <a:r>
              <a:rPr lang="en-US" dirty="0"/>
              <a:t>Non-Local Means </a:t>
            </a:r>
            <a:r>
              <a:rPr lang="en-US" dirty="0" err="1" smtClean="0"/>
              <a:t>Denoising</a:t>
            </a:r>
            <a:r>
              <a:rPr lang="en-US" dirty="0" smtClean="0"/>
              <a:t>: So </a:t>
            </a:r>
            <a:r>
              <a:rPr lang="en-US" dirty="0"/>
              <a:t>we take a pixel, take small window around it, search for similar windows in the image, average all the windows and replace the pixel with the result we got. </a:t>
            </a:r>
            <a:endParaRPr lang="en-US" dirty="0"/>
          </a:p>
          <a:p>
            <a:r>
              <a:rPr lang="en-US" dirty="0" smtClean="0"/>
              <a:t>Basically </a:t>
            </a:r>
            <a:r>
              <a:rPr lang="en-US" dirty="0" err="1" smtClean="0"/>
              <a:t>smoothes</a:t>
            </a:r>
            <a:r>
              <a:rPr lang="en-US" dirty="0" smtClean="0"/>
              <a:t> the image, but makes it more blurry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Note: interestingly, when toggling this preprocessing, it didn’t seem to make much of a difference, even when trying to tune the </a:t>
            </a:r>
            <a:r>
              <a:rPr lang="en-US" dirty="0" err="1" smtClean="0"/>
              <a:t>denoising</a:t>
            </a:r>
            <a:r>
              <a:rPr lang="en-US" dirty="0" smtClean="0"/>
              <a:t> parameters (may be due to low-res nature of our images)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135" y="2026682"/>
            <a:ext cx="32099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68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basic: template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1128335"/>
          </a:xfrm>
        </p:spPr>
        <p:txBody>
          <a:bodyPr/>
          <a:lstStyle/>
          <a:p>
            <a:r>
              <a:rPr lang="en-US" dirty="0" smtClean="0"/>
              <a:t>This method of object detection </a:t>
            </a:r>
            <a:r>
              <a:rPr lang="en-US" dirty="0"/>
              <a:t>simply slides the template image over the input image (as in 2D convolution) and compares the template and patch of input image under the template image.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97E6-B248-406C-B9DE-003C14E63641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69" y="4243011"/>
            <a:ext cx="4122777" cy="2362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612" y="4243011"/>
            <a:ext cx="3142711" cy="23228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3912" y="3506847"/>
            <a:ext cx="375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to match template to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05092" y="3506847"/>
            <a:ext cx="120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68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matching example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797E6-B248-406C-B9DE-003C14E63641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1419362"/>
            <a:ext cx="3152543" cy="53686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823" y="1305576"/>
            <a:ext cx="3341176" cy="54824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63000" y="1966823"/>
            <a:ext cx="2950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“most matched” value is top left of rectangle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63000" y="3269411"/>
            <a:ext cx="285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see initial attempt didn’t do very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35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67</TotalTime>
  <Words>858</Words>
  <Application>Microsoft Office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Corbel</vt:lpstr>
      <vt:lpstr>Wingdings</vt:lpstr>
      <vt:lpstr>Banded</vt:lpstr>
      <vt:lpstr>Automating PoP Stock Check via Deep Learning</vt:lpstr>
      <vt:lpstr>Popspots</vt:lpstr>
      <vt:lpstr>Business Case</vt:lpstr>
      <vt:lpstr>Objectives</vt:lpstr>
      <vt:lpstr>Data Scope</vt:lpstr>
      <vt:lpstr>OpenCV software</vt:lpstr>
      <vt:lpstr>Image preprocessing-image denoising</vt:lpstr>
      <vt:lpstr>Starting basic: template matching</vt:lpstr>
      <vt:lpstr>Template matching example output</vt:lpstr>
      <vt:lpstr>Canny edge detection</vt:lpstr>
      <vt:lpstr>Template matching example output with edges</vt:lpstr>
      <vt:lpstr>issues with template matching</vt:lpstr>
      <vt:lpstr>Pseudo-scale-invariance</vt:lpstr>
      <vt:lpstr>Pseudo-rotation-invariance</vt:lpstr>
      <vt:lpstr>ORB (Oriented-FASt and rotated-brief) algorithm</vt:lpstr>
      <vt:lpstr>Example of using ORB for feature matching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PoP Stock Check via Deep Learning</dc:title>
  <dc:creator>Brooks Beckelman</dc:creator>
  <cp:lastModifiedBy>Davis Townsend</cp:lastModifiedBy>
  <cp:revision>10</cp:revision>
  <dcterms:created xsi:type="dcterms:W3CDTF">2016-11-26T23:58:17Z</dcterms:created>
  <dcterms:modified xsi:type="dcterms:W3CDTF">2016-11-28T22:30:10Z</dcterms:modified>
</cp:coreProperties>
</file>