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58" r:id="rId4"/>
    <p:sldId id="259" r:id="rId5"/>
    <p:sldId id="260" r:id="rId6"/>
    <p:sldId id="293" r:id="rId7"/>
    <p:sldId id="273" r:id="rId8"/>
    <p:sldId id="274" r:id="rId9"/>
    <p:sldId id="275" r:id="rId10"/>
    <p:sldId id="276" r:id="rId11"/>
    <p:sldId id="277" r:id="rId12"/>
    <p:sldId id="278" r:id="rId13"/>
    <p:sldId id="279" r:id="rId14"/>
    <p:sldId id="282" r:id="rId15"/>
    <p:sldId id="280" r:id="rId16"/>
    <p:sldId id="281" r:id="rId17"/>
    <p:sldId id="283" r:id="rId18"/>
    <p:sldId id="284" r:id="rId19"/>
    <p:sldId id="287" r:id="rId20"/>
    <p:sldId id="285" r:id="rId21"/>
    <p:sldId id="288" r:id="rId22"/>
    <p:sldId id="291" r:id="rId23"/>
    <p:sldId id="292" r:id="rId24"/>
    <p:sldId id="286" r:id="rId25"/>
    <p:sldId id="295" r:id="rId26"/>
    <p:sldId id="2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0" autoAdjust="0"/>
    <p:restoredTop sz="88965" autoAdjust="0"/>
  </p:normalViewPr>
  <p:slideViewPr>
    <p:cSldViewPr snapToGrid="0">
      <p:cViewPr varScale="1">
        <p:scale>
          <a:sx n="87" d="100"/>
          <a:sy n="87" d="100"/>
        </p:scale>
        <p:origin x="438" y="6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07/relationships/hdphoto" Target="../media/hdphoto1.wdp"/><Relationship Id="rId1" Type="http://schemas.openxmlformats.org/officeDocument/2006/relationships/image" Target="../media/image17.png"/><Relationship Id="rId4" Type="http://schemas.openxmlformats.org/officeDocument/2006/relationships/image" Target="../media/image19.png"/></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07/relationships/hdphoto" Target="../media/hdphoto1.wdp"/><Relationship Id="rId1" Type="http://schemas.openxmlformats.org/officeDocument/2006/relationships/image" Target="../media/image17.pn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AFACBF50-F34A-4983-B8A4-C4430364DAB7}">
      <dgm:prSet phldrT="[Text]"/>
      <dgm:spPr/>
      <dgm:t>
        <a:bodyPr/>
        <a:lstStyle/>
        <a:p>
          <a:r>
            <a:rPr lang="en-US" dirty="0"/>
            <a:t> </a:t>
          </a:r>
          <a:r>
            <a:rPr lang="en-US" dirty="0" err="1"/>
            <a:t>TensorFlow</a:t>
          </a:r>
          <a:endParaRPr lang="en-US" dirty="0"/>
        </a:p>
      </dgm:t>
    </dgm:pt>
    <dgm:pt modelId="{3FD66704-8C03-449F-8C55-BC53DE7C2558}" type="parTrans" cxnId="{A56CD4FB-31AF-4338-A28F-06893F1073A5}">
      <dgm:prSet/>
      <dgm:spPr/>
      <dgm:t>
        <a:bodyPr/>
        <a:lstStyle/>
        <a:p>
          <a:endParaRPr lang="en-US"/>
        </a:p>
      </dgm:t>
    </dgm:pt>
    <dgm:pt modelId="{E570F4C1-04F5-46E6-A5DA-BB6CACAE8A06}" type="sibTrans" cxnId="{A56CD4FB-31AF-4338-A28F-06893F1073A5}">
      <dgm:prSet/>
      <dgm:spPr/>
      <dgm:t>
        <a:bodyPr/>
        <a:lstStyle/>
        <a:p>
          <a:endParaRPr lang="en-US"/>
        </a:p>
      </dgm:t>
    </dgm:pt>
    <dgm:pt modelId="{DB4C1447-3D2F-4D38-9F2B-8856F57F7BD3}">
      <dgm:prSet phldrT="[Text]"/>
      <dgm:spPr/>
      <dgm:t>
        <a:bodyPr/>
        <a:lstStyle/>
        <a:p>
          <a:r>
            <a:rPr lang="en-US" dirty="0"/>
            <a:t>C++ &amp; Python</a:t>
          </a:r>
        </a:p>
      </dgm:t>
    </dgm:pt>
    <dgm:pt modelId="{A083E1E1-9D2E-4965-95DF-7934D1A5D869}" type="parTrans" cxnId="{69F1F86D-DE64-44DC-BB86-CC7DDC416C4E}">
      <dgm:prSet/>
      <dgm:spPr/>
      <dgm:t>
        <a:bodyPr/>
        <a:lstStyle/>
        <a:p>
          <a:endParaRPr lang="en-US"/>
        </a:p>
      </dgm:t>
    </dgm:pt>
    <dgm:pt modelId="{9F7E5698-AC7F-4506-B13E-B2EB103CE414}" type="sibTrans" cxnId="{69F1F86D-DE64-44DC-BB86-CC7DDC416C4E}">
      <dgm:prSet/>
      <dgm:spPr/>
      <dgm:t>
        <a:bodyPr/>
        <a:lstStyle/>
        <a:p>
          <a:endParaRPr lang="en-US"/>
        </a:p>
      </dgm:t>
    </dgm:pt>
    <dgm:pt modelId="{51087338-A2F9-40A1-9BEC-B83E54A4F49A}">
      <dgm:prSet phldrT="[Text]"/>
      <dgm:spPr/>
      <dgm:t>
        <a:bodyPr/>
        <a:lstStyle/>
        <a:p>
          <a:r>
            <a:rPr lang="en-US" dirty="0"/>
            <a:t>No native Windows support</a:t>
          </a:r>
        </a:p>
      </dgm:t>
    </dgm:pt>
    <dgm:pt modelId="{3208F6DD-1F34-4141-9198-53A27B956D10}" type="parTrans" cxnId="{BABF7D4A-A2F8-4731-92AD-D06E523E3194}">
      <dgm:prSet/>
      <dgm:spPr/>
      <dgm:t>
        <a:bodyPr/>
        <a:lstStyle/>
        <a:p>
          <a:endParaRPr lang="en-US"/>
        </a:p>
      </dgm:t>
    </dgm:pt>
    <dgm:pt modelId="{3EB6196F-9418-4442-9CA8-141B10AFA0FE}" type="sibTrans" cxnId="{BABF7D4A-A2F8-4731-92AD-D06E523E3194}">
      <dgm:prSet/>
      <dgm:spPr/>
      <dgm:t>
        <a:bodyPr/>
        <a:lstStyle/>
        <a:p>
          <a:endParaRPr lang="en-US"/>
        </a:p>
      </dgm:t>
    </dgm:pt>
    <dgm:pt modelId="{47583C2B-8DAE-4CC5-A56C-25A06192BF0D}">
      <dgm:prSet phldrT="[Text]"/>
      <dgm:spPr/>
      <dgm:t>
        <a:bodyPr/>
        <a:lstStyle/>
        <a:p>
          <a:r>
            <a:rPr lang="en-US" dirty="0"/>
            <a:t>Torch</a:t>
          </a:r>
        </a:p>
      </dgm:t>
    </dgm:pt>
    <dgm:pt modelId="{674ABCCE-A41D-43C1-8F10-5BBD60B4FE19}" type="parTrans" cxnId="{9BE0AC2B-068E-4B96-B60F-CCBC186CE0F6}">
      <dgm:prSet/>
      <dgm:spPr/>
      <dgm:t>
        <a:bodyPr/>
        <a:lstStyle/>
        <a:p>
          <a:endParaRPr lang="en-US"/>
        </a:p>
      </dgm:t>
    </dgm:pt>
    <dgm:pt modelId="{6DD5C91F-0FC2-4883-92F1-97DCA9DEBEF5}" type="sibTrans" cxnId="{9BE0AC2B-068E-4B96-B60F-CCBC186CE0F6}">
      <dgm:prSet/>
      <dgm:spPr/>
      <dgm:t>
        <a:bodyPr/>
        <a:lstStyle/>
        <a:p>
          <a:endParaRPr lang="en-US"/>
        </a:p>
      </dgm:t>
    </dgm:pt>
    <dgm:pt modelId="{6250866A-DE6F-46FC-8B09-4EF94C4E1CAF}">
      <dgm:prSet phldrT="[Text]"/>
      <dgm:spPr/>
      <dgm:t>
        <a:bodyPr/>
        <a:lstStyle/>
        <a:p>
          <a:r>
            <a:rPr lang="en-US" dirty="0"/>
            <a:t>Written in MATLAB/Lua</a:t>
          </a:r>
        </a:p>
      </dgm:t>
    </dgm:pt>
    <dgm:pt modelId="{FFC96A6A-089B-49D8-84A2-FA5E4FD82809}" type="parTrans" cxnId="{F8A5F9B1-F446-4050-8D61-F730A4B601E1}">
      <dgm:prSet/>
      <dgm:spPr/>
      <dgm:t>
        <a:bodyPr/>
        <a:lstStyle/>
        <a:p>
          <a:endParaRPr lang="en-US"/>
        </a:p>
      </dgm:t>
    </dgm:pt>
    <dgm:pt modelId="{0B149E48-49FE-44B1-8BA2-84EF2BAC24BC}" type="sibTrans" cxnId="{F8A5F9B1-F446-4050-8D61-F730A4B601E1}">
      <dgm:prSet/>
      <dgm:spPr/>
      <dgm:t>
        <a:bodyPr/>
        <a:lstStyle/>
        <a:p>
          <a:endParaRPr lang="en-US"/>
        </a:p>
      </dgm:t>
    </dgm:pt>
    <dgm:pt modelId="{76353496-82CD-49AE-9BC1-99E593D5F143}">
      <dgm:prSet phldrT="[Text]"/>
      <dgm:spPr/>
      <dgm:t>
        <a:bodyPr/>
        <a:lstStyle/>
        <a:p>
          <a:r>
            <a:rPr lang="en-US" dirty="0"/>
            <a:t>No native Windows support</a:t>
          </a:r>
        </a:p>
      </dgm:t>
    </dgm:pt>
    <dgm:pt modelId="{712B899A-E846-4F5E-80B2-EA2C3F6B7D3F}" type="parTrans" cxnId="{8BED9CD8-487D-42AE-84B1-4687FF287739}">
      <dgm:prSet/>
      <dgm:spPr/>
      <dgm:t>
        <a:bodyPr/>
        <a:lstStyle/>
        <a:p>
          <a:endParaRPr lang="en-US"/>
        </a:p>
      </dgm:t>
    </dgm:pt>
    <dgm:pt modelId="{99563643-08FC-4729-9D5F-1A52CCFAFB46}" type="sibTrans" cxnId="{8BED9CD8-487D-42AE-84B1-4687FF287739}">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AA970D68-C221-443B-9303-99DB8CCFBB95}">
      <dgm:prSet phldrT="[Text]"/>
      <dgm:spPr/>
      <dgm:t>
        <a:bodyPr/>
        <a:lstStyle/>
        <a:p>
          <a:r>
            <a:rPr lang="en-US" dirty="0"/>
            <a:t>No GPU support on Windows</a:t>
          </a:r>
        </a:p>
      </dgm:t>
    </dgm:pt>
    <dgm:pt modelId="{F13D0247-F8A5-4882-89FA-DFED6217F1E4}" type="parTrans" cxnId="{DA30F20F-C690-42A1-9F73-8372836995CF}">
      <dgm:prSet/>
      <dgm:spPr/>
      <dgm:t>
        <a:bodyPr/>
        <a:lstStyle/>
        <a:p>
          <a:endParaRPr lang="en-US"/>
        </a:p>
      </dgm:t>
    </dgm:pt>
    <dgm:pt modelId="{33954878-876D-4920-8764-3BAEF7121502}" type="sibTrans" cxnId="{DA30F20F-C690-42A1-9F73-8372836995CF}">
      <dgm:prSet/>
      <dgm:spPr/>
      <dgm:t>
        <a:bodyPr/>
        <a:lstStyle/>
        <a:p>
          <a:endParaRPr lang="en-US"/>
        </a:p>
      </dgm:t>
    </dgm:pt>
    <dgm:pt modelId="{92ACA912-F9B4-4C6A-AC5D-88F361805F72}">
      <dgm:prSet phldrT="[Text]"/>
      <dgm:spPr/>
      <dgm:t>
        <a:bodyPr/>
        <a:lstStyle/>
        <a:p>
          <a:r>
            <a:rPr lang="en-US" dirty="0"/>
            <a:t>Rapidly growing in popularity</a:t>
          </a:r>
        </a:p>
      </dgm:t>
    </dgm:pt>
    <dgm:pt modelId="{D54D4833-9521-4372-85F8-5D6A74EC2EAD}" type="parTrans" cxnId="{4F524511-E54C-4D40-9E3C-75858A50A5B8}">
      <dgm:prSet/>
      <dgm:spPr/>
      <dgm:t>
        <a:bodyPr/>
        <a:lstStyle/>
        <a:p>
          <a:endParaRPr lang="en-US"/>
        </a:p>
      </dgm:t>
    </dgm:pt>
    <dgm:pt modelId="{6A6DD45C-DBAC-45F1-874A-90CA908E2CC9}" type="sibTrans" cxnId="{4F524511-E54C-4D40-9E3C-75858A50A5B8}">
      <dgm:prSet/>
      <dgm:spPr/>
      <dgm:t>
        <a:bodyPr/>
        <a:lstStyle/>
        <a:p>
          <a:endParaRPr lang="en-US"/>
        </a:p>
      </dgm:t>
    </dgm:pt>
    <dgm:pt modelId="{4D49B60F-F0BF-4830-8C57-44640EC36DED}">
      <dgm:prSet phldrT="[Text]"/>
      <dgm:spPr/>
      <dgm:t>
        <a:bodyPr/>
        <a:lstStyle/>
        <a:p>
          <a:r>
            <a:rPr lang="en-US" dirty="0" err="1"/>
            <a:t>Theano</a:t>
          </a:r>
          <a:endParaRPr lang="en-US" dirty="0"/>
        </a:p>
      </dgm:t>
    </dgm:pt>
    <dgm:pt modelId="{C2307E0E-7BE6-45C8-9940-60373A4182E9}" type="parTrans" cxnId="{93E06A3F-5506-42DE-8B61-154AD611221E}">
      <dgm:prSet/>
      <dgm:spPr/>
      <dgm:t>
        <a:bodyPr/>
        <a:lstStyle/>
        <a:p>
          <a:endParaRPr lang="en-US"/>
        </a:p>
      </dgm:t>
    </dgm:pt>
    <dgm:pt modelId="{5256FEF9-4BB6-4302-8904-623D58140B7C}" type="sibTrans" cxnId="{93E06A3F-5506-42DE-8B61-154AD611221E}">
      <dgm:prSet/>
      <dgm:spPr/>
      <dgm:t>
        <a:bodyPr/>
        <a:lstStyle/>
        <a:p>
          <a:endParaRPr lang="en-US"/>
        </a:p>
      </dgm:t>
    </dgm:pt>
    <dgm:pt modelId="{DC8CFA40-583F-4B13-AA71-7C7E1CFD1677}">
      <dgm:prSet phldrT="[Text]"/>
      <dgm:spPr/>
      <dgm:t>
        <a:bodyPr/>
        <a:lstStyle/>
        <a:p>
          <a:r>
            <a:rPr lang="en-US" dirty="0"/>
            <a:t>Written in Python</a:t>
          </a:r>
        </a:p>
      </dgm:t>
    </dgm:pt>
    <dgm:pt modelId="{DD63F4E4-08BD-47D0-8F52-E0E0CD3A0358}" type="parTrans" cxnId="{1CC892D2-A635-4828-AD8F-672376D3E74A}">
      <dgm:prSet/>
      <dgm:spPr/>
      <dgm:t>
        <a:bodyPr/>
        <a:lstStyle/>
        <a:p>
          <a:endParaRPr lang="en-US"/>
        </a:p>
      </dgm:t>
    </dgm:pt>
    <dgm:pt modelId="{9C187C26-B93F-4205-9FFF-80082E07CB06}" type="sibTrans" cxnId="{1CC892D2-A635-4828-AD8F-672376D3E74A}">
      <dgm:prSet/>
      <dgm:spPr/>
      <dgm:t>
        <a:bodyPr/>
        <a:lstStyle/>
        <a:p>
          <a:endParaRPr lang="en-US"/>
        </a:p>
      </dgm:t>
    </dgm:pt>
    <dgm:pt modelId="{BED4C71A-822C-426C-9548-8DE25AB90A67}">
      <dgm:prSet phldrT="[Text]"/>
      <dgm:spPr/>
      <dgm:t>
        <a:bodyPr/>
        <a:lstStyle/>
        <a:p>
          <a:r>
            <a:rPr lang="en-US" dirty="0"/>
            <a:t>C++ Based w/ Python Wrapper</a:t>
          </a:r>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C30A7157-D473-480B-9AFC-BFA591251053}">
      <dgm:prSet phldrT="[Text]"/>
      <dgm:spPr/>
      <dgm:t>
        <a:bodyPr/>
        <a:lstStyle/>
        <a:p>
          <a:r>
            <a:rPr lang="en-US" dirty="0"/>
            <a:t>Easy to use</a:t>
          </a:r>
        </a:p>
      </dgm:t>
    </dgm:pt>
    <dgm:pt modelId="{FC0E145B-A5E4-4A7E-8C36-67DB8BDA15B8}" type="parTrans" cxnId="{34F137D8-13F0-49AE-9189-17CADE9DEDC4}">
      <dgm:prSet/>
      <dgm:spPr/>
      <dgm:t>
        <a:bodyPr/>
        <a:lstStyle/>
        <a:p>
          <a:endParaRPr lang="en-US"/>
        </a:p>
      </dgm:t>
    </dgm:pt>
    <dgm:pt modelId="{27AEE898-B722-44CF-8FFE-959CB84EE3BC}" type="sibTrans" cxnId="{34F137D8-13F0-49AE-9189-17CADE9DEDC4}">
      <dgm:prSet/>
      <dgm:spPr/>
      <dgm:t>
        <a:bodyPr/>
        <a:lstStyle/>
        <a:p>
          <a:endParaRPr lang="en-US"/>
        </a:p>
      </dgm:t>
    </dgm:pt>
    <dgm:pt modelId="{35760CB3-B145-4DAA-AD14-9CDF8785B717}">
      <dgm:prSet phldrT="[Text]"/>
      <dgm:spPr/>
      <dgm:t>
        <a:bodyPr/>
        <a:lstStyle/>
        <a:p>
          <a:r>
            <a:rPr lang="en-US" dirty="0"/>
            <a:t>Windows support</a:t>
          </a:r>
        </a:p>
      </dgm:t>
    </dgm:pt>
    <dgm:pt modelId="{896036A9-1FB3-4E4D-82F9-C85BCCC8E6F7}" type="parTrans" cxnId="{792832DA-985D-47DC-A03C-A81BE25AE4FF}">
      <dgm:prSet/>
      <dgm:spPr/>
      <dgm:t>
        <a:bodyPr/>
        <a:lstStyle/>
        <a:p>
          <a:endParaRPr lang="en-US"/>
        </a:p>
      </dgm:t>
    </dgm:pt>
    <dgm:pt modelId="{D843AE1F-CB32-41FE-8F02-B52A3AC3286B}" type="sibTrans" cxnId="{792832DA-985D-47DC-A03C-A81BE25AE4FF}">
      <dgm:prSet/>
      <dgm:spPr/>
      <dgm:t>
        <a:bodyPr/>
        <a:lstStyle/>
        <a:p>
          <a:endParaRPr lang="en-US"/>
        </a:p>
      </dgm:t>
    </dgm:pt>
    <dgm:pt modelId="{0025C239-8AD1-4A43-B8D5-92E3D01F6E52}">
      <dgm:prSet phldrT="[Text]"/>
      <dgm:spPr/>
      <dgm:t>
        <a:bodyPr/>
        <a:lstStyle/>
        <a:p>
          <a:r>
            <a:rPr lang="en-US" dirty="0"/>
            <a:t>Relatively slow</a:t>
          </a:r>
        </a:p>
      </dgm:t>
    </dgm:pt>
    <dgm:pt modelId="{4E32AA41-6894-4C1F-B004-1DDE4F68A105}" type="parTrans" cxnId="{610A064D-B6D0-4EB3-8BFB-DA140FDAB037}">
      <dgm:prSet/>
      <dgm:spPr/>
      <dgm:t>
        <a:bodyPr/>
        <a:lstStyle/>
        <a:p>
          <a:endParaRPr lang="en-US"/>
        </a:p>
      </dgm:t>
    </dgm:pt>
    <dgm:pt modelId="{A4C8FE2D-F823-48F7-85C4-D7B759648A8F}" type="sibTrans" cxnId="{610A064D-B6D0-4EB3-8BFB-DA140FDAB037}">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4"/>
      <dgm:spPr>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pt>
    <dgm:pt modelId="{52F78670-44B0-43CB-9140-AD5B87A3C22C}" type="pres">
      <dgm:prSet presAssocID="{13970DB7-5CF7-43F3-BFCF-2A7C64F956D6}" presName="childNode" presStyleLbl="node1" presStyleIdx="0" presStyleCnt="4">
        <dgm:presLayoutVars>
          <dgm:bulletEnabled val="1"/>
        </dgm:presLayoutVars>
      </dgm:prSet>
      <dgm:spPr/>
    </dgm:pt>
    <dgm:pt modelId="{D9D519DE-799A-4F1B-90E5-910CEF9EDEFA}" type="pres">
      <dgm:prSet presAssocID="{13970DB7-5CF7-43F3-BFCF-2A7C64F956D6}" presName="parentNode" presStyleLbl="revTx" presStyleIdx="0" presStyleCnt="4">
        <dgm:presLayoutVars>
          <dgm:chMax val="0"/>
          <dgm:bulletEnabled val="1"/>
        </dgm:presLayoutVars>
      </dgm:prSet>
      <dgm:spPr/>
    </dgm:pt>
    <dgm:pt modelId="{B8AECD77-62EC-4C76-9D30-EA29B95CFA7A}" type="pres">
      <dgm:prSet presAssocID="{5E226C30-6568-47AD-83EB-D8C22AACD169}" presName="sibTrans" presStyleCnt="0"/>
      <dgm:spPr/>
    </dgm:pt>
    <dgm:pt modelId="{3AA99ACF-A87B-4CE1-991C-11C8CFB6C023}" type="pres">
      <dgm:prSet presAssocID="{AFACBF50-F34A-4983-B8A4-C4430364DAB7}" presName="compositeNode" presStyleCnt="0">
        <dgm:presLayoutVars>
          <dgm:bulletEnabled val="1"/>
        </dgm:presLayoutVars>
      </dgm:prSet>
      <dgm:spPr/>
    </dgm:pt>
    <dgm:pt modelId="{645418C5-5D32-487C-840D-2B95AB6FC6C5}" type="pres">
      <dgm:prSet presAssocID="{AFACBF50-F34A-4983-B8A4-C4430364DAB7}" presName="imag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51E65A8-567E-423A-B6C5-676EC3BFDAE0}" type="pres">
      <dgm:prSet presAssocID="{AFACBF50-F34A-4983-B8A4-C4430364DAB7}" presName="childNode" presStyleLbl="node1" presStyleIdx="1" presStyleCnt="4">
        <dgm:presLayoutVars>
          <dgm:bulletEnabled val="1"/>
        </dgm:presLayoutVars>
      </dgm:prSet>
      <dgm:spPr/>
    </dgm:pt>
    <dgm:pt modelId="{E7DAE76F-EE47-41D9-A7DE-3596B739B5E7}" type="pres">
      <dgm:prSet presAssocID="{AFACBF50-F34A-4983-B8A4-C4430364DAB7}" presName="parentNode" presStyleLbl="revTx" presStyleIdx="1" presStyleCnt="4">
        <dgm:presLayoutVars>
          <dgm:chMax val="0"/>
          <dgm:bulletEnabled val="1"/>
        </dgm:presLayoutVars>
      </dgm:prSet>
      <dgm:spPr/>
    </dgm:pt>
    <dgm:pt modelId="{AEAFA862-6A29-4AC3-9F47-21DF2CB828F0}" type="pres">
      <dgm:prSet presAssocID="{E570F4C1-04F5-46E6-A5DA-BB6CACAE8A06}" presName="sibTrans" presStyleCnt="0"/>
      <dgm:spPr/>
    </dgm:pt>
    <dgm:pt modelId="{57A6E525-A299-40AC-8783-14BE5B5FD97A}" type="pres">
      <dgm:prSet presAssocID="{47583C2B-8DAE-4CC5-A56C-25A06192BF0D}" presName="compositeNode" presStyleCnt="0">
        <dgm:presLayoutVars>
          <dgm:bulletEnabled val="1"/>
        </dgm:presLayoutVars>
      </dgm:prSet>
      <dgm:spPr/>
    </dgm:pt>
    <dgm:pt modelId="{2B15F42B-8E4B-4BB7-B8F7-0C8E7A2484C2}" type="pres">
      <dgm:prSet presAssocID="{47583C2B-8DAE-4CC5-A56C-25A06192BF0D}" presName="image" presStyleLbl="fgImgPlace1"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dgm:spPr>
    </dgm:pt>
    <dgm:pt modelId="{2934AC7E-BD7E-459D-A0E0-E6F3DD4255AA}" type="pres">
      <dgm:prSet presAssocID="{47583C2B-8DAE-4CC5-A56C-25A06192BF0D}" presName="childNode" presStyleLbl="node1" presStyleIdx="2" presStyleCnt="4">
        <dgm:presLayoutVars>
          <dgm:bulletEnabled val="1"/>
        </dgm:presLayoutVars>
      </dgm:prSet>
      <dgm:spPr/>
    </dgm:pt>
    <dgm:pt modelId="{65D9DA13-8FA0-480B-8543-37453296ABB1}" type="pres">
      <dgm:prSet presAssocID="{47583C2B-8DAE-4CC5-A56C-25A06192BF0D}" presName="parentNode" presStyleLbl="revTx" presStyleIdx="2" presStyleCnt="4">
        <dgm:presLayoutVars>
          <dgm:chMax val="0"/>
          <dgm:bulletEnabled val="1"/>
        </dgm:presLayoutVars>
      </dgm:prSet>
      <dgm:spPr/>
    </dgm:pt>
    <dgm:pt modelId="{C8003065-D07F-4933-88CE-B4EB9A5A905C}" type="pres">
      <dgm:prSet presAssocID="{6DD5C91F-0FC2-4883-92F1-97DCA9DEBEF5}" presName="sibTrans" presStyleCnt="0"/>
      <dgm:spPr/>
    </dgm:pt>
    <dgm:pt modelId="{63BD80E9-BE2D-4CBF-AEA5-B1CFA61C05E1}" type="pres">
      <dgm:prSet presAssocID="{4D49B60F-F0BF-4830-8C57-44640EC36DED}" presName="compositeNode" presStyleCnt="0">
        <dgm:presLayoutVars>
          <dgm:bulletEnabled val="1"/>
        </dgm:presLayoutVars>
      </dgm:prSet>
      <dgm:spPr/>
    </dgm:pt>
    <dgm:pt modelId="{AF451EAF-FE16-4677-9779-A90615ECF086}" type="pres">
      <dgm:prSet presAssocID="{4D49B60F-F0BF-4830-8C57-44640EC36DED}" presName="image" presStyleLbl="fgImgPlace1" presStyleIdx="3" presStyleCnt="4"/>
      <dgm:spPr>
        <a:noFill/>
        <a:ln>
          <a:noFill/>
        </a:ln>
      </dgm:spPr>
    </dgm:pt>
    <dgm:pt modelId="{31CE11B1-731F-4FCE-8541-6A9D26809038}" type="pres">
      <dgm:prSet presAssocID="{4D49B60F-F0BF-4830-8C57-44640EC36DED}" presName="childNode" presStyleLbl="node1" presStyleIdx="3" presStyleCnt="4">
        <dgm:presLayoutVars>
          <dgm:bulletEnabled val="1"/>
        </dgm:presLayoutVars>
      </dgm:prSet>
      <dgm:spPr/>
    </dgm:pt>
    <dgm:pt modelId="{11EF68CE-BD17-4448-BFAE-C95182A46579}" type="pres">
      <dgm:prSet presAssocID="{4D49B60F-F0BF-4830-8C57-44640EC36DED}" presName="parentNode" presStyleLbl="revTx" presStyleIdx="3" presStyleCnt="4">
        <dgm:presLayoutVars>
          <dgm:chMax val="0"/>
          <dgm:bulletEnabled val="1"/>
        </dgm:presLayoutVars>
      </dgm:prSet>
      <dgm:spPr/>
    </dgm:pt>
  </dgm:ptLst>
  <dgm:cxnLst>
    <dgm:cxn modelId="{34F137D8-13F0-49AE-9189-17CADE9DEDC4}" srcId="{AFACBF50-F34A-4983-B8A4-C4430364DAB7}" destId="{C30A7157-D473-480B-9AFC-BFA591251053}" srcOrd="2" destOrd="0" parTransId="{FC0E145B-A5E4-4A7E-8C36-67DB8BDA15B8}" sibTransId="{27AEE898-B722-44CF-8FFE-959CB84EE3BC}"/>
    <dgm:cxn modelId="{4F524511-E54C-4D40-9E3C-75858A50A5B8}" srcId="{AFACBF50-F34A-4983-B8A4-C4430364DAB7}" destId="{92ACA912-F9B4-4C6A-AC5D-88F361805F72}" srcOrd="0" destOrd="0" parTransId="{D54D4833-9521-4372-85F8-5D6A74EC2EAD}" sibTransId="{6A6DD45C-DBAC-45F1-874A-90CA908E2CC9}"/>
    <dgm:cxn modelId="{4167A64E-7D8F-45CF-83B1-81EB4F9061CF}" type="presOf" srcId="{35760CB3-B145-4DAA-AD14-9CDF8785B717}" destId="{31CE11B1-731F-4FCE-8541-6A9D26809038}" srcOrd="0" destOrd="1" presId="urn:microsoft.com/office/officeart/2005/8/layout/hList2"/>
    <dgm:cxn modelId="{8BED9CD8-487D-42AE-84B1-4687FF287739}" srcId="{47583C2B-8DAE-4CC5-A56C-25A06192BF0D}" destId="{76353496-82CD-49AE-9BC1-99E593D5F143}" srcOrd="1" destOrd="0" parTransId="{712B899A-E846-4F5E-80B2-EA2C3F6B7D3F}" sibTransId="{99563643-08FC-4729-9D5F-1A52CCFAFB46}"/>
    <dgm:cxn modelId="{4B5428DD-A2ED-4CAE-8D3C-CF363BBFCFDF}" type="presOf" srcId="{51087338-A2F9-40A1-9BEC-B83E54A4F49A}" destId="{251E65A8-567E-423A-B6C5-676EC3BFDAE0}" srcOrd="0" destOrd="3" presId="urn:microsoft.com/office/officeart/2005/8/layout/hList2"/>
    <dgm:cxn modelId="{7643C02F-CF08-4B35-92BD-351AB2699634}" type="presOf" srcId="{F1C7EDA4-B3AB-40B8-A735-BAF664FB3341}" destId="{52F78670-44B0-43CB-9140-AD5B87A3C22C}" srcOrd="0" destOrd="1" presId="urn:microsoft.com/office/officeart/2005/8/layout/hList2"/>
    <dgm:cxn modelId="{9AEFC77F-E342-4F74-BE05-18213141C295}" type="presOf" srcId="{92ACA912-F9B4-4C6A-AC5D-88F361805F72}" destId="{251E65A8-567E-423A-B6C5-676EC3BFDAE0}" srcOrd="0" destOrd="0" presId="urn:microsoft.com/office/officeart/2005/8/layout/hList2"/>
    <dgm:cxn modelId="{AECA51B0-A4E0-4534-9CD4-4AB6FCF7582E}" type="presOf" srcId="{06C73A67-5EA5-4747-BFFC-25EA8F3D69AD}" destId="{495E0E41-ADD7-41D2-9804-B5DA26845DE6}" srcOrd="0" destOrd="0" presId="urn:microsoft.com/office/officeart/2005/8/layout/hList2"/>
    <dgm:cxn modelId="{25A10173-DE08-43B0-931B-992AFD9BA764}" type="presOf" srcId="{DC8CFA40-583F-4B13-AA71-7C7E1CFD1677}" destId="{31CE11B1-731F-4FCE-8541-6A9D26809038}" srcOrd="0" destOrd="0" presId="urn:microsoft.com/office/officeart/2005/8/layout/hList2"/>
    <dgm:cxn modelId="{A56CD4FB-31AF-4338-A28F-06893F1073A5}" srcId="{06C73A67-5EA5-4747-BFFC-25EA8F3D69AD}" destId="{AFACBF50-F34A-4983-B8A4-C4430364DAB7}" srcOrd="1" destOrd="0" parTransId="{3FD66704-8C03-449F-8C55-BC53DE7C2558}" sibTransId="{E570F4C1-04F5-46E6-A5DA-BB6CACAE8A06}"/>
    <dgm:cxn modelId="{5DE17BEC-E37B-47CE-87A8-5720B74ED2ED}" srcId="{13970DB7-5CF7-43F3-BFCF-2A7C64F956D6}" destId="{52C06327-5B9F-4A32-ADD5-9A4857670B0D}" srcOrd="0" destOrd="0" parTransId="{14C1E0FA-7278-4C44-BD21-1058CB3A4201}" sibTransId="{ED206BAE-1C85-404E-B4A7-3BEAA2D52976}"/>
    <dgm:cxn modelId="{B85AB68D-6BAF-4607-A26A-DFA32856717A}" srcId="{13970DB7-5CF7-43F3-BFCF-2A7C64F956D6}" destId="{F1C7EDA4-B3AB-40B8-A735-BAF664FB3341}" srcOrd="1" destOrd="0" parTransId="{1C865DCA-21D6-4DE9-AE50-190AC8CA6C77}" sibTransId="{5E5C5977-F9AD-4DD6-80EA-73903548067D}"/>
    <dgm:cxn modelId="{610A064D-B6D0-4EB3-8BFB-DA140FDAB037}" srcId="{4D49B60F-F0BF-4830-8C57-44640EC36DED}" destId="{0025C239-8AD1-4A43-B8D5-92E3D01F6E52}" srcOrd="2" destOrd="0" parTransId="{4E32AA41-6894-4C1F-B004-1DDE4F68A105}" sibTransId="{A4C8FE2D-F823-48F7-85C4-D7B759648A8F}"/>
    <dgm:cxn modelId="{2D504E4B-0409-4E3D-B848-4828A8CDDB5C}" type="presOf" srcId="{6250866A-DE6F-46FC-8B09-4EF94C4E1CAF}" destId="{2934AC7E-BD7E-459D-A0E0-E6F3DD4255AA}" srcOrd="0" destOrd="0" presId="urn:microsoft.com/office/officeart/2005/8/layout/hList2"/>
    <dgm:cxn modelId="{60D6358A-0E4E-4A1D-9FF1-8A6B4B7F24DF}" type="presOf" srcId="{AA970D68-C221-443B-9303-99DB8CCFBB95}" destId="{251E65A8-567E-423A-B6C5-676EC3BFDAE0}" srcOrd="0" destOrd="4" presId="urn:microsoft.com/office/officeart/2005/8/layout/hList2"/>
    <dgm:cxn modelId="{12BDF567-B5F3-43F7-AB21-B029859D5E26}" type="presOf" srcId="{47583C2B-8DAE-4CC5-A56C-25A06192BF0D}" destId="{65D9DA13-8FA0-480B-8543-37453296ABB1}" srcOrd="0" destOrd="0" presId="urn:microsoft.com/office/officeart/2005/8/layout/hList2"/>
    <dgm:cxn modelId="{6B35D4B1-176B-4F77-BC75-33148BF3C963}" srcId="{13970DB7-5CF7-43F3-BFCF-2A7C64F956D6}" destId="{BED4C71A-822C-426C-9548-8DE25AB90A67}" srcOrd="2" destOrd="0" parTransId="{4B03EE28-B3EB-44F5-A576-44104A9BBEC2}" sibTransId="{0DCD37DD-E183-4145-B77E-3125308B8BBD}"/>
    <dgm:cxn modelId="{EAE3010D-3189-4BB5-8BFC-6273DC12CF57}" type="presOf" srcId="{76353496-82CD-49AE-9BC1-99E593D5F143}" destId="{2934AC7E-BD7E-459D-A0E0-E6F3DD4255AA}" srcOrd="0" destOrd="1" presId="urn:microsoft.com/office/officeart/2005/8/layout/hList2"/>
    <dgm:cxn modelId="{93E06A3F-5506-42DE-8B61-154AD611221E}" srcId="{06C73A67-5EA5-4747-BFFC-25EA8F3D69AD}" destId="{4D49B60F-F0BF-4830-8C57-44640EC36DED}" srcOrd="3" destOrd="0" parTransId="{C2307E0E-7BE6-45C8-9940-60373A4182E9}" sibTransId="{5256FEF9-4BB6-4302-8904-623D58140B7C}"/>
    <dgm:cxn modelId="{637B1B56-3268-45E1-9B58-6A949C1FBCF8}" type="presOf" srcId="{BED4C71A-822C-426C-9548-8DE25AB90A67}" destId="{52F78670-44B0-43CB-9140-AD5B87A3C22C}" srcOrd="0" destOrd="2" presId="urn:microsoft.com/office/officeart/2005/8/layout/hList2"/>
    <dgm:cxn modelId="{C7C99797-F5CC-478C-B094-9ABD6B884BE0}" type="presOf" srcId="{C30A7157-D473-480B-9AFC-BFA591251053}" destId="{251E65A8-567E-423A-B6C5-676EC3BFDAE0}" srcOrd="0" destOrd="2" presId="urn:microsoft.com/office/officeart/2005/8/layout/hList2"/>
    <dgm:cxn modelId="{8133AD18-D4B1-4FB4-816D-E003C9DB00A1}" type="presOf" srcId="{4D49B60F-F0BF-4830-8C57-44640EC36DED}" destId="{11EF68CE-BD17-4448-BFAE-C95182A46579}" srcOrd="0" destOrd="0" presId="urn:microsoft.com/office/officeart/2005/8/layout/hList2"/>
    <dgm:cxn modelId="{639D3FD5-7ECB-4941-A003-0AEAFC19A3B2}" type="presOf" srcId="{0025C239-8AD1-4A43-B8D5-92E3D01F6E52}" destId="{31CE11B1-731F-4FCE-8541-6A9D26809038}" srcOrd="0" destOrd="2" presId="urn:microsoft.com/office/officeart/2005/8/layout/hList2"/>
    <dgm:cxn modelId="{5E13CEEB-6519-4F8E-85E5-3A4004F2BFDC}" type="presOf" srcId="{13970DB7-5CF7-43F3-BFCF-2A7C64F956D6}" destId="{D9D519DE-799A-4F1B-90E5-910CEF9EDEFA}" srcOrd="0" destOrd="0" presId="urn:microsoft.com/office/officeart/2005/8/layout/hList2"/>
    <dgm:cxn modelId="{69F1F86D-DE64-44DC-BB86-CC7DDC416C4E}" srcId="{AFACBF50-F34A-4983-B8A4-C4430364DAB7}" destId="{DB4C1447-3D2F-4D38-9F2B-8856F57F7BD3}" srcOrd="1" destOrd="0" parTransId="{A083E1E1-9D2E-4965-95DF-7934D1A5D869}" sibTransId="{9F7E5698-AC7F-4506-B13E-B2EB103CE414}"/>
    <dgm:cxn modelId="{1CC892D2-A635-4828-AD8F-672376D3E74A}" srcId="{4D49B60F-F0BF-4830-8C57-44640EC36DED}" destId="{DC8CFA40-583F-4B13-AA71-7C7E1CFD1677}" srcOrd="0" destOrd="0" parTransId="{DD63F4E4-08BD-47D0-8F52-E0E0CD3A0358}" sibTransId="{9C187C26-B93F-4205-9FFF-80082E07CB06}"/>
    <dgm:cxn modelId="{B36E6721-F915-45B5-BC70-BAB34EB79C0D}" type="presOf" srcId="{AFACBF50-F34A-4983-B8A4-C4430364DAB7}" destId="{E7DAE76F-EE47-41D9-A7DE-3596B739B5E7}" srcOrd="0" destOrd="0" presId="urn:microsoft.com/office/officeart/2005/8/layout/hList2"/>
    <dgm:cxn modelId="{7554D7AA-61A2-42A9-92F0-B25BF2DE9BD4}" type="presOf" srcId="{B05922AE-3937-423A-8663-61D7BEFB7FCC}" destId="{52F78670-44B0-43CB-9140-AD5B87A3C22C}" srcOrd="0" destOrd="3" presId="urn:microsoft.com/office/officeart/2005/8/layout/hList2"/>
    <dgm:cxn modelId="{BABF7D4A-A2F8-4731-92AD-D06E523E3194}" srcId="{AFACBF50-F34A-4983-B8A4-C4430364DAB7}" destId="{51087338-A2F9-40A1-9BEC-B83E54A4F49A}" srcOrd="3" destOrd="0" parTransId="{3208F6DD-1F34-4141-9198-53A27B956D10}" sibTransId="{3EB6196F-9418-4442-9CA8-141B10AFA0FE}"/>
    <dgm:cxn modelId="{C8D11BE3-6EF2-4A92-BF9A-6C030E907932}" type="presOf" srcId="{52C06327-5B9F-4A32-ADD5-9A4857670B0D}" destId="{52F78670-44B0-43CB-9140-AD5B87A3C22C}" srcOrd="0" destOrd="0" presId="urn:microsoft.com/office/officeart/2005/8/layout/hList2"/>
    <dgm:cxn modelId="{82B6A739-8C81-4B5F-8C7E-2D8EDA2C1162}" srcId="{13970DB7-5CF7-43F3-BFCF-2A7C64F956D6}" destId="{B05922AE-3937-423A-8663-61D7BEFB7FCC}" srcOrd="3" destOrd="0" parTransId="{05C00BDD-70F5-443B-8345-F58A203342E8}" sibTransId="{8B86A13C-65D2-4FD0-80AF-947FBA38343A}"/>
    <dgm:cxn modelId="{9BE0AC2B-068E-4B96-B60F-CCBC186CE0F6}" srcId="{06C73A67-5EA5-4747-BFFC-25EA8F3D69AD}" destId="{47583C2B-8DAE-4CC5-A56C-25A06192BF0D}" srcOrd="2" destOrd="0" parTransId="{674ABCCE-A41D-43C1-8F10-5BBD60B4FE19}" sibTransId="{6DD5C91F-0FC2-4883-92F1-97DCA9DEBEF5}"/>
    <dgm:cxn modelId="{F8A5F9B1-F446-4050-8D61-F730A4B601E1}" srcId="{47583C2B-8DAE-4CC5-A56C-25A06192BF0D}" destId="{6250866A-DE6F-46FC-8B09-4EF94C4E1CAF}" srcOrd="0" destOrd="0" parTransId="{FFC96A6A-089B-49D8-84A2-FA5E4FD82809}" sibTransId="{0B149E48-49FE-44B1-8BA2-84EF2BAC24BC}"/>
    <dgm:cxn modelId="{DA30F20F-C690-42A1-9F73-8372836995CF}" srcId="{AFACBF50-F34A-4983-B8A4-C4430364DAB7}" destId="{AA970D68-C221-443B-9303-99DB8CCFBB95}" srcOrd="4" destOrd="0" parTransId="{F13D0247-F8A5-4882-89FA-DFED6217F1E4}" sibTransId="{33954878-876D-4920-8764-3BAEF7121502}"/>
    <dgm:cxn modelId="{792832DA-985D-47DC-A03C-A81BE25AE4FF}" srcId="{4D49B60F-F0BF-4830-8C57-44640EC36DED}" destId="{35760CB3-B145-4DAA-AD14-9CDF8785B717}" srcOrd="1" destOrd="0" parTransId="{896036A9-1FB3-4E4D-82F9-C85BCCC8E6F7}" sibTransId="{D843AE1F-CB32-41FE-8F02-B52A3AC3286B}"/>
    <dgm:cxn modelId="{CBCAA49F-A5A8-4239-AC60-06B0EE748D7F}" type="presOf" srcId="{DB4C1447-3D2F-4D38-9F2B-8856F57F7BD3}" destId="{251E65A8-567E-423A-B6C5-676EC3BFDAE0}" srcOrd="0" destOrd="1"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 modelId="{27B34CA4-FC10-4BF5-B466-CA5AC2FF41AC}" type="presParOf" srcId="{495E0E41-ADD7-41D2-9804-B5DA26845DE6}" destId="{B8AECD77-62EC-4C76-9D30-EA29B95CFA7A}" srcOrd="1" destOrd="0" presId="urn:microsoft.com/office/officeart/2005/8/layout/hList2"/>
    <dgm:cxn modelId="{1F7100CF-8605-4558-A68D-3BAC918224DE}" type="presParOf" srcId="{495E0E41-ADD7-41D2-9804-B5DA26845DE6}" destId="{3AA99ACF-A87B-4CE1-991C-11C8CFB6C023}" srcOrd="2" destOrd="0" presId="urn:microsoft.com/office/officeart/2005/8/layout/hList2"/>
    <dgm:cxn modelId="{DAFE652C-4401-4B86-BC2C-FEC6526DD710}" type="presParOf" srcId="{3AA99ACF-A87B-4CE1-991C-11C8CFB6C023}" destId="{645418C5-5D32-487C-840D-2B95AB6FC6C5}" srcOrd="0" destOrd="0" presId="urn:microsoft.com/office/officeart/2005/8/layout/hList2"/>
    <dgm:cxn modelId="{8B2A8FD5-2835-41C8-B8F3-DF867BC1FF42}" type="presParOf" srcId="{3AA99ACF-A87B-4CE1-991C-11C8CFB6C023}" destId="{251E65A8-567E-423A-B6C5-676EC3BFDAE0}" srcOrd="1" destOrd="0" presId="urn:microsoft.com/office/officeart/2005/8/layout/hList2"/>
    <dgm:cxn modelId="{0DA21E90-B1A9-47AA-B4D7-1BC31A4678F7}" type="presParOf" srcId="{3AA99ACF-A87B-4CE1-991C-11C8CFB6C023}" destId="{E7DAE76F-EE47-41D9-A7DE-3596B739B5E7}" srcOrd="2" destOrd="0" presId="urn:microsoft.com/office/officeart/2005/8/layout/hList2"/>
    <dgm:cxn modelId="{8BFB93CE-FFE5-4D98-9228-D8E979797003}" type="presParOf" srcId="{495E0E41-ADD7-41D2-9804-B5DA26845DE6}" destId="{AEAFA862-6A29-4AC3-9F47-21DF2CB828F0}" srcOrd="3" destOrd="0" presId="urn:microsoft.com/office/officeart/2005/8/layout/hList2"/>
    <dgm:cxn modelId="{D68DC859-041C-474A-99CC-83BFC7A4C204}" type="presParOf" srcId="{495E0E41-ADD7-41D2-9804-B5DA26845DE6}" destId="{57A6E525-A299-40AC-8783-14BE5B5FD97A}" srcOrd="4" destOrd="0" presId="urn:microsoft.com/office/officeart/2005/8/layout/hList2"/>
    <dgm:cxn modelId="{1C49C086-DCFE-47EB-95EE-55F9FF0C5781}" type="presParOf" srcId="{57A6E525-A299-40AC-8783-14BE5B5FD97A}" destId="{2B15F42B-8E4B-4BB7-B8F7-0C8E7A2484C2}" srcOrd="0" destOrd="0" presId="urn:microsoft.com/office/officeart/2005/8/layout/hList2"/>
    <dgm:cxn modelId="{6FBF6A2E-7F59-4398-B7D5-26BC2BCD7330}" type="presParOf" srcId="{57A6E525-A299-40AC-8783-14BE5B5FD97A}" destId="{2934AC7E-BD7E-459D-A0E0-E6F3DD4255AA}" srcOrd="1" destOrd="0" presId="urn:microsoft.com/office/officeart/2005/8/layout/hList2"/>
    <dgm:cxn modelId="{2B5F78D0-584D-4EBE-86B4-4724BC8B6C86}" type="presParOf" srcId="{57A6E525-A299-40AC-8783-14BE5B5FD97A}" destId="{65D9DA13-8FA0-480B-8543-37453296ABB1}" srcOrd="2" destOrd="0" presId="urn:microsoft.com/office/officeart/2005/8/layout/hList2"/>
    <dgm:cxn modelId="{18010643-BA4D-4C84-AA49-AC356D0AEAC1}" type="presParOf" srcId="{495E0E41-ADD7-41D2-9804-B5DA26845DE6}" destId="{C8003065-D07F-4933-88CE-B4EB9A5A905C}" srcOrd="5" destOrd="0" presId="urn:microsoft.com/office/officeart/2005/8/layout/hList2"/>
    <dgm:cxn modelId="{26A85555-4A6C-4868-8207-F16420717692}" type="presParOf" srcId="{495E0E41-ADD7-41D2-9804-B5DA26845DE6}" destId="{63BD80E9-BE2D-4CBF-AEA5-B1CFA61C05E1}" srcOrd="6" destOrd="0" presId="urn:microsoft.com/office/officeart/2005/8/layout/hList2"/>
    <dgm:cxn modelId="{CF195E16-BC6C-40C4-9D1F-601FCDB3BE42}" type="presParOf" srcId="{63BD80E9-BE2D-4CBF-AEA5-B1CFA61C05E1}" destId="{AF451EAF-FE16-4677-9779-A90615ECF086}" srcOrd="0" destOrd="0" presId="urn:microsoft.com/office/officeart/2005/8/layout/hList2"/>
    <dgm:cxn modelId="{19E5C90D-6D69-41A3-B5FA-99F35C2BD906}" type="presParOf" srcId="{63BD80E9-BE2D-4CBF-AEA5-B1CFA61C05E1}" destId="{31CE11B1-731F-4FCE-8541-6A9D26809038}" srcOrd="1" destOrd="0" presId="urn:microsoft.com/office/officeart/2005/8/layout/hList2"/>
    <dgm:cxn modelId="{3C8B643A-EDBE-43B2-BDF1-6AAD9D357154}" type="presParOf" srcId="{63BD80E9-BE2D-4CBF-AEA5-B1CFA61C05E1}" destId="{11EF68CE-BD17-4448-BFAE-C95182A46579}"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BED4C71A-822C-426C-9548-8DE25AB90A67}">
      <dgm:prSet phldrT="[Text]"/>
      <dgm:spPr/>
      <dgm:t>
        <a:bodyPr/>
        <a:lstStyle/>
        <a:p>
          <a:r>
            <a:rPr lang="en-US" dirty="0"/>
            <a:t>C++ Based w/ Python Wrapper</a:t>
          </a:r>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3E61E311-FE6A-4F49-8663-FD4EB9289607}">
      <dgm:prSet phldrT="[Text]"/>
      <dgm:spPr/>
      <dgm:t>
        <a:bodyPr/>
        <a:lstStyle/>
        <a:p>
          <a:r>
            <a:rPr lang="en-US"/>
            <a:t>Fit for purpose</a:t>
          </a:r>
          <a:endParaRPr lang="en-US" dirty="0"/>
        </a:p>
      </dgm:t>
    </dgm:pt>
    <dgm:pt modelId="{D1F8B2CF-DCF1-40D9-9D55-88BE39B4DAE2}" type="parTrans" cxnId="{008D2851-6321-4496-A55F-758687F77FDA}">
      <dgm:prSet/>
      <dgm:spPr/>
      <dgm:t>
        <a:bodyPr/>
        <a:lstStyle/>
        <a:p>
          <a:endParaRPr lang="en-US"/>
        </a:p>
      </dgm:t>
    </dgm:pt>
    <dgm:pt modelId="{F443383D-D8F1-443C-AC14-549D93A26673}" type="sibTrans" cxnId="{008D2851-6321-4496-A55F-758687F77FDA}">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1"/>
      <dgm:spPr>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pt>
    <dgm:pt modelId="{52F78670-44B0-43CB-9140-AD5B87A3C22C}" type="pres">
      <dgm:prSet presAssocID="{13970DB7-5CF7-43F3-BFCF-2A7C64F956D6}" presName="childNode" presStyleLbl="node1" presStyleIdx="0" presStyleCnt="1">
        <dgm:presLayoutVars>
          <dgm:bulletEnabled val="1"/>
        </dgm:presLayoutVars>
      </dgm:prSet>
      <dgm:spPr/>
    </dgm:pt>
    <dgm:pt modelId="{D9D519DE-799A-4F1B-90E5-910CEF9EDEFA}" type="pres">
      <dgm:prSet presAssocID="{13970DB7-5CF7-43F3-BFCF-2A7C64F956D6}" presName="parentNode" presStyleLbl="revTx" presStyleIdx="0" presStyleCnt="1">
        <dgm:presLayoutVars>
          <dgm:chMax val="0"/>
          <dgm:bulletEnabled val="1"/>
        </dgm:presLayoutVars>
      </dgm:prSet>
      <dgm:spPr/>
    </dgm:pt>
  </dgm:ptLst>
  <dgm:cxnLst>
    <dgm:cxn modelId="{5DE17BEC-E37B-47CE-87A8-5720B74ED2ED}" srcId="{13970DB7-5CF7-43F3-BFCF-2A7C64F956D6}" destId="{52C06327-5B9F-4A32-ADD5-9A4857670B0D}" srcOrd="0" destOrd="0" parTransId="{14C1E0FA-7278-4C44-BD21-1058CB3A4201}" sibTransId="{ED206BAE-1C85-404E-B4A7-3BEAA2D52976}"/>
    <dgm:cxn modelId="{6B35D4B1-176B-4F77-BC75-33148BF3C963}" srcId="{13970DB7-5CF7-43F3-BFCF-2A7C64F956D6}" destId="{BED4C71A-822C-426C-9548-8DE25AB90A67}" srcOrd="2" destOrd="0" parTransId="{4B03EE28-B3EB-44F5-A576-44104A9BBEC2}" sibTransId="{0DCD37DD-E183-4145-B77E-3125308B8BBD}"/>
    <dgm:cxn modelId="{AECA51B0-A4E0-4534-9CD4-4AB6FCF7582E}" type="presOf" srcId="{06C73A67-5EA5-4747-BFFC-25EA8F3D69AD}" destId="{495E0E41-ADD7-41D2-9804-B5DA26845DE6}" srcOrd="0" destOrd="0" presId="urn:microsoft.com/office/officeart/2005/8/layout/hList2"/>
    <dgm:cxn modelId="{C8D11BE3-6EF2-4A92-BF9A-6C030E907932}" type="presOf" srcId="{52C06327-5B9F-4A32-ADD5-9A4857670B0D}" destId="{52F78670-44B0-43CB-9140-AD5B87A3C22C}" srcOrd="0" destOrd="0" presId="urn:microsoft.com/office/officeart/2005/8/layout/hList2"/>
    <dgm:cxn modelId="{008D2851-6321-4496-A55F-758687F77FDA}" srcId="{13970DB7-5CF7-43F3-BFCF-2A7C64F956D6}" destId="{3E61E311-FE6A-4F49-8663-FD4EB9289607}" srcOrd="3" destOrd="0" parTransId="{D1F8B2CF-DCF1-40D9-9D55-88BE39B4DAE2}" sibTransId="{F443383D-D8F1-443C-AC14-549D93A26673}"/>
    <dgm:cxn modelId="{C8F1C7D1-21F0-4AC5-82E2-D8432601ED88}" type="presOf" srcId="{3E61E311-FE6A-4F49-8663-FD4EB9289607}" destId="{52F78670-44B0-43CB-9140-AD5B87A3C22C}" srcOrd="0" destOrd="3" presId="urn:microsoft.com/office/officeart/2005/8/layout/hList2"/>
    <dgm:cxn modelId="{637B1B56-3268-45E1-9B58-6A949C1FBCF8}" type="presOf" srcId="{BED4C71A-822C-426C-9548-8DE25AB90A67}" destId="{52F78670-44B0-43CB-9140-AD5B87A3C22C}" srcOrd="0" destOrd="2" presId="urn:microsoft.com/office/officeart/2005/8/layout/hList2"/>
    <dgm:cxn modelId="{7643C02F-CF08-4B35-92BD-351AB2699634}" type="presOf" srcId="{F1C7EDA4-B3AB-40B8-A735-BAF664FB3341}" destId="{52F78670-44B0-43CB-9140-AD5B87A3C22C}" srcOrd="0" destOrd="1" presId="urn:microsoft.com/office/officeart/2005/8/layout/hList2"/>
    <dgm:cxn modelId="{82B6A739-8C81-4B5F-8C7E-2D8EDA2C1162}" srcId="{13970DB7-5CF7-43F3-BFCF-2A7C64F956D6}" destId="{B05922AE-3937-423A-8663-61D7BEFB7FCC}" srcOrd="4" destOrd="0" parTransId="{05C00BDD-70F5-443B-8345-F58A203342E8}" sibTransId="{8B86A13C-65D2-4FD0-80AF-947FBA38343A}"/>
    <dgm:cxn modelId="{5E13CEEB-6519-4F8E-85E5-3A4004F2BFDC}" type="presOf" srcId="{13970DB7-5CF7-43F3-BFCF-2A7C64F956D6}" destId="{D9D519DE-799A-4F1B-90E5-910CEF9EDEFA}" srcOrd="0" destOrd="0"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7554D7AA-61A2-42A9-92F0-B25BF2DE9BD4}" type="presOf" srcId="{B05922AE-3937-423A-8663-61D7BEFB7FCC}" destId="{52F78670-44B0-43CB-9140-AD5B87A3C22C}" srcOrd="0" destOrd="4" presId="urn:microsoft.com/office/officeart/2005/8/layout/hList2"/>
    <dgm:cxn modelId="{B85AB68D-6BAF-4607-A26A-DFA32856717A}" srcId="{13970DB7-5CF7-43F3-BFCF-2A7C64F956D6}" destId="{F1C7EDA4-B3AB-40B8-A735-BAF664FB3341}" srcOrd="1" destOrd="0" parTransId="{1C865DCA-21D6-4DE9-AE50-190AC8CA6C77}" sibTransId="{5E5C5977-F9AD-4DD6-80EA-73903548067D}"/>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C046D5-7433-4015-B116-6775A71D8637}" type="doc">
      <dgm:prSet loTypeId="urn:microsoft.com/office/officeart/2005/8/layout/hProcess9" loCatId="process" qsTypeId="urn:microsoft.com/office/officeart/2005/8/quickstyle/simple1" qsCatId="simple" csTypeId="urn:microsoft.com/office/officeart/2005/8/colors/accent1_2" csCatId="accent1" phldr="1"/>
      <dgm:spPr/>
    </dgm:pt>
    <dgm:pt modelId="{6EF32822-0EB8-4992-A4BD-AA60CBE339B9}">
      <dgm:prSet phldrT="[Text]"/>
      <dgm:spPr/>
      <dgm:t>
        <a:bodyPr/>
        <a:lstStyle/>
        <a:p>
          <a:r>
            <a:rPr lang="en-US" dirty="0"/>
            <a:t>Implement R-CNN for detection </a:t>
          </a:r>
          <a:r>
            <a:rPr lang="en-US"/>
            <a:t>&amp; classification of SKUs</a:t>
          </a:r>
        </a:p>
      </dgm:t>
    </dgm:pt>
    <dgm:pt modelId="{FC8B0499-F59F-4328-8C2E-76A88FE723BD}" type="parTrans" cxnId="{8702BC04-BFC8-4600-8C09-774F1F946051}">
      <dgm:prSet/>
      <dgm:spPr/>
      <dgm:t>
        <a:bodyPr/>
        <a:lstStyle/>
        <a:p>
          <a:endParaRPr lang="en-US"/>
        </a:p>
      </dgm:t>
    </dgm:pt>
    <dgm:pt modelId="{4881FF64-0570-42E5-B78F-CA00D7D2BAC9}" type="sibTrans" cxnId="{8702BC04-BFC8-4600-8C09-774F1F946051}">
      <dgm:prSet/>
      <dgm:spPr/>
      <dgm:t>
        <a:bodyPr/>
        <a:lstStyle/>
        <a:p>
          <a:endParaRPr lang="en-US"/>
        </a:p>
      </dgm:t>
    </dgm:pt>
    <dgm:pt modelId="{03578DCD-3154-4712-A59A-B4C65F7E418E}">
      <dgm:prSet phldrT="[Text]"/>
      <dgm:spPr/>
      <dgm:t>
        <a:bodyPr/>
        <a:lstStyle/>
        <a:p>
          <a:r>
            <a:rPr lang="en-US" dirty="0"/>
            <a:t>Present findings and final model to PopSpots</a:t>
          </a:r>
          <a:endParaRPr lang="en-US" dirty="0"/>
        </a:p>
      </dgm:t>
    </dgm:pt>
    <dgm:pt modelId="{3D02A66B-ADD3-45FC-AE93-946E74086DF1}" type="parTrans" cxnId="{D74B8B93-2B51-437A-B77F-5DEFF77A9F1B}">
      <dgm:prSet/>
      <dgm:spPr/>
      <dgm:t>
        <a:bodyPr/>
        <a:lstStyle/>
        <a:p>
          <a:endParaRPr lang="en-US"/>
        </a:p>
      </dgm:t>
    </dgm:pt>
    <dgm:pt modelId="{BD272424-333A-46D2-BBAF-038D6D3819D6}" type="sibTrans" cxnId="{D74B8B93-2B51-437A-B77F-5DEFF77A9F1B}">
      <dgm:prSet/>
      <dgm:spPr/>
      <dgm:t>
        <a:bodyPr/>
        <a:lstStyle/>
        <a:p>
          <a:endParaRPr lang="en-US"/>
        </a:p>
      </dgm:t>
    </dgm:pt>
    <dgm:pt modelId="{FD2579CF-5F0D-4A63-8A05-F386BA1AD912}">
      <dgm:prSet phldrT="[Text]"/>
      <dgm:spPr/>
      <dgm:t>
        <a:bodyPr/>
        <a:lstStyle/>
        <a:p>
          <a:r>
            <a:rPr lang="en-US" dirty="0"/>
            <a:t>Enhance algorithm to estimate stock level and evaluate compliance  </a:t>
          </a:r>
        </a:p>
      </dgm:t>
    </dgm:pt>
    <dgm:pt modelId="{34166AA8-836D-4116-8E79-B2D19B0C7179}" type="parTrans" cxnId="{A945E841-A465-49AA-B43D-7C99D2306FB2}">
      <dgm:prSet/>
      <dgm:spPr/>
      <dgm:t>
        <a:bodyPr/>
        <a:lstStyle/>
        <a:p>
          <a:endParaRPr lang="en-US"/>
        </a:p>
      </dgm:t>
    </dgm:pt>
    <dgm:pt modelId="{A77078DB-D5AE-495F-9783-072E2AA8260F}" type="sibTrans" cxnId="{A945E841-A465-49AA-B43D-7C99D2306FB2}">
      <dgm:prSet/>
      <dgm:spPr/>
      <dgm:t>
        <a:bodyPr/>
        <a:lstStyle/>
        <a:p>
          <a:endParaRPr lang="en-US"/>
        </a:p>
      </dgm:t>
    </dgm:pt>
    <dgm:pt modelId="{3F67123B-82CD-4235-8005-9E470A9D343E}" type="pres">
      <dgm:prSet presAssocID="{46C046D5-7433-4015-B116-6775A71D8637}" presName="CompostProcess" presStyleCnt="0">
        <dgm:presLayoutVars>
          <dgm:dir/>
          <dgm:resizeHandles val="exact"/>
        </dgm:presLayoutVars>
      </dgm:prSet>
      <dgm:spPr/>
    </dgm:pt>
    <dgm:pt modelId="{7BD16DA0-45AC-4C2A-B3EC-FE5FA8E83CF5}" type="pres">
      <dgm:prSet presAssocID="{46C046D5-7433-4015-B116-6775A71D8637}" presName="arrow" presStyleLbl="bgShp" presStyleIdx="0" presStyleCnt="1"/>
      <dgm:spPr/>
    </dgm:pt>
    <dgm:pt modelId="{35702B5A-EF15-4B38-8D63-2146F6E451D4}" type="pres">
      <dgm:prSet presAssocID="{46C046D5-7433-4015-B116-6775A71D8637}" presName="linearProcess" presStyleCnt="0"/>
      <dgm:spPr/>
    </dgm:pt>
    <dgm:pt modelId="{2AA80AD3-CD00-4D22-A501-1BC5D248A8BE}" type="pres">
      <dgm:prSet presAssocID="{6EF32822-0EB8-4992-A4BD-AA60CBE339B9}" presName="textNode" presStyleLbl="node1" presStyleIdx="0" presStyleCnt="3">
        <dgm:presLayoutVars>
          <dgm:bulletEnabled val="1"/>
        </dgm:presLayoutVars>
      </dgm:prSet>
      <dgm:spPr/>
    </dgm:pt>
    <dgm:pt modelId="{93C2B68B-02FB-41D4-919D-046BDDA5F171}" type="pres">
      <dgm:prSet presAssocID="{4881FF64-0570-42E5-B78F-CA00D7D2BAC9}" presName="sibTrans" presStyleCnt="0"/>
      <dgm:spPr/>
    </dgm:pt>
    <dgm:pt modelId="{2B42E24A-2238-4B3E-9184-87233D3CF7C3}" type="pres">
      <dgm:prSet presAssocID="{03578DCD-3154-4712-A59A-B4C65F7E418E}" presName="textNode" presStyleLbl="node1" presStyleIdx="1" presStyleCnt="3">
        <dgm:presLayoutVars>
          <dgm:bulletEnabled val="1"/>
        </dgm:presLayoutVars>
      </dgm:prSet>
      <dgm:spPr/>
    </dgm:pt>
    <dgm:pt modelId="{0AC11BCD-ECCB-4F46-9D49-832F0BAD9CC5}" type="pres">
      <dgm:prSet presAssocID="{BD272424-333A-46D2-BBAF-038D6D3819D6}" presName="sibTrans" presStyleCnt="0"/>
      <dgm:spPr/>
    </dgm:pt>
    <dgm:pt modelId="{A9EB84B6-643F-4CE3-B696-C6C815500881}" type="pres">
      <dgm:prSet presAssocID="{FD2579CF-5F0D-4A63-8A05-F386BA1AD912}" presName="textNode" presStyleLbl="node1" presStyleIdx="2" presStyleCnt="3">
        <dgm:presLayoutVars>
          <dgm:bulletEnabled val="1"/>
        </dgm:presLayoutVars>
      </dgm:prSet>
      <dgm:spPr/>
    </dgm:pt>
  </dgm:ptLst>
  <dgm:cxnLst>
    <dgm:cxn modelId="{D74B8B93-2B51-437A-B77F-5DEFF77A9F1B}" srcId="{46C046D5-7433-4015-B116-6775A71D8637}" destId="{03578DCD-3154-4712-A59A-B4C65F7E418E}" srcOrd="1" destOrd="0" parTransId="{3D02A66B-ADD3-45FC-AE93-946E74086DF1}" sibTransId="{BD272424-333A-46D2-BBAF-038D6D3819D6}"/>
    <dgm:cxn modelId="{D4E3BC50-C35E-4A8F-9F51-4A6CE4B441A9}" type="presOf" srcId="{03578DCD-3154-4712-A59A-B4C65F7E418E}" destId="{2B42E24A-2238-4B3E-9184-87233D3CF7C3}" srcOrd="0" destOrd="0" presId="urn:microsoft.com/office/officeart/2005/8/layout/hProcess9"/>
    <dgm:cxn modelId="{A945E841-A465-49AA-B43D-7C99D2306FB2}" srcId="{46C046D5-7433-4015-B116-6775A71D8637}" destId="{FD2579CF-5F0D-4A63-8A05-F386BA1AD912}" srcOrd="2" destOrd="0" parTransId="{34166AA8-836D-4116-8E79-B2D19B0C7179}" sibTransId="{A77078DB-D5AE-495F-9783-072E2AA8260F}"/>
    <dgm:cxn modelId="{8BD46628-8626-41C9-B927-F6A434BAF270}" type="presOf" srcId="{6EF32822-0EB8-4992-A4BD-AA60CBE339B9}" destId="{2AA80AD3-CD00-4D22-A501-1BC5D248A8BE}" srcOrd="0" destOrd="0" presId="urn:microsoft.com/office/officeart/2005/8/layout/hProcess9"/>
    <dgm:cxn modelId="{8702BC04-BFC8-4600-8C09-774F1F946051}" srcId="{46C046D5-7433-4015-B116-6775A71D8637}" destId="{6EF32822-0EB8-4992-A4BD-AA60CBE339B9}" srcOrd="0" destOrd="0" parTransId="{FC8B0499-F59F-4328-8C2E-76A88FE723BD}" sibTransId="{4881FF64-0570-42E5-B78F-CA00D7D2BAC9}"/>
    <dgm:cxn modelId="{C3544C1B-EFEA-4B80-8A8F-020F90EE57F2}" type="presOf" srcId="{FD2579CF-5F0D-4A63-8A05-F386BA1AD912}" destId="{A9EB84B6-643F-4CE3-B696-C6C815500881}" srcOrd="0" destOrd="0" presId="urn:microsoft.com/office/officeart/2005/8/layout/hProcess9"/>
    <dgm:cxn modelId="{E5EF6C2A-201D-4A08-B13B-87DF05CA92AA}" type="presOf" srcId="{46C046D5-7433-4015-B116-6775A71D8637}" destId="{3F67123B-82CD-4235-8005-9E470A9D343E}" srcOrd="0" destOrd="0" presId="urn:microsoft.com/office/officeart/2005/8/layout/hProcess9"/>
    <dgm:cxn modelId="{4F674253-5129-4807-AFAF-3B25B96C803A}" type="presParOf" srcId="{3F67123B-82CD-4235-8005-9E470A9D343E}" destId="{7BD16DA0-45AC-4C2A-B3EC-FE5FA8E83CF5}" srcOrd="0" destOrd="0" presId="urn:microsoft.com/office/officeart/2005/8/layout/hProcess9"/>
    <dgm:cxn modelId="{F217F5E7-5697-4073-923C-344B6160B7D0}" type="presParOf" srcId="{3F67123B-82CD-4235-8005-9E470A9D343E}" destId="{35702B5A-EF15-4B38-8D63-2146F6E451D4}" srcOrd="1" destOrd="0" presId="urn:microsoft.com/office/officeart/2005/8/layout/hProcess9"/>
    <dgm:cxn modelId="{4816EA6F-6656-4640-9D6E-46B9DB2146D5}" type="presParOf" srcId="{35702B5A-EF15-4B38-8D63-2146F6E451D4}" destId="{2AA80AD3-CD00-4D22-A501-1BC5D248A8BE}" srcOrd="0" destOrd="0" presId="urn:microsoft.com/office/officeart/2005/8/layout/hProcess9"/>
    <dgm:cxn modelId="{1C903E2E-637F-4226-ADDB-B58625E90077}" type="presParOf" srcId="{35702B5A-EF15-4B38-8D63-2146F6E451D4}" destId="{93C2B68B-02FB-41D4-919D-046BDDA5F171}" srcOrd="1" destOrd="0" presId="urn:microsoft.com/office/officeart/2005/8/layout/hProcess9"/>
    <dgm:cxn modelId="{4D862E57-5879-49A5-9B08-4E834A0B208F}" type="presParOf" srcId="{35702B5A-EF15-4B38-8D63-2146F6E451D4}" destId="{2B42E24A-2238-4B3E-9184-87233D3CF7C3}" srcOrd="2" destOrd="0" presId="urn:microsoft.com/office/officeart/2005/8/layout/hProcess9"/>
    <dgm:cxn modelId="{FBAD533B-6097-4197-8C9A-6CB93B919643}" type="presParOf" srcId="{35702B5A-EF15-4B38-8D63-2146F6E451D4}" destId="{0AC11BCD-ECCB-4F46-9D49-832F0BAD9CC5}" srcOrd="3" destOrd="0" presId="urn:microsoft.com/office/officeart/2005/8/layout/hProcess9"/>
    <dgm:cxn modelId="{0E489BDF-E1EB-4B85-9756-FADF5F7244FD}" type="presParOf" srcId="{35702B5A-EF15-4B38-8D63-2146F6E451D4}" destId="{A9EB84B6-643F-4CE3-B696-C6C81550088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1369592"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Caffe</a:t>
          </a:r>
        </a:p>
      </dsp:txBody>
      <dsp:txXfrm>
        <a:off x="-1369592" y="2152845"/>
        <a:ext cx="3260176" cy="393679"/>
      </dsp:txXfrm>
    </dsp:sp>
    <dsp:sp modelId="{52F78670-44B0-43CB-9140-AD5B87A3C22C}">
      <dsp:nvSpPr>
        <dsp:cNvPr id="0" name=""/>
        <dsp:cNvSpPr/>
      </dsp:nvSpPr>
      <dsp:spPr>
        <a:xfrm>
          <a:off x="45733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Native Windows Support</a:t>
          </a:r>
        </a:p>
        <a:p>
          <a:pPr marL="171450" lvl="1" indent="-171450" algn="l" defTabSz="755650">
            <a:lnSpc>
              <a:spcPct val="90000"/>
            </a:lnSpc>
            <a:spcBef>
              <a:spcPct val="0"/>
            </a:spcBef>
            <a:spcAft>
              <a:spcPct val="15000"/>
            </a:spcAft>
            <a:buChar char="•"/>
          </a:pPr>
          <a:r>
            <a:rPr lang="en-US" sz="1700" kern="1200" dirty="0"/>
            <a:t>Large repository of code &amp; research papers</a:t>
          </a:r>
        </a:p>
        <a:p>
          <a:pPr marL="171450" lvl="1" indent="-171450" algn="l" defTabSz="755650">
            <a:lnSpc>
              <a:spcPct val="90000"/>
            </a:lnSpc>
            <a:spcBef>
              <a:spcPct val="0"/>
            </a:spcBef>
            <a:spcAft>
              <a:spcPct val="15000"/>
            </a:spcAft>
            <a:buChar char="•"/>
          </a:pPr>
          <a:r>
            <a:rPr lang="en-US" sz="1700" kern="1200" dirty="0"/>
            <a:t>C++ Based w/ Python Wrapper</a:t>
          </a:r>
        </a:p>
        <a:p>
          <a:pPr marL="171450" lvl="1" indent="-171450" algn="l" defTabSz="755650">
            <a:lnSpc>
              <a:spcPct val="90000"/>
            </a:lnSpc>
            <a:spcBef>
              <a:spcPct val="0"/>
            </a:spcBef>
            <a:spcAft>
              <a:spcPct val="15000"/>
            </a:spcAft>
            <a:buChar char="•"/>
          </a:pPr>
          <a:r>
            <a:rPr lang="en-US" sz="1700" kern="1200" dirty="0"/>
            <a:t>Difficult to setup &amp; use</a:t>
          </a:r>
        </a:p>
      </dsp:txBody>
      <dsp:txXfrm>
        <a:off x="457335" y="719596"/>
        <a:ext cx="1960941" cy="3260176"/>
      </dsp:txXfrm>
    </dsp:sp>
    <dsp:sp modelId="{FBD6C6BC-80B0-4BD9-958A-D8E93E17AB45}">
      <dsp:nvSpPr>
        <dsp:cNvPr id="0" name=""/>
        <dsp:cNvSpPr/>
      </dsp:nvSpPr>
      <dsp:spPr>
        <a:xfrm>
          <a:off x="63656" y="199939"/>
          <a:ext cx="787358" cy="787358"/>
        </a:xfrm>
        <a:prstGeom prst="rect">
          <a:avLst/>
        </a:prstGeom>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E7DAE76F-EE47-41D9-A7DE-3596B739B5E7}">
      <dsp:nvSpPr>
        <dsp:cNvPr id="0" name=""/>
        <dsp:cNvSpPr/>
      </dsp:nvSpPr>
      <dsp:spPr>
        <a:xfrm rot="16200000">
          <a:off x="1508234"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 </a:t>
          </a:r>
          <a:r>
            <a:rPr lang="en-US" sz="2800" kern="1200" dirty="0" err="1"/>
            <a:t>TensorFlow</a:t>
          </a:r>
          <a:endParaRPr lang="en-US" sz="2800" kern="1200" dirty="0"/>
        </a:p>
      </dsp:txBody>
      <dsp:txXfrm>
        <a:off x="1508234" y="2152845"/>
        <a:ext cx="3260176" cy="393679"/>
      </dsp:txXfrm>
    </dsp:sp>
    <dsp:sp modelId="{251E65A8-567E-423A-B6C5-676EC3BFDAE0}">
      <dsp:nvSpPr>
        <dsp:cNvPr id="0" name=""/>
        <dsp:cNvSpPr/>
      </dsp:nvSpPr>
      <dsp:spPr>
        <a:xfrm>
          <a:off x="3335162"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Rapidly growing in popularity</a:t>
          </a:r>
        </a:p>
        <a:p>
          <a:pPr marL="171450" lvl="1" indent="-171450" algn="l" defTabSz="755650">
            <a:lnSpc>
              <a:spcPct val="90000"/>
            </a:lnSpc>
            <a:spcBef>
              <a:spcPct val="0"/>
            </a:spcBef>
            <a:spcAft>
              <a:spcPct val="15000"/>
            </a:spcAft>
            <a:buChar char="•"/>
          </a:pPr>
          <a:r>
            <a:rPr lang="en-US" sz="1700" kern="1200" dirty="0"/>
            <a:t>C++ &amp; Python</a:t>
          </a:r>
        </a:p>
        <a:p>
          <a:pPr marL="171450" lvl="1" indent="-171450" algn="l" defTabSz="755650">
            <a:lnSpc>
              <a:spcPct val="90000"/>
            </a:lnSpc>
            <a:spcBef>
              <a:spcPct val="0"/>
            </a:spcBef>
            <a:spcAft>
              <a:spcPct val="15000"/>
            </a:spcAft>
            <a:buChar char="•"/>
          </a:pPr>
          <a:r>
            <a:rPr lang="en-US" sz="1700" kern="1200" dirty="0"/>
            <a:t>Easy to use</a:t>
          </a:r>
        </a:p>
        <a:p>
          <a:pPr marL="171450" lvl="1" indent="-171450" algn="l" defTabSz="755650">
            <a:lnSpc>
              <a:spcPct val="90000"/>
            </a:lnSpc>
            <a:spcBef>
              <a:spcPct val="0"/>
            </a:spcBef>
            <a:spcAft>
              <a:spcPct val="15000"/>
            </a:spcAft>
            <a:buChar char="•"/>
          </a:pPr>
          <a:r>
            <a:rPr lang="en-US" sz="1700" kern="1200" dirty="0"/>
            <a:t>No native Windows support</a:t>
          </a:r>
        </a:p>
        <a:p>
          <a:pPr marL="171450" lvl="1" indent="-171450" algn="l" defTabSz="755650">
            <a:lnSpc>
              <a:spcPct val="90000"/>
            </a:lnSpc>
            <a:spcBef>
              <a:spcPct val="0"/>
            </a:spcBef>
            <a:spcAft>
              <a:spcPct val="15000"/>
            </a:spcAft>
            <a:buChar char="•"/>
          </a:pPr>
          <a:r>
            <a:rPr lang="en-US" sz="1700" kern="1200" dirty="0"/>
            <a:t>No GPU support on Windows</a:t>
          </a:r>
        </a:p>
      </dsp:txBody>
      <dsp:txXfrm>
        <a:off x="3335162" y="719596"/>
        <a:ext cx="1960941" cy="3260176"/>
      </dsp:txXfrm>
    </dsp:sp>
    <dsp:sp modelId="{645418C5-5D32-487C-840D-2B95AB6FC6C5}">
      <dsp:nvSpPr>
        <dsp:cNvPr id="0" name=""/>
        <dsp:cNvSpPr/>
      </dsp:nvSpPr>
      <dsp:spPr>
        <a:xfrm>
          <a:off x="2941482" y="199939"/>
          <a:ext cx="787358" cy="7873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65D9DA13-8FA0-480B-8543-37453296ABB1}">
      <dsp:nvSpPr>
        <dsp:cNvPr id="0" name=""/>
        <dsp:cNvSpPr/>
      </dsp:nvSpPr>
      <dsp:spPr>
        <a:xfrm rot="16200000">
          <a:off x="4386061"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Torch</a:t>
          </a:r>
        </a:p>
      </dsp:txBody>
      <dsp:txXfrm>
        <a:off x="4386061" y="2152845"/>
        <a:ext cx="3260176" cy="393679"/>
      </dsp:txXfrm>
    </dsp:sp>
    <dsp:sp modelId="{2934AC7E-BD7E-459D-A0E0-E6F3DD4255AA}">
      <dsp:nvSpPr>
        <dsp:cNvPr id="0" name=""/>
        <dsp:cNvSpPr/>
      </dsp:nvSpPr>
      <dsp:spPr>
        <a:xfrm>
          <a:off x="6212988"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MATLAB/Lua</a:t>
          </a:r>
        </a:p>
        <a:p>
          <a:pPr marL="171450" lvl="1" indent="-171450" algn="l" defTabSz="755650">
            <a:lnSpc>
              <a:spcPct val="90000"/>
            </a:lnSpc>
            <a:spcBef>
              <a:spcPct val="0"/>
            </a:spcBef>
            <a:spcAft>
              <a:spcPct val="15000"/>
            </a:spcAft>
            <a:buChar char="•"/>
          </a:pPr>
          <a:r>
            <a:rPr lang="en-US" sz="1700" kern="1200" dirty="0"/>
            <a:t>No native Windows support</a:t>
          </a:r>
        </a:p>
      </dsp:txBody>
      <dsp:txXfrm>
        <a:off x="6212988" y="719596"/>
        <a:ext cx="1960941" cy="3260176"/>
      </dsp:txXfrm>
    </dsp:sp>
    <dsp:sp modelId="{2B15F42B-8E4B-4BB7-B8F7-0C8E7A2484C2}">
      <dsp:nvSpPr>
        <dsp:cNvPr id="0" name=""/>
        <dsp:cNvSpPr/>
      </dsp:nvSpPr>
      <dsp:spPr>
        <a:xfrm>
          <a:off x="5819309" y="199939"/>
          <a:ext cx="787358" cy="787358"/>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11EF68CE-BD17-4448-BFAE-C95182A46579}">
      <dsp:nvSpPr>
        <dsp:cNvPr id="0" name=""/>
        <dsp:cNvSpPr/>
      </dsp:nvSpPr>
      <dsp:spPr>
        <a:xfrm rot="16200000">
          <a:off x="7263887"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err="1"/>
            <a:t>Theano</a:t>
          </a:r>
          <a:endParaRPr lang="en-US" sz="2800" kern="1200" dirty="0"/>
        </a:p>
      </dsp:txBody>
      <dsp:txXfrm>
        <a:off x="7263887" y="2152845"/>
        <a:ext cx="3260176" cy="393679"/>
      </dsp:txXfrm>
    </dsp:sp>
    <dsp:sp modelId="{31CE11B1-731F-4FCE-8541-6A9D26809038}">
      <dsp:nvSpPr>
        <dsp:cNvPr id="0" name=""/>
        <dsp:cNvSpPr/>
      </dsp:nvSpPr>
      <dsp:spPr>
        <a:xfrm>
          <a:off x="909081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Python</a:t>
          </a:r>
        </a:p>
        <a:p>
          <a:pPr marL="171450" lvl="1" indent="-171450" algn="l" defTabSz="755650">
            <a:lnSpc>
              <a:spcPct val="90000"/>
            </a:lnSpc>
            <a:spcBef>
              <a:spcPct val="0"/>
            </a:spcBef>
            <a:spcAft>
              <a:spcPct val="15000"/>
            </a:spcAft>
            <a:buChar char="•"/>
          </a:pPr>
          <a:r>
            <a:rPr lang="en-US" sz="1700" kern="1200" dirty="0"/>
            <a:t>Windows support</a:t>
          </a:r>
        </a:p>
        <a:p>
          <a:pPr marL="171450" lvl="1" indent="-171450" algn="l" defTabSz="755650">
            <a:lnSpc>
              <a:spcPct val="90000"/>
            </a:lnSpc>
            <a:spcBef>
              <a:spcPct val="0"/>
            </a:spcBef>
            <a:spcAft>
              <a:spcPct val="15000"/>
            </a:spcAft>
            <a:buChar char="•"/>
          </a:pPr>
          <a:r>
            <a:rPr lang="en-US" sz="1700" kern="1200" dirty="0"/>
            <a:t>Relatively slow</a:t>
          </a:r>
        </a:p>
      </dsp:txBody>
      <dsp:txXfrm>
        <a:off x="9090815" y="719596"/>
        <a:ext cx="1960941" cy="3260176"/>
      </dsp:txXfrm>
    </dsp:sp>
    <dsp:sp modelId="{AF451EAF-FE16-4677-9779-A90615ECF086}">
      <dsp:nvSpPr>
        <dsp:cNvPr id="0" name=""/>
        <dsp:cNvSpPr/>
      </dsp:nvSpPr>
      <dsp:spPr>
        <a:xfrm>
          <a:off x="8697136" y="199939"/>
          <a:ext cx="787358" cy="787358"/>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796432" y="2200200"/>
          <a:ext cx="3260176" cy="689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8235" bIns="0" numCol="1" spcCol="1270" anchor="t" anchorCtr="0">
          <a:noAutofit/>
        </a:bodyPr>
        <a:lstStyle/>
        <a:p>
          <a:pPr marL="0" lvl="0" indent="0" algn="r" defTabSz="2178050">
            <a:lnSpc>
              <a:spcPct val="90000"/>
            </a:lnSpc>
            <a:spcBef>
              <a:spcPct val="0"/>
            </a:spcBef>
            <a:spcAft>
              <a:spcPct val="35000"/>
            </a:spcAft>
            <a:buNone/>
          </a:pPr>
          <a:r>
            <a:rPr lang="en-US" sz="4900" kern="1200" dirty="0"/>
            <a:t>Caffe</a:t>
          </a:r>
        </a:p>
      </dsp:txBody>
      <dsp:txXfrm>
        <a:off x="-796432" y="2200200"/>
        <a:ext cx="3260176" cy="689652"/>
      </dsp:txXfrm>
    </dsp:sp>
    <dsp:sp modelId="{52F78670-44B0-43CB-9140-AD5B87A3C22C}">
      <dsp:nvSpPr>
        <dsp:cNvPr id="0" name=""/>
        <dsp:cNvSpPr/>
      </dsp:nvSpPr>
      <dsp:spPr>
        <a:xfrm>
          <a:off x="1178482" y="914939"/>
          <a:ext cx="944810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608235" rIns="277368" bIns="277368"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Native Windows Support</a:t>
          </a:r>
        </a:p>
        <a:p>
          <a:pPr marL="285750" lvl="1" indent="-285750" algn="l" defTabSz="1333500">
            <a:lnSpc>
              <a:spcPct val="90000"/>
            </a:lnSpc>
            <a:spcBef>
              <a:spcPct val="0"/>
            </a:spcBef>
            <a:spcAft>
              <a:spcPct val="15000"/>
            </a:spcAft>
            <a:buChar char="•"/>
          </a:pPr>
          <a:r>
            <a:rPr lang="en-US" sz="3000" kern="1200" dirty="0"/>
            <a:t>Large repository of code &amp; research papers</a:t>
          </a:r>
        </a:p>
        <a:p>
          <a:pPr marL="285750" lvl="1" indent="-285750" algn="l" defTabSz="1333500">
            <a:lnSpc>
              <a:spcPct val="90000"/>
            </a:lnSpc>
            <a:spcBef>
              <a:spcPct val="0"/>
            </a:spcBef>
            <a:spcAft>
              <a:spcPct val="15000"/>
            </a:spcAft>
            <a:buChar char="•"/>
          </a:pPr>
          <a:r>
            <a:rPr lang="en-US" sz="3000" kern="1200" dirty="0"/>
            <a:t>C++ Based w/ Python Wrapper</a:t>
          </a:r>
        </a:p>
        <a:p>
          <a:pPr marL="285750" lvl="1" indent="-285750" algn="l" defTabSz="1333500">
            <a:lnSpc>
              <a:spcPct val="90000"/>
            </a:lnSpc>
            <a:spcBef>
              <a:spcPct val="0"/>
            </a:spcBef>
            <a:spcAft>
              <a:spcPct val="15000"/>
            </a:spcAft>
            <a:buChar char="•"/>
          </a:pPr>
          <a:r>
            <a:rPr lang="en-US" sz="3000" kern="1200"/>
            <a:t>Fit for purpose</a:t>
          </a:r>
          <a:endParaRPr lang="en-US" sz="3000" kern="1200" dirty="0"/>
        </a:p>
        <a:p>
          <a:pPr marL="285750" lvl="1" indent="-285750" algn="l" defTabSz="1333500">
            <a:lnSpc>
              <a:spcPct val="90000"/>
            </a:lnSpc>
            <a:spcBef>
              <a:spcPct val="0"/>
            </a:spcBef>
            <a:spcAft>
              <a:spcPct val="15000"/>
            </a:spcAft>
            <a:buChar char="•"/>
          </a:pPr>
          <a:r>
            <a:rPr lang="en-US" sz="3000" kern="1200" dirty="0"/>
            <a:t>Difficult to setup &amp; use</a:t>
          </a:r>
        </a:p>
      </dsp:txBody>
      <dsp:txXfrm>
        <a:off x="1178482" y="914939"/>
        <a:ext cx="9448101" cy="3260176"/>
      </dsp:txXfrm>
    </dsp:sp>
    <dsp:sp modelId="{FBD6C6BC-80B0-4BD9-958A-D8E93E17AB45}">
      <dsp:nvSpPr>
        <dsp:cNvPr id="0" name=""/>
        <dsp:cNvSpPr/>
      </dsp:nvSpPr>
      <dsp:spPr>
        <a:xfrm>
          <a:off x="488829" y="4597"/>
          <a:ext cx="1379305" cy="1379305"/>
        </a:xfrm>
        <a:prstGeom prst="rect">
          <a:avLst/>
        </a:prstGeom>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6DA0-45AC-4C2A-B3EC-FE5FA8E83CF5}">
      <dsp:nvSpPr>
        <dsp:cNvPr id="0" name=""/>
        <dsp:cNvSpPr/>
      </dsp:nvSpPr>
      <dsp:spPr>
        <a:xfrm>
          <a:off x="733805" y="0"/>
          <a:ext cx="8316468" cy="46299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80AD3-CD00-4D22-A501-1BC5D248A8BE}">
      <dsp:nvSpPr>
        <dsp:cNvPr id="0" name=""/>
        <dsp:cNvSpPr/>
      </dsp:nvSpPr>
      <dsp:spPr>
        <a:xfrm>
          <a:off x="10510" y="1388975"/>
          <a:ext cx="3149250" cy="18519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Implement R-CNN for detection </a:t>
          </a:r>
          <a:r>
            <a:rPr lang="en-US" sz="2600" kern="1200"/>
            <a:t>&amp; classification of SKUs</a:t>
          </a:r>
        </a:p>
      </dsp:txBody>
      <dsp:txXfrm>
        <a:off x="100916" y="1479381"/>
        <a:ext cx="2968438" cy="1671155"/>
      </dsp:txXfrm>
    </dsp:sp>
    <dsp:sp modelId="{2B42E24A-2238-4B3E-9184-87233D3CF7C3}">
      <dsp:nvSpPr>
        <dsp:cNvPr id="0" name=""/>
        <dsp:cNvSpPr/>
      </dsp:nvSpPr>
      <dsp:spPr>
        <a:xfrm>
          <a:off x="3317414" y="1388975"/>
          <a:ext cx="3149250" cy="18519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Present findings and final model to PopSpots</a:t>
          </a:r>
          <a:endParaRPr lang="en-US" sz="2600" kern="1200" dirty="0"/>
        </a:p>
      </dsp:txBody>
      <dsp:txXfrm>
        <a:off x="3407820" y="1479381"/>
        <a:ext cx="2968438" cy="1671155"/>
      </dsp:txXfrm>
    </dsp:sp>
    <dsp:sp modelId="{A9EB84B6-643F-4CE3-B696-C6C815500881}">
      <dsp:nvSpPr>
        <dsp:cNvPr id="0" name=""/>
        <dsp:cNvSpPr/>
      </dsp:nvSpPr>
      <dsp:spPr>
        <a:xfrm>
          <a:off x="6624319" y="1388975"/>
          <a:ext cx="3149250" cy="18519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Enhance algorithm to estimate stock level and evaluate compliance  </a:t>
          </a:r>
        </a:p>
      </dsp:txBody>
      <dsp:txXfrm>
        <a:off x="6714725" y="1479381"/>
        <a:ext cx="2968438" cy="1671155"/>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DA27D-7661-408B-A088-203E941C0EB9}"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BE81-F7EB-4B4C-A8FB-C20F1901BFBB}" type="slidenum">
              <a:rPr lang="en-US" smtClean="0"/>
              <a:t>‹#›</a:t>
            </a:fld>
            <a:endParaRPr lang="en-US"/>
          </a:p>
        </p:txBody>
      </p:sp>
    </p:spTree>
    <p:extLst>
      <p:ext uri="{BB962C8B-B14F-4D97-AF65-F5344CB8AC3E}">
        <p14:creationId xmlns:p14="http://schemas.microsoft.com/office/powerpoint/2010/main" val="76846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2</a:t>
            </a:fld>
            <a:endParaRPr lang="en-US"/>
          </a:p>
        </p:txBody>
      </p:sp>
    </p:spTree>
    <p:extLst>
      <p:ext uri="{BB962C8B-B14F-4D97-AF65-F5344CB8AC3E}">
        <p14:creationId xmlns:p14="http://schemas.microsoft.com/office/powerpoint/2010/main" val="59509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SEAN</a:t>
            </a:r>
          </a:p>
        </p:txBody>
      </p:sp>
      <p:sp>
        <p:nvSpPr>
          <p:cNvPr id="4" name="Slide Number Placeholder 3"/>
          <p:cNvSpPr>
            <a:spLocks noGrp="1"/>
          </p:cNvSpPr>
          <p:nvPr>
            <p:ph type="sldNum" sz="quarter" idx="10"/>
          </p:nvPr>
        </p:nvSpPr>
        <p:spPr/>
        <p:txBody>
          <a:bodyPr/>
          <a:lstStyle/>
          <a:p>
            <a:fld id="{057CBE81-F7EB-4B4C-A8FB-C20F1901BFBB}" type="slidenum">
              <a:rPr lang="en-US" smtClean="0"/>
              <a:t>12</a:t>
            </a:fld>
            <a:endParaRPr lang="en-US"/>
          </a:p>
        </p:txBody>
      </p:sp>
    </p:spTree>
    <p:extLst>
      <p:ext uri="{BB962C8B-B14F-4D97-AF65-F5344CB8AC3E}">
        <p14:creationId xmlns:p14="http://schemas.microsoft.com/office/powerpoint/2010/main" val="359330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13</a:t>
            </a:fld>
            <a:endParaRPr lang="en-US"/>
          </a:p>
        </p:txBody>
      </p:sp>
    </p:spTree>
    <p:extLst>
      <p:ext uri="{BB962C8B-B14F-4D97-AF65-F5344CB8AC3E}">
        <p14:creationId xmlns:p14="http://schemas.microsoft.com/office/powerpoint/2010/main" val="1265269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14</a:t>
            </a:fld>
            <a:endParaRPr lang="en-US"/>
          </a:p>
        </p:txBody>
      </p:sp>
    </p:spTree>
    <p:extLst>
      <p:ext uri="{BB962C8B-B14F-4D97-AF65-F5344CB8AC3E}">
        <p14:creationId xmlns:p14="http://schemas.microsoft.com/office/powerpoint/2010/main" val="298279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15</a:t>
            </a:fld>
            <a:endParaRPr lang="en-US"/>
          </a:p>
        </p:txBody>
      </p:sp>
    </p:spTree>
    <p:extLst>
      <p:ext uri="{BB962C8B-B14F-4D97-AF65-F5344CB8AC3E}">
        <p14:creationId xmlns:p14="http://schemas.microsoft.com/office/powerpoint/2010/main" val="2916898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16</a:t>
            </a:fld>
            <a:endParaRPr lang="en-US"/>
          </a:p>
        </p:txBody>
      </p:sp>
    </p:spTree>
    <p:extLst>
      <p:ext uri="{BB962C8B-B14F-4D97-AF65-F5344CB8AC3E}">
        <p14:creationId xmlns:p14="http://schemas.microsoft.com/office/powerpoint/2010/main" val="358343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17</a:t>
            </a:fld>
            <a:endParaRPr lang="en-US"/>
          </a:p>
        </p:txBody>
      </p:sp>
    </p:spTree>
    <p:extLst>
      <p:ext uri="{BB962C8B-B14F-4D97-AF65-F5344CB8AC3E}">
        <p14:creationId xmlns:p14="http://schemas.microsoft.com/office/powerpoint/2010/main" val="4134816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18</a:t>
            </a:fld>
            <a:endParaRPr lang="en-US"/>
          </a:p>
        </p:txBody>
      </p:sp>
    </p:spTree>
    <p:extLst>
      <p:ext uri="{BB962C8B-B14F-4D97-AF65-F5344CB8AC3E}">
        <p14:creationId xmlns:p14="http://schemas.microsoft.com/office/powerpoint/2010/main" val="2474451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19</a:t>
            </a:fld>
            <a:endParaRPr lang="en-US"/>
          </a:p>
        </p:txBody>
      </p:sp>
    </p:spTree>
    <p:extLst>
      <p:ext uri="{BB962C8B-B14F-4D97-AF65-F5344CB8AC3E}">
        <p14:creationId xmlns:p14="http://schemas.microsoft.com/office/powerpoint/2010/main" val="501666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20</a:t>
            </a:fld>
            <a:endParaRPr lang="en-US"/>
          </a:p>
        </p:txBody>
      </p:sp>
    </p:spTree>
    <p:extLst>
      <p:ext uri="{BB962C8B-B14F-4D97-AF65-F5344CB8AC3E}">
        <p14:creationId xmlns:p14="http://schemas.microsoft.com/office/powerpoint/2010/main" val="3582813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21</a:t>
            </a:fld>
            <a:endParaRPr lang="en-US"/>
          </a:p>
        </p:txBody>
      </p:sp>
    </p:spTree>
    <p:extLst>
      <p:ext uri="{BB962C8B-B14F-4D97-AF65-F5344CB8AC3E}">
        <p14:creationId xmlns:p14="http://schemas.microsoft.com/office/powerpoint/2010/main" val="36348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3</a:t>
            </a:fld>
            <a:endParaRPr lang="en-US"/>
          </a:p>
        </p:txBody>
      </p:sp>
    </p:spTree>
    <p:extLst>
      <p:ext uri="{BB962C8B-B14F-4D97-AF65-F5344CB8AC3E}">
        <p14:creationId xmlns:p14="http://schemas.microsoft.com/office/powerpoint/2010/main" val="3459978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ZACK</a:t>
            </a:r>
          </a:p>
        </p:txBody>
      </p:sp>
      <p:sp>
        <p:nvSpPr>
          <p:cNvPr id="4" name="Slide Number Placeholder 3"/>
          <p:cNvSpPr>
            <a:spLocks noGrp="1"/>
          </p:cNvSpPr>
          <p:nvPr>
            <p:ph type="sldNum" sz="quarter" idx="10"/>
          </p:nvPr>
        </p:nvSpPr>
        <p:spPr/>
        <p:txBody>
          <a:bodyPr/>
          <a:lstStyle/>
          <a:p>
            <a:fld id="{057CBE81-F7EB-4B4C-A8FB-C20F1901BFBB}" type="slidenum">
              <a:rPr lang="en-US" smtClean="0"/>
              <a:t>24</a:t>
            </a:fld>
            <a:endParaRPr lang="en-US"/>
          </a:p>
        </p:txBody>
      </p:sp>
    </p:spTree>
    <p:extLst>
      <p:ext uri="{BB962C8B-B14F-4D97-AF65-F5344CB8AC3E}">
        <p14:creationId xmlns:p14="http://schemas.microsoft.com/office/powerpoint/2010/main" val="134588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4</a:t>
            </a:fld>
            <a:endParaRPr lang="en-US"/>
          </a:p>
        </p:txBody>
      </p:sp>
    </p:spTree>
    <p:extLst>
      <p:ext uri="{BB962C8B-B14F-4D97-AF65-F5344CB8AC3E}">
        <p14:creationId xmlns:p14="http://schemas.microsoft.com/office/powerpoint/2010/main" val="221919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5</a:t>
            </a:fld>
            <a:endParaRPr lang="en-US"/>
          </a:p>
        </p:txBody>
      </p:sp>
    </p:spTree>
    <p:extLst>
      <p:ext uri="{BB962C8B-B14F-4D97-AF65-F5344CB8AC3E}">
        <p14:creationId xmlns:p14="http://schemas.microsoft.com/office/powerpoint/2010/main" val="25139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BROOKS</a:t>
            </a:r>
          </a:p>
        </p:txBody>
      </p:sp>
      <p:sp>
        <p:nvSpPr>
          <p:cNvPr id="4" name="Slide Number Placeholder 3"/>
          <p:cNvSpPr>
            <a:spLocks noGrp="1"/>
          </p:cNvSpPr>
          <p:nvPr>
            <p:ph type="sldNum" sz="quarter" idx="10"/>
          </p:nvPr>
        </p:nvSpPr>
        <p:spPr/>
        <p:txBody>
          <a:bodyPr/>
          <a:lstStyle/>
          <a:p>
            <a:fld id="{057CBE81-F7EB-4B4C-A8FB-C20F1901BFBB}" type="slidenum">
              <a:rPr lang="en-US" smtClean="0"/>
              <a:t>7</a:t>
            </a:fld>
            <a:endParaRPr lang="en-US"/>
          </a:p>
        </p:txBody>
      </p:sp>
    </p:spTree>
    <p:extLst>
      <p:ext uri="{BB962C8B-B14F-4D97-AF65-F5344CB8AC3E}">
        <p14:creationId xmlns:p14="http://schemas.microsoft.com/office/powerpoint/2010/main" val="4143697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BROOKS</a:t>
            </a:r>
          </a:p>
        </p:txBody>
      </p:sp>
      <p:sp>
        <p:nvSpPr>
          <p:cNvPr id="4" name="Slide Number Placeholder 3"/>
          <p:cNvSpPr>
            <a:spLocks noGrp="1"/>
          </p:cNvSpPr>
          <p:nvPr>
            <p:ph type="sldNum" sz="quarter" idx="10"/>
          </p:nvPr>
        </p:nvSpPr>
        <p:spPr/>
        <p:txBody>
          <a:bodyPr/>
          <a:lstStyle/>
          <a:p>
            <a:fld id="{057CBE81-F7EB-4B4C-A8FB-C20F1901BFBB}" type="slidenum">
              <a:rPr lang="en-US" smtClean="0"/>
              <a:t>8</a:t>
            </a:fld>
            <a:endParaRPr lang="en-US"/>
          </a:p>
        </p:txBody>
      </p:sp>
    </p:spTree>
    <p:extLst>
      <p:ext uri="{BB962C8B-B14F-4D97-AF65-F5344CB8AC3E}">
        <p14:creationId xmlns:p14="http://schemas.microsoft.com/office/powerpoint/2010/main" val="349355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BROOKS</a:t>
            </a:r>
          </a:p>
        </p:txBody>
      </p:sp>
      <p:sp>
        <p:nvSpPr>
          <p:cNvPr id="4" name="Slide Number Placeholder 3"/>
          <p:cNvSpPr>
            <a:spLocks noGrp="1"/>
          </p:cNvSpPr>
          <p:nvPr>
            <p:ph type="sldNum" sz="quarter" idx="10"/>
          </p:nvPr>
        </p:nvSpPr>
        <p:spPr/>
        <p:txBody>
          <a:bodyPr/>
          <a:lstStyle/>
          <a:p>
            <a:fld id="{057CBE81-F7EB-4B4C-A8FB-C20F1901BFBB}" type="slidenum">
              <a:rPr lang="en-US" smtClean="0"/>
              <a:t>9</a:t>
            </a:fld>
            <a:endParaRPr lang="en-US"/>
          </a:p>
        </p:txBody>
      </p:sp>
    </p:spTree>
    <p:extLst>
      <p:ext uri="{BB962C8B-B14F-4D97-AF65-F5344CB8AC3E}">
        <p14:creationId xmlns:p14="http://schemas.microsoft.com/office/powerpoint/2010/main" val="382526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SEAN</a:t>
            </a:r>
          </a:p>
        </p:txBody>
      </p:sp>
      <p:sp>
        <p:nvSpPr>
          <p:cNvPr id="4" name="Slide Number Placeholder 3"/>
          <p:cNvSpPr>
            <a:spLocks noGrp="1"/>
          </p:cNvSpPr>
          <p:nvPr>
            <p:ph type="sldNum" sz="quarter" idx="10"/>
          </p:nvPr>
        </p:nvSpPr>
        <p:spPr/>
        <p:txBody>
          <a:bodyPr/>
          <a:lstStyle/>
          <a:p>
            <a:fld id="{057CBE81-F7EB-4B4C-A8FB-C20F1901BFBB}" type="slidenum">
              <a:rPr lang="en-US" smtClean="0"/>
              <a:t>10</a:t>
            </a:fld>
            <a:endParaRPr lang="en-US"/>
          </a:p>
        </p:txBody>
      </p:sp>
    </p:spTree>
    <p:extLst>
      <p:ext uri="{BB962C8B-B14F-4D97-AF65-F5344CB8AC3E}">
        <p14:creationId xmlns:p14="http://schemas.microsoft.com/office/powerpoint/2010/main" val="79099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SEAN</a:t>
            </a:r>
          </a:p>
        </p:txBody>
      </p:sp>
      <p:sp>
        <p:nvSpPr>
          <p:cNvPr id="4" name="Slide Number Placeholder 3"/>
          <p:cNvSpPr>
            <a:spLocks noGrp="1"/>
          </p:cNvSpPr>
          <p:nvPr>
            <p:ph type="sldNum" sz="quarter" idx="10"/>
          </p:nvPr>
        </p:nvSpPr>
        <p:spPr/>
        <p:txBody>
          <a:bodyPr/>
          <a:lstStyle/>
          <a:p>
            <a:fld id="{057CBE81-F7EB-4B4C-A8FB-C20F1901BFBB}" type="slidenum">
              <a:rPr lang="en-US" smtClean="0"/>
              <a:t>11</a:t>
            </a:fld>
            <a:endParaRPr lang="en-US"/>
          </a:p>
        </p:txBody>
      </p:sp>
    </p:spTree>
    <p:extLst>
      <p:ext uri="{BB962C8B-B14F-4D97-AF65-F5344CB8AC3E}">
        <p14:creationId xmlns:p14="http://schemas.microsoft.com/office/powerpoint/2010/main" val="242797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8759E81-2BD2-41C7-AD51-E8E07CD5BA5A}"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15229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2D72A-EE1F-434F-AD57-5BD90B7711E3}"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8214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E38649-826A-4E35-A50B-FD9B191DCABD}" type="datetime1">
              <a:rPr lang="en-US" smtClean="0"/>
              <a:t>11/29/2016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294525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7D10D-B87C-4F64-B7EE-7113E996BEDD}"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654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369E262-F827-449B-9AD3-75BE56BE1D07}"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69560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801CC-24D5-4E3A-A8F9-B1A84F36FAF6}"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317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BC5B-B844-434F-A9E9-C0C3FC33AACF}" type="datetime1">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168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BCCC1-1DFB-40E1-B238-95C4C40BB788}" type="datetime1">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34086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1BBC9-8C7D-46D6-A1E1-11382FFDBC8C}" type="datetime1">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46396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AAFA9-1184-4EA0-A4CF-31FEDBD75C17}"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8153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F8AAA-31D9-49A6-92F5-1E2BDB1D96D2}"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5712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B2F66A3-BF2F-49BE-BFF1-9E285F296CEF}" type="datetime1">
              <a:rPr lang="en-US" smtClean="0"/>
              <a:t>11/29/2016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21452285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zer0n/deepframework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0.png"/><Relationship Id="rId4" Type="http://schemas.openxmlformats.org/officeDocument/2006/relationships/diagramLayout" Target="../diagrams/layout1.xml"/><Relationship Id="rId9" Type="http://schemas.openxmlformats.org/officeDocument/2006/relationships/hyperlink" Target="https://en.wikipedia.org/wiki/Comparison_of_deep_learning_software" TargetMode="Externa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506.01497v3.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rbgirshick/py-faster-rcn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opencv.org/3.0-beta/doc/py_tutorials/py_feature2d/py_orb/py_orb.html" TargetMode="External"/><Relationship Id="rId2" Type="http://schemas.openxmlformats.org/officeDocument/2006/relationships/hyperlink" Target="http://www.willowgarage.com/sites/default/files/orb_final.pdf" TargetMode="External"/><Relationship Id="rId1" Type="http://schemas.openxmlformats.org/officeDocument/2006/relationships/slideLayout" Target="../slideLayouts/slideLayout2.xml"/><Relationship Id="rId4" Type="http://schemas.openxmlformats.org/officeDocument/2006/relationships/hyperlink" Target="http://www.robots.ox.ac.uk/~vgg/rg/papers/CalonderLSF1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Automating PoP Stock Check via Deep Learning</a:t>
            </a:r>
          </a:p>
        </p:txBody>
      </p:sp>
      <p:sp>
        <p:nvSpPr>
          <p:cNvPr id="3" name="Subtitle 2"/>
          <p:cNvSpPr>
            <a:spLocks noGrp="1"/>
          </p:cNvSpPr>
          <p:nvPr>
            <p:ph type="subTitle" idx="1"/>
          </p:nvPr>
        </p:nvSpPr>
        <p:spPr/>
        <p:txBody>
          <a:bodyPr/>
          <a:lstStyle/>
          <a:p>
            <a:r>
              <a:rPr lang="en-US" dirty="0"/>
              <a:t>Brooks Beckelman, Zack Bilderback, Estevan Gonzales, Dallas Griffin, Sean Kessel, Davis Townsend</a:t>
            </a:r>
          </a:p>
        </p:txBody>
      </p:sp>
      <p:sp>
        <p:nvSpPr>
          <p:cNvPr id="4" name="Slide Number Placeholder 3"/>
          <p:cNvSpPr>
            <a:spLocks noGrp="1"/>
          </p:cNvSpPr>
          <p:nvPr>
            <p:ph type="sldNum" sz="quarter" idx="12"/>
          </p:nvPr>
        </p:nvSpPr>
        <p:spPr/>
        <p:txBody>
          <a:bodyPr/>
          <a:lstStyle/>
          <a:p>
            <a:fld id="{3F7797E6-B248-406C-B9DE-003C14E63641}" type="slidenum">
              <a:rPr lang="en-US" smtClean="0"/>
              <a:t>1</a:t>
            </a:fld>
            <a:endParaRPr lang="en-US"/>
          </a:p>
        </p:txBody>
      </p:sp>
    </p:spTree>
    <p:extLst>
      <p:ext uri="{BB962C8B-B14F-4D97-AF65-F5344CB8AC3E}">
        <p14:creationId xmlns:p14="http://schemas.microsoft.com/office/powerpoint/2010/main" val="16934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Canny edge detection</a:t>
            </a:r>
          </a:p>
        </p:txBody>
      </p:sp>
      <p:sp>
        <p:nvSpPr>
          <p:cNvPr id="6" name="Content Placeholder 5"/>
          <p:cNvSpPr>
            <a:spLocks noGrp="1"/>
          </p:cNvSpPr>
          <p:nvPr>
            <p:ph sz="half" idx="1"/>
          </p:nvPr>
        </p:nvSpPr>
        <p:spPr>
          <a:xfrm>
            <a:off x="1205344" y="2011679"/>
            <a:ext cx="4754880" cy="4680340"/>
          </a:xfrm>
        </p:spPr>
        <p:txBody>
          <a:bodyPr>
            <a:normAutofit fontScale="92500" lnSpcReduction="10000"/>
          </a:bodyPr>
          <a:lstStyle/>
          <a:p>
            <a:r>
              <a:rPr lang="en-US" dirty="0"/>
              <a:t>Popular edge detection algorithm developed by John F. Canny </a:t>
            </a:r>
          </a:p>
          <a:p>
            <a:r>
              <a:rPr lang="en-US" dirty="0"/>
              <a:t>Multistage algorithm with the following stages:</a:t>
            </a:r>
          </a:p>
          <a:p>
            <a:pPr marL="685800" lvl="1" indent="-457200">
              <a:buFont typeface="+mj-lt"/>
              <a:buAutoNum type="arabicPeriod"/>
            </a:pPr>
            <a:r>
              <a:rPr lang="en-US" dirty="0"/>
              <a:t>Remove noise from image using 5x5 Gaussian filter</a:t>
            </a:r>
          </a:p>
          <a:p>
            <a:pPr marL="685800" lvl="1" indent="-457200">
              <a:buFont typeface="+mj-lt"/>
              <a:buAutoNum type="arabicPeriod"/>
            </a:pPr>
            <a:r>
              <a:rPr lang="en-US" dirty="0"/>
              <a:t>Find intensity gradient of the image –filtered with Sobel kernel</a:t>
            </a:r>
          </a:p>
          <a:p>
            <a:pPr lvl="3"/>
            <a:r>
              <a:rPr lang="en-US" dirty="0"/>
              <a:t>Edge gradient and direction found for each pixel</a:t>
            </a:r>
          </a:p>
          <a:p>
            <a:pPr marL="685800" lvl="1" indent="-457200">
              <a:buFont typeface="+mj-lt"/>
              <a:buAutoNum type="arabicPeriod"/>
            </a:pPr>
            <a:r>
              <a:rPr lang="en-US" dirty="0"/>
              <a:t>Non-Maximum Suppression</a:t>
            </a:r>
          </a:p>
          <a:p>
            <a:pPr lvl="3"/>
            <a:r>
              <a:rPr lang="en-US" dirty="0"/>
              <a:t>Full image scan done to remove unwanted pixels that may not constitute an edge</a:t>
            </a:r>
          </a:p>
          <a:p>
            <a:pPr marL="685800" lvl="1" indent="-457200">
              <a:buFont typeface="+mj-lt"/>
              <a:buAutoNum type="arabicPeriod"/>
            </a:pPr>
            <a:r>
              <a:rPr lang="en-US" dirty="0"/>
              <a:t>Hysteresis Thresholding</a:t>
            </a:r>
          </a:p>
          <a:p>
            <a:pPr lvl="3"/>
            <a:r>
              <a:rPr lang="en-US" dirty="0"/>
              <a:t>Any edges with intensity gradient above </a:t>
            </a:r>
            <a:r>
              <a:rPr lang="en-US" dirty="0" err="1"/>
              <a:t>maxVal</a:t>
            </a:r>
            <a:r>
              <a:rPr lang="en-US" dirty="0"/>
              <a:t> are considered edges for sure</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10</a:t>
            </a:fld>
            <a:endParaRPr lang="en-US"/>
          </a:p>
        </p:txBody>
      </p:sp>
      <p:pic>
        <p:nvPicPr>
          <p:cNvPr id="8" name="Content Placeholder 7"/>
          <p:cNvPicPr>
            <a:picLocks noGrp="1" noChangeAspect="1"/>
          </p:cNvPicPr>
          <p:nvPr>
            <p:ph sz="half" idx="2"/>
          </p:nvPr>
        </p:nvPicPr>
        <p:blipFill>
          <a:blip r:embed="rId3"/>
          <a:stretch>
            <a:fillRect/>
          </a:stretch>
        </p:blipFill>
        <p:spPr>
          <a:xfrm>
            <a:off x="7085308" y="1855162"/>
            <a:ext cx="3981608" cy="2362104"/>
          </a:xfrm>
          <a:prstGeom prst="rect">
            <a:avLst/>
          </a:prstGeom>
        </p:spPr>
      </p:pic>
      <p:pic>
        <p:nvPicPr>
          <p:cNvPr id="2" name="Picture 1"/>
          <p:cNvPicPr>
            <a:picLocks noChangeAspect="1"/>
          </p:cNvPicPr>
          <p:nvPr/>
        </p:nvPicPr>
        <p:blipFill>
          <a:blip r:embed="rId4"/>
          <a:stretch>
            <a:fillRect/>
          </a:stretch>
        </p:blipFill>
        <p:spPr>
          <a:xfrm>
            <a:off x="5942528" y="4436008"/>
            <a:ext cx="6249472" cy="2256011"/>
          </a:xfrm>
          <a:prstGeom prst="rect">
            <a:avLst/>
          </a:prstGeom>
        </p:spPr>
      </p:pic>
    </p:spTree>
    <p:extLst>
      <p:ext uri="{BB962C8B-B14F-4D97-AF65-F5344CB8AC3E}">
        <p14:creationId xmlns:p14="http://schemas.microsoft.com/office/powerpoint/2010/main" val="10020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 matching example output with edges</a:t>
            </a:r>
          </a:p>
        </p:txBody>
      </p:sp>
      <p:sp>
        <p:nvSpPr>
          <p:cNvPr id="4" name="Slide Number Placeholder 3"/>
          <p:cNvSpPr>
            <a:spLocks noGrp="1"/>
          </p:cNvSpPr>
          <p:nvPr>
            <p:ph type="sldNum" sz="quarter" idx="12"/>
          </p:nvPr>
        </p:nvSpPr>
        <p:spPr/>
        <p:txBody>
          <a:bodyPr/>
          <a:lstStyle/>
          <a:p>
            <a:fld id="{3F7797E6-B248-406C-B9DE-003C14E63641}" type="slidenum">
              <a:rPr lang="en-US" smtClean="0"/>
              <a:t>11</a:t>
            </a:fld>
            <a:endParaRPr lang="en-US"/>
          </a:p>
        </p:txBody>
      </p:sp>
      <p:pic>
        <p:nvPicPr>
          <p:cNvPr id="8" name="Content Placeholder 7"/>
          <p:cNvPicPr>
            <a:picLocks noGrp="1" noChangeAspect="1"/>
          </p:cNvPicPr>
          <p:nvPr>
            <p:ph sz="half" idx="1"/>
          </p:nvPr>
        </p:nvPicPr>
        <p:blipFill>
          <a:blip r:embed="rId3"/>
          <a:stretch>
            <a:fillRect/>
          </a:stretch>
        </p:blipFill>
        <p:spPr>
          <a:xfrm>
            <a:off x="1202918" y="1850991"/>
            <a:ext cx="3059729" cy="4936988"/>
          </a:xfrm>
          <a:prstGeom prst="rect">
            <a:avLst/>
          </a:prstGeom>
        </p:spPr>
      </p:pic>
      <p:pic>
        <p:nvPicPr>
          <p:cNvPr id="9" name="Content Placeholder 8"/>
          <p:cNvPicPr>
            <a:picLocks noGrp="1" noChangeAspect="1"/>
          </p:cNvPicPr>
          <p:nvPr>
            <p:ph sz="half" idx="2"/>
          </p:nvPr>
        </p:nvPicPr>
        <p:blipFill>
          <a:blip r:embed="rId4"/>
          <a:stretch>
            <a:fillRect/>
          </a:stretch>
        </p:blipFill>
        <p:spPr>
          <a:xfrm>
            <a:off x="7523922" y="1838104"/>
            <a:ext cx="3135005" cy="4968077"/>
          </a:xfrm>
          <a:prstGeom prst="rect">
            <a:avLst/>
          </a:prstGeom>
        </p:spPr>
      </p:pic>
      <p:sp>
        <p:nvSpPr>
          <p:cNvPr id="12" name="Content Placeholder 5"/>
          <p:cNvSpPr txBox="1">
            <a:spLocks/>
          </p:cNvSpPr>
          <p:nvPr/>
        </p:nvSpPr>
        <p:spPr>
          <a:xfrm>
            <a:off x="4262647" y="1966823"/>
            <a:ext cx="3261276" cy="44560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We thought using edges might help with matching because “snickers” outline could be matched</a:t>
            </a:r>
          </a:p>
          <a:p>
            <a:pPr marL="0" indent="0">
              <a:buNone/>
            </a:pPr>
            <a:r>
              <a:rPr lang="en-US" dirty="0"/>
              <a:t>Edge detection generally good at finding logos, brand names, and anything with defined edges such as words.</a:t>
            </a:r>
          </a:p>
          <a:p>
            <a:pPr marL="0" indent="0">
              <a:buNone/>
            </a:pPr>
            <a:r>
              <a:rPr lang="en-US" dirty="0"/>
              <a:t>Still didn’t seem to work too well, image is very noisy</a:t>
            </a:r>
          </a:p>
          <a:p>
            <a:endParaRPr lang="en-US" dirty="0"/>
          </a:p>
          <a:p>
            <a:endParaRPr lang="en-US" dirty="0"/>
          </a:p>
        </p:txBody>
      </p:sp>
    </p:spTree>
    <p:extLst>
      <p:ext uri="{BB962C8B-B14F-4D97-AF65-F5344CB8AC3E}">
        <p14:creationId xmlns:p14="http://schemas.microsoft.com/office/powerpoint/2010/main" val="180632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issues with template matching</a:t>
            </a:r>
          </a:p>
        </p:txBody>
      </p:sp>
      <p:sp>
        <p:nvSpPr>
          <p:cNvPr id="7" name="Content Placeholder 6"/>
          <p:cNvSpPr>
            <a:spLocks noGrp="1"/>
          </p:cNvSpPr>
          <p:nvPr>
            <p:ph idx="1"/>
          </p:nvPr>
        </p:nvSpPr>
        <p:spPr>
          <a:xfrm>
            <a:off x="1202919" y="2011680"/>
            <a:ext cx="9784080" cy="4411174"/>
          </a:xfrm>
        </p:spPr>
        <p:txBody>
          <a:bodyPr/>
          <a:lstStyle/>
          <a:p>
            <a:r>
              <a:rPr lang="en-US" dirty="0"/>
              <a:t>Template Matching is NOT scale-invariant or rotation-invariant</a:t>
            </a:r>
          </a:p>
          <a:p>
            <a:pPr lvl="1"/>
            <a:r>
              <a:rPr lang="en-US" dirty="0"/>
              <a:t>Susceptible to different scale of images and non-affine transformations of image</a:t>
            </a:r>
          </a:p>
          <a:p>
            <a:pPr lvl="1"/>
            <a:endParaRPr lang="en-US" dirty="0"/>
          </a:p>
          <a:p>
            <a:r>
              <a:rPr lang="en-US" dirty="0"/>
              <a:t>Template matching only works for detecting single instance of the template</a:t>
            </a:r>
          </a:p>
          <a:p>
            <a:pPr lvl="1"/>
            <a:r>
              <a:rPr lang="en-US" dirty="0"/>
              <a:t>Very difficult to overcome this issue</a:t>
            </a:r>
          </a:p>
          <a:p>
            <a:pPr lvl="1"/>
            <a:endParaRPr lang="en-US" dirty="0"/>
          </a:p>
          <a:p>
            <a:r>
              <a:rPr lang="en-US" dirty="0"/>
              <a:t>We attempted further tests with template matching to attempt to overcome these issues</a:t>
            </a:r>
          </a:p>
          <a:p>
            <a:pPr lvl="1"/>
            <a:r>
              <a:rPr lang="en-US" dirty="0"/>
              <a:t>Wanted to stay with easy method of object detection</a:t>
            </a:r>
          </a:p>
        </p:txBody>
      </p:sp>
      <p:sp>
        <p:nvSpPr>
          <p:cNvPr id="5" name="Slide Number Placeholder 4"/>
          <p:cNvSpPr>
            <a:spLocks noGrp="1"/>
          </p:cNvSpPr>
          <p:nvPr>
            <p:ph type="sldNum" sz="quarter" idx="12"/>
          </p:nvPr>
        </p:nvSpPr>
        <p:spPr/>
        <p:txBody>
          <a:bodyPr/>
          <a:lstStyle/>
          <a:p>
            <a:fld id="{3F7797E6-B248-406C-B9DE-003C14E63641}" type="slidenum">
              <a:rPr lang="en-US" smtClean="0"/>
              <a:t>12</a:t>
            </a:fld>
            <a:endParaRPr lang="en-US"/>
          </a:p>
        </p:txBody>
      </p:sp>
    </p:spTree>
    <p:extLst>
      <p:ext uri="{BB962C8B-B14F-4D97-AF65-F5344CB8AC3E}">
        <p14:creationId xmlns:p14="http://schemas.microsoft.com/office/powerpoint/2010/main" val="691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Pseudo-scale-invariance</a:t>
            </a:r>
          </a:p>
        </p:txBody>
      </p:sp>
      <p:sp>
        <p:nvSpPr>
          <p:cNvPr id="6" name="Content Placeholder 5"/>
          <p:cNvSpPr>
            <a:spLocks noGrp="1"/>
          </p:cNvSpPr>
          <p:nvPr>
            <p:ph sz="half" idx="1"/>
          </p:nvPr>
        </p:nvSpPr>
        <p:spPr>
          <a:xfrm>
            <a:off x="1205343" y="2011680"/>
            <a:ext cx="9781655" cy="4411174"/>
          </a:xfrm>
        </p:spPr>
        <p:txBody>
          <a:bodyPr/>
          <a:lstStyle/>
          <a:p>
            <a:r>
              <a:rPr lang="en-US" dirty="0"/>
              <a:t>Used multi-scaling template matching in a cheap workaround to fix the scale-invariance problem</a:t>
            </a:r>
          </a:p>
          <a:p>
            <a:r>
              <a:rPr lang="en-US" dirty="0"/>
              <a:t>Just continually shrunk the original image until found best match and used this match to draw our rectangle </a:t>
            </a:r>
          </a:p>
          <a:p>
            <a:r>
              <a:rPr lang="en-US" dirty="0"/>
              <a:t>Still did not perform as well as we wanted</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13</a:t>
            </a:fld>
            <a:endParaRPr lang="en-US"/>
          </a:p>
        </p:txBody>
      </p:sp>
      <p:pic>
        <p:nvPicPr>
          <p:cNvPr id="8" name="Content Placeholder 7"/>
          <p:cNvPicPr>
            <a:picLocks noGrp="1" noChangeAspect="1"/>
          </p:cNvPicPr>
          <p:nvPr>
            <p:ph sz="half" idx="2"/>
          </p:nvPr>
        </p:nvPicPr>
        <p:blipFill>
          <a:blip r:embed="rId3"/>
          <a:stretch>
            <a:fillRect/>
          </a:stretch>
        </p:blipFill>
        <p:spPr>
          <a:xfrm>
            <a:off x="6579704" y="3516130"/>
            <a:ext cx="4407296" cy="2701790"/>
          </a:xfrm>
          <a:prstGeom prst="rect">
            <a:avLst/>
          </a:prstGeom>
        </p:spPr>
      </p:pic>
    </p:spTree>
    <p:extLst>
      <p:ext uri="{BB962C8B-B14F-4D97-AF65-F5344CB8AC3E}">
        <p14:creationId xmlns:p14="http://schemas.microsoft.com/office/powerpoint/2010/main" val="249355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Pseudo-rotation-invariance</a:t>
            </a:r>
          </a:p>
        </p:txBody>
      </p:sp>
      <p:sp>
        <p:nvSpPr>
          <p:cNvPr id="3" name="Content Placeholder 2"/>
          <p:cNvSpPr>
            <a:spLocks noGrp="1"/>
          </p:cNvSpPr>
          <p:nvPr>
            <p:ph sz="half" idx="1"/>
          </p:nvPr>
        </p:nvSpPr>
        <p:spPr>
          <a:xfrm>
            <a:off x="1205344" y="2011680"/>
            <a:ext cx="9780156" cy="1944879"/>
          </a:xfrm>
        </p:spPr>
        <p:txBody>
          <a:bodyPr>
            <a:normAutofit lnSpcReduction="10000"/>
          </a:bodyPr>
          <a:lstStyle/>
          <a:p>
            <a:r>
              <a:rPr lang="en-US" dirty="0"/>
              <a:t>Dealt with rotation problem by having folder with many different pics of snickers of different rotations and iterating through this folder to find best match</a:t>
            </a:r>
          </a:p>
          <a:p>
            <a:r>
              <a:rPr lang="en-US" dirty="0"/>
              <a:t>Similarly poor performance, even when using edge detection </a:t>
            </a:r>
          </a:p>
          <a:p>
            <a:r>
              <a:rPr lang="en-US" dirty="0"/>
              <a:t>Could have tried artificially rotating single image, but instead just decided to move on to more powerful object detection algorithm</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14</a:t>
            </a:fld>
            <a:endParaRPr lang="en-US"/>
          </a:p>
        </p:txBody>
      </p:sp>
      <p:pic>
        <p:nvPicPr>
          <p:cNvPr id="6" name="Content Placeholder 5"/>
          <p:cNvPicPr>
            <a:picLocks noGrp="1" noChangeAspect="1"/>
          </p:cNvPicPr>
          <p:nvPr>
            <p:ph sz="half" idx="2"/>
          </p:nvPr>
        </p:nvPicPr>
        <p:blipFill>
          <a:blip r:embed="rId3"/>
          <a:stretch>
            <a:fillRect/>
          </a:stretch>
        </p:blipFill>
        <p:spPr>
          <a:xfrm>
            <a:off x="1202919" y="3956559"/>
            <a:ext cx="9782581" cy="2466295"/>
          </a:xfrm>
          <a:prstGeom prst="rect">
            <a:avLst/>
          </a:prstGeom>
        </p:spPr>
      </p:pic>
    </p:spTree>
    <p:extLst>
      <p:ext uri="{BB962C8B-B14F-4D97-AF65-F5344CB8AC3E}">
        <p14:creationId xmlns:p14="http://schemas.microsoft.com/office/powerpoint/2010/main" val="114071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ORB (Oriented-</a:t>
            </a:r>
            <a:r>
              <a:rPr lang="en-US" dirty="0" err="1"/>
              <a:t>FASt</a:t>
            </a:r>
            <a:r>
              <a:rPr lang="en-US" dirty="0"/>
              <a:t> and rotated-brief) algorithm</a:t>
            </a:r>
          </a:p>
        </p:txBody>
      </p:sp>
      <p:sp>
        <p:nvSpPr>
          <p:cNvPr id="3" name="Content Placeholder 2"/>
          <p:cNvSpPr>
            <a:spLocks noGrp="1"/>
          </p:cNvSpPr>
          <p:nvPr>
            <p:ph idx="1"/>
          </p:nvPr>
        </p:nvSpPr>
        <p:spPr>
          <a:xfrm>
            <a:off x="1202919" y="2011680"/>
            <a:ext cx="9784080" cy="4411174"/>
          </a:xfrm>
        </p:spPr>
        <p:txBody>
          <a:bodyPr/>
          <a:lstStyle/>
          <a:p>
            <a:r>
              <a:rPr lang="en-US" dirty="0"/>
              <a:t>Efficient alternative to SIFT or SURF</a:t>
            </a:r>
          </a:p>
          <a:p>
            <a:r>
              <a:rPr lang="en-US" dirty="0"/>
              <a:t>Algorithm is not patented (made by OpenCV Labs)</a:t>
            </a:r>
          </a:p>
          <a:p>
            <a:r>
              <a:rPr lang="en-US" dirty="0"/>
              <a:t>Basically a fusion of FAST key-point detector and BRIEF descriptor with many modifications to enhance the performance.</a:t>
            </a:r>
            <a:endParaRPr lang="en-US" b="1" dirty="0"/>
          </a:p>
          <a:p>
            <a:r>
              <a:rPr lang="en-US" dirty="0"/>
              <a:t>Importantly, algorithm is scale-invariant and rotation-invariant</a:t>
            </a:r>
          </a:p>
          <a:p>
            <a:pPr marL="0" indent="0">
              <a:buNone/>
            </a:pP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15</a:t>
            </a:fld>
            <a:endParaRPr lang="en-US"/>
          </a:p>
        </p:txBody>
      </p:sp>
    </p:spTree>
    <p:extLst>
      <p:ext uri="{BB962C8B-B14F-4D97-AF65-F5344CB8AC3E}">
        <p14:creationId xmlns:p14="http://schemas.microsoft.com/office/powerpoint/2010/main" val="57786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using ORB for feature matching</a:t>
            </a:r>
          </a:p>
        </p:txBody>
      </p:sp>
      <p:sp>
        <p:nvSpPr>
          <p:cNvPr id="6" name="Content Placeholder 5"/>
          <p:cNvSpPr>
            <a:spLocks noGrp="1"/>
          </p:cNvSpPr>
          <p:nvPr>
            <p:ph sz="half" idx="1"/>
          </p:nvPr>
        </p:nvSpPr>
        <p:spPr>
          <a:xfrm>
            <a:off x="1205344" y="2011680"/>
            <a:ext cx="9780156" cy="1772535"/>
          </a:xfrm>
        </p:spPr>
        <p:txBody>
          <a:bodyPr/>
          <a:lstStyle/>
          <a:p>
            <a:r>
              <a:rPr lang="en-US" dirty="0"/>
              <a:t>Blue lines are matched “key-point” features of pic to the image</a:t>
            </a:r>
            <a:endParaRPr lang="en-US" b="1" dirty="0"/>
          </a:p>
          <a:p>
            <a:r>
              <a:rPr lang="en-US" dirty="0"/>
              <a:t>This is only showing first 10 matches (the “most matching” point)</a:t>
            </a:r>
          </a:p>
          <a:p>
            <a:r>
              <a:rPr lang="en-US" dirty="0"/>
              <a:t>We see the most matches occur on the snickers box as we want</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16</a:t>
            </a:fld>
            <a:endParaRPr lang="en-US"/>
          </a:p>
        </p:txBody>
      </p:sp>
      <p:pic>
        <p:nvPicPr>
          <p:cNvPr id="8" name="Content Placeholder 7"/>
          <p:cNvPicPr>
            <a:picLocks noGrp="1" noChangeAspect="1"/>
          </p:cNvPicPr>
          <p:nvPr>
            <p:ph sz="half" idx="2"/>
          </p:nvPr>
        </p:nvPicPr>
        <p:blipFill>
          <a:blip r:embed="rId3"/>
          <a:stretch>
            <a:fillRect/>
          </a:stretch>
        </p:blipFill>
        <p:spPr>
          <a:xfrm>
            <a:off x="1202919" y="3784215"/>
            <a:ext cx="9782581" cy="2638639"/>
          </a:xfrm>
          <a:prstGeom prst="rect">
            <a:avLst/>
          </a:prstGeom>
        </p:spPr>
      </p:pic>
    </p:spTree>
    <p:extLst>
      <p:ext uri="{BB962C8B-B14F-4D97-AF65-F5344CB8AC3E}">
        <p14:creationId xmlns:p14="http://schemas.microsoft.com/office/powerpoint/2010/main" val="25255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#2: Deep Learning</a:t>
            </a:r>
          </a:p>
        </p:txBody>
      </p:sp>
      <p:sp>
        <p:nvSpPr>
          <p:cNvPr id="3" name="Content Placeholder 2"/>
          <p:cNvSpPr>
            <a:spLocks noGrp="1"/>
          </p:cNvSpPr>
          <p:nvPr>
            <p:ph sz="half" idx="1"/>
          </p:nvPr>
        </p:nvSpPr>
        <p:spPr>
          <a:xfrm>
            <a:off x="1205344" y="2011680"/>
            <a:ext cx="4754880" cy="4411174"/>
          </a:xfrm>
        </p:spPr>
        <p:txBody>
          <a:bodyPr/>
          <a:lstStyle/>
          <a:p>
            <a:r>
              <a:rPr lang="en-US" dirty="0"/>
              <a:t>Step 1: Train Object Detection RNN layers</a:t>
            </a:r>
          </a:p>
          <a:p>
            <a:r>
              <a:rPr lang="en-US" dirty="0"/>
              <a:t>Step 2: Train Object Classification RNN layers</a:t>
            </a:r>
          </a:p>
          <a:p>
            <a:r>
              <a:rPr lang="en-US" dirty="0"/>
              <a:t>Step 3: Evaluate Accuracy of Object Detection &amp; Classification</a:t>
            </a:r>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17</a:t>
            </a:fld>
            <a:endParaRPr lang="en-US"/>
          </a:p>
        </p:txBody>
      </p:sp>
    </p:spTree>
    <p:extLst>
      <p:ext uri="{BB962C8B-B14F-4D97-AF65-F5344CB8AC3E}">
        <p14:creationId xmlns:p14="http://schemas.microsoft.com/office/powerpoint/2010/main" val="163782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Comparison</a:t>
            </a:r>
          </a:p>
        </p:txBody>
      </p:sp>
      <p:sp>
        <p:nvSpPr>
          <p:cNvPr id="4" name="Slide Number Placeholder 3"/>
          <p:cNvSpPr>
            <a:spLocks noGrp="1"/>
          </p:cNvSpPr>
          <p:nvPr>
            <p:ph type="sldNum" sz="quarter" idx="12"/>
          </p:nvPr>
        </p:nvSpPr>
        <p:spPr/>
        <p:txBody>
          <a:bodyPr/>
          <a:lstStyle/>
          <a:p>
            <a:fld id="{3F7797E6-B248-406C-B9DE-003C14E63641}" type="slidenum">
              <a:rPr lang="en-US" smtClean="0"/>
              <a:t>18</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192396"/>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696540" y="6236084"/>
            <a:ext cx="6798920" cy="738664"/>
          </a:xfrm>
          <a:prstGeom prst="rect">
            <a:avLst/>
          </a:prstGeom>
          <a:noFill/>
        </p:spPr>
        <p:txBody>
          <a:bodyPr wrap="square" rtlCol="0">
            <a:spAutoFit/>
          </a:bodyPr>
          <a:lstStyle/>
          <a:p>
            <a:r>
              <a:rPr lang="en-US" sz="1400" dirty="0"/>
              <a:t>More Information:</a:t>
            </a:r>
            <a:r>
              <a:rPr lang="en-US" sz="1400" i="1" dirty="0"/>
              <a:t>	</a:t>
            </a:r>
            <a:r>
              <a:rPr lang="en-US" sz="1400" dirty="0">
                <a:hlinkClick r:id="rId8"/>
              </a:rPr>
              <a:t>https://github.com/zer0n/deepframeworks</a:t>
            </a:r>
            <a:endParaRPr lang="en-US" sz="1400" dirty="0"/>
          </a:p>
          <a:p>
            <a:r>
              <a:rPr lang="en-US" sz="1400" i="1" dirty="0"/>
              <a:t>			</a:t>
            </a:r>
            <a:r>
              <a:rPr lang="en-US" sz="1400" dirty="0">
                <a:hlinkClick r:id="rId9"/>
              </a:rPr>
              <a:t>https://en.wikipedia.org/wiki/Comparison_of_deep_learning_software</a:t>
            </a:r>
            <a:endParaRPr lang="en-US" sz="1400" dirty="0"/>
          </a:p>
          <a:p>
            <a:endParaRPr lang="en-US" sz="1400" i="1"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7556" y="2569018"/>
            <a:ext cx="1182972" cy="272084"/>
          </a:xfrm>
          <a:prstGeom prst="rect">
            <a:avLst/>
          </a:prstGeom>
        </p:spPr>
      </p:pic>
    </p:spTree>
    <p:extLst>
      <p:ext uri="{BB962C8B-B14F-4D97-AF65-F5344CB8AC3E}">
        <p14:creationId xmlns:p14="http://schemas.microsoft.com/office/powerpoint/2010/main" val="82673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Selection</a:t>
            </a:r>
          </a:p>
        </p:txBody>
      </p:sp>
      <p:sp>
        <p:nvSpPr>
          <p:cNvPr id="4" name="Slide Number Placeholder 3"/>
          <p:cNvSpPr>
            <a:spLocks noGrp="1"/>
          </p:cNvSpPr>
          <p:nvPr>
            <p:ph type="sldNum" sz="quarter" idx="12"/>
          </p:nvPr>
        </p:nvSpPr>
        <p:spPr/>
        <p:txBody>
          <a:bodyPr/>
          <a:lstStyle/>
          <a:p>
            <a:fld id="{3F7797E6-B248-406C-B9DE-003C14E63641}" type="slidenum">
              <a:rPr lang="en-US" smtClean="0"/>
              <a:t>19</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5053975"/>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45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PopSpots</a:t>
            </a:r>
          </a:p>
        </p:txBody>
      </p:sp>
      <p:sp>
        <p:nvSpPr>
          <p:cNvPr id="3" name="Content Placeholder 2"/>
          <p:cNvSpPr>
            <a:spLocks noGrp="1"/>
          </p:cNvSpPr>
          <p:nvPr>
            <p:ph sz="half" idx="1"/>
          </p:nvPr>
        </p:nvSpPr>
        <p:spPr>
          <a:xfrm>
            <a:off x="1205344" y="2011680"/>
            <a:ext cx="4754880" cy="4411174"/>
          </a:xfrm>
        </p:spPr>
        <p:txBody>
          <a:bodyPr>
            <a:normAutofit/>
          </a:bodyPr>
          <a:lstStyle/>
          <a:p>
            <a:r>
              <a:rPr lang="en-US" dirty="0"/>
              <a:t>Start-up specializing in digital point-of-purchase (PoP) advertisement systems</a:t>
            </a:r>
          </a:p>
          <a:p>
            <a:r>
              <a:rPr lang="en-US" dirty="0"/>
              <a:t>Work with grocers and retailers to install tablets in check-out aisles </a:t>
            </a:r>
          </a:p>
          <a:p>
            <a:r>
              <a:rPr lang="en-US" dirty="0"/>
              <a:t>Sell advertisements (still images and/or videos) in 7-second increments on the marketplace</a:t>
            </a:r>
          </a:p>
          <a:p>
            <a:r>
              <a:rPr lang="en-US" dirty="0"/>
              <a:t>Offer dynamic ad slots for specific regions or locations that only run and charge when customers are in the check-out aisle</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30938" y="2529946"/>
            <a:ext cx="4754562" cy="3169708"/>
          </a:xfrm>
        </p:spPr>
      </p:pic>
      <p:sp>
        <p:nvSpPr>
          <p:cNvPr id="6" name="Slide Number Placeholder 5"/>
          <p:cNvSpPr>
            <a:spLocks noGrp="1"/>
          </p:cNvSpPr>
          <p:nvPr>
            <p:ph type="sldNum" sz="quarter" idx="12"/>
          </p:nvPr>
        </p:nvSpPr>
        <p:spPr/>
        <p:txBody>
          <a:bodyPr/>
          <a:lstStyle/>
          <a:p>
            <a:fld id="{3F7797E6-B248-406C-B9DE-003C14E63641}" type="slidenum">
              <a:rPr lang="en-US" smtClean="0"/>
              <a:t>2</a:t>
            </a:fld>
            <a:endParaRPr lang="en-US"/>
          </a:p>
        </p:txBody>
      </p:sp>
    </p:spTree>
    <p:extLst>
      <p:ext uri="{BB962C8B-B14F-4D97-AF65-F5344CB8AC3E}">
        <p14:creationId xmlns:p14="http://schemas.microsoft.com/office/powerpoint/2010/main" val="132681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Model Selection</a:t>
            </a:r>
          </a:p>
        </p:txBody>
      </p:sp>
      <p:sp>
        <p:nvSpPr>
          <p:cNvPr id="3" name="Content Placeholder 2"/>
          <p:cNvSpPr>
            <a:spLocks noGrp="1"/>
          </p:cNvSpPr>
          <p:nvPr>
            <p:ph idx="1"/>
          </p:nvPr>
        </p:nvSpPr>
        <p:spPr>
          <a:xfrm>
            <a:off x="243281" y="2011680"/>
            <a:ext cx="7223279" cy="4206240"/>
          </a:xfrm>
        </p:spPr>
        <p:txBody>
          <a:bodyPr>
            <a:normAutofit/>
          </a:bodyPr>
          <a:lstStyle/>
          <a:p>
            <a:pPr marL="0" indent="0">
              <a:buNone/>
            </a:pPr>
            <a:r>
              <a:rPr lang="en-US" sz="2600" b="1" i="1" dirty="0"/>
              <a:t>Model: </a:t>
            </a:r>
            <a:r>
              <a:rPr lang="en-US" sz="2600" b="1" dirty="0"/>
              <a:t>Faster R-CNN</a:t>
            </a:r>
          </a:p>
          <a:p>
            <a:pPr marL="0" indent="0">
              <a:buNone/>
            </a:pPr>
            <a:r>
              <a:rPr lang="en-US" sz="2600" b="1" i="1" dirty="0"/>
              <a:t>Authors: </a:t>
            </a:r>
            <a:r>
              <a:rPr lang="en-US" sz="2600" b="1" dirty="0" err="1"/>
              <a:t>Shaoqing</a:t>
            </a:r>
            <a:r>
              <a:rPr lang="en-US" sz="2600" b="1" dirty="0"/>
              <a:t> Ren, </a:t>
            </a:r>
            <a:r>
              <a:rPr lang="en-US" sz="2600" b="1" dirty="0" err="1"/>
              <a:t>Kaiming</a:t>
            </a:r>
            <a:r>
              <a:rPr lang="en-US" sz="2600" b="1" dirty="0"/>
              <a:t> He, Ross </a:t>
            </a:r>
            <a:r>
              <a:rPr lang="en-US" sz="2600" b="1" dirty="0" err="1"/>
              <a:t>Girshick</a:t>
            </a:r>
            <a:r>
              <a:rPr lang="en-US" sz="2600" b="1" dirty="0"/>
              <a:t>, Jian Sun</a:t>
            </a:r>
          </a:p>
          <a:p>
            <a:r>
              <a:rPr lang="en-US" dirty="0"/>
              <a:t>Performs region proposal (i.e. object detection) and object classification in a single, linked convolutional neural network.</a:t>
            </a:r>
          </a:p>
          <a:p>
            <a:r>
              <a:rPr lang="en-US" dirty="0"/>
              <a:t>Information is shared between region proposal &amp; classification layers, greatly increasing run-time to near real-time (i.e. Production-ready system).</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20</a:t>
            </a:fld>
            <a:endParaRPr lang="en-US">
              <a:solidFill>
                <a:srgbClr val="FFFFFF"/>
              </a:solidFill>
            </a:endParaRPr>
          </a:p>
        </p:txBody>
      </p:sp>
      <p:sp>
        <p:nvSpPr>
          <p:cNvPr id="15" name="TextBox 14"/>
          <p:cNvSpPr txBox="1"/>
          <p:nvPr/>
        </p:nvSpPr>
        <p:spPr>
          <a:xfrm>
            <a:off x="784728" y="6217920"/>
            <a:ext cx="6798920" cy="738664"/>
          </a:xfrm>
          <a:prstGeom prst="rect">
            <a:avLst/>
          </a:prstGeom>
          <a:noFill/>
        </p:spPr>
        <p:txBody>
          <a:bodyPr wrap="square" rtlCol="0">
            <a:spAutoFit/>
          </a:bodyPr>
          <a:lstStyle/>
          <a:p>
            <a:r>
              <a:rPr lang="en-US" sz="1400" dirty="0"/>
              <a:t>Sources:</a:t>
            </a:r>
            <a:r>
              <a:rPr lang="en-US" sz="1400" i="1" dirty="0"/>
              <a:t>	</a:t>
            </a:r>
            <a:r>
              <a:rPr lang="en-US" sz="1400" dirty="0">
                <a:hlinkClick r:id="rId3"/>
              </a:rPr>
              <a:t>https://arxiv.org/pdf/1506.01497v3.pdf</a:t>
            </a:r>
            <a:endParaRPr lang="en-US" sz="1400" dirty="0"/>
          </a:p>
          <a:p>
            <a:r>
              <a:rPr lang="en-US" sz="1400" i="1" dirty="0"/>
              <a:t>		</a:t>
            </a:r>
            <a:r>
              <a:rPr lang="en-US" sz="1400" dirty="0">
                <a:hlinkClick r:id="rId4"/>
              </a:rPr>
              <a:t>https://github.com/rbgirshick/py-faster-rcnn</a:t>
            </a:r>
            <a:endParaRPr lang="en-US" sz="1400" dirty="0"/>
          </a:p>
          <a:p>
            <a:endParaRPr lang="en-US" sz="1400" i="1" dirty="0"/>
          </a:p>
        </p:txBody>
      </p:sp>
      <p:pic>
        <p:nvPicPr>
          <p:cNvPr id="16" name="Picture 15"/>
          <p:cNvPicPr>
            <a:picLocks noChangeAspect="1"/>
          </p:cNvPicPr>
          <p:nvPr/>
        </p:nvPicPr>
        <p:blipFill rotWithShape="1">
          <a:blip r:embed="rId5"/>
          <a:srcRect t="2510"/>
          <a:stretch/>
        </p:blipFill>
        <p:spPr>
          <a:xfrm>
            <a:off x="7725124" y="2046913"/>
            <a:ext cx="4370455" cy="430043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9906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Faster R-CNN</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21</a:t>
            </a:fld>
            <a:endParaRPr lang="en-US">
              <a:solidFill>
                <a:srgbClr val="FFFFFF"/>
              </a:solidFill>
            </a:endParaRPr>
          </a:p>
        </p:txBody>
      </p:sp>
      <p:pic>
        <p:nvPicPr>
          <p:cNvPr id="6" name="Picture 5"/>
          <p:cNvPicPr>
            <a:picLocks noChangeAspect="1"/>
          </p:cNvPicPr>
          <p:nvPr/>
        </p:nvPicPr>
        <p:blipFill>
          <a:blip r:embed="rId3"/>
          <a:stretch>
            <a:fillRect/>
          </a:stretch>
        </p:blipFill>
        <p:spPr>
          <a:xfrm>
            <a:off x="648509" y="2138982"/>
            <a:ext cx="10894983" cy="41739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169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Modeling Challenges</a:t>
            </a:r>
          </a:p>
        </p:txBody>
      </p:sp>
      <p:sp>
        <p:nvSpPr>
          <p:cNvPr id="6" name="Content Placeholder 5"/>
          <p:cNvSpPr>
            <a:spLocks noGrp="1"/>
          </p:cNvSpPr>
          <p:nvPr>
            <p:ph sz="half" idx="1"/>
          </p:nvPr>
        </p:nvSpPr>
        <p:spPr>
          <a:xfrm>
            <a:off x="1205344" y="2011680"/>
            <a:ext cx="4754880" cy="4846320"/>
          </a:xfrm>
        </p:spPr>
        <p:txBody>
          <a:bodyPr>
            <a:normAutofit/>
          </a:bodyPr>
          <a:lstStyle/>
          <a:p>
            <a:r>
              <a:rPr lang="en-US" dirty="0"/>
              <a:t>Software issues (deep learning platforms)</a:t>
            </a:r>
          </a:p>
          <a:p>
            <a:pPr lvl="1"/>
            <a:r>
              <a:rPr lang="en-US" dirty="0"/>
              <a:t>Difficult to install</a:t>
            </a:r>
          </a:p>
          <a:p>
            <a:pPr lvl="1"/>
            <a:r>
              <a:rPr lang="en-US" dirty="0"/>
              <a:t>Steep learning curve</a:t>
            </a:r>
          </a:p>
          <a:p>
            <a:r>
              <a:rPr lang="en-US" dirty="0"/>
              <a:t>Quality of images</a:t>
            </a:r>
          </a:p>
          <a:p>
            <a:pPr lvl="1"/>
            <a:r>
              <a:rPr lang="en-US" dirty="0"/>
              <a:t>Low resolution/blurry</a:t>
            </a:r>
          </a:p>
          <a:p>
            <a:pPr lvl="1"/>
            <a:r>
              <a:rPr lang="en-US" dirty="0"/>
              <a:t>Glare</a:t>
            </a:r>
          </a:p>
          <a:p>
            <a:r>
              <a:rPr lang="en-US" dirty="0"/>
              <a:t>Image angles and distances</a:t>
            </a:r>
          </a:p>
          <a:p>
            <a:pPr lvl="1"/>
            <a:r>
              <a:rPr lang="en-US" dirty="0"/>
              <a:t>Rack placement varies for different images</a:t>
            </a:r>
          </a:p>
          <a:p>
            <a:pPr lvl="1"/>
            <a:r>
              <a:rPr lang="en-US" dirty="0"/>
              <a:t>Image does not always capture entire rack </a:t>
            </a:r>
          </a:p>
          <a:p>
            <a:endParaRPr lang="en-US" dirty="0"/>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22</a:t>
            </a:fld>
            <a:endParaRPr lang="en-US"/>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Tree>
    <p:extLst>
      <p:ext uri="{BB962C8B-B14F-4D97-AF65-F5344CB8AC3E}">
        <p14:creationId xmlns:p14="http://schemas.microsoft.com/office/powerpoint/2010/main" val="242791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Challenges</a:t>
            </a:r>
          </a:p>
        </p:txBody>
      </p:sp>
      <p:sp>
        <p:nvSpPr>
          <p:cNvPr id="3" name="Content Placeholder 2"/>
          <p:cNvSpPr>
            <a:spLocks noGrp="1"/>
          </p:cNvSpPr>
          <p:nvPr>
            <p:ph sz="half" idx="1"/>
          </p:nvPr>
        </p:nvSpPr>
        <p:spPr>
          <a:xfrm>
            <a:off x="1205344" y="2011680"/>
            <a:ext cx="4754880" cy="4411174"/>
          </a:xfrm>
        </p:spPr>
        <p:txBody>
          <a:bodyPr/>
          <a:lstStyle/>
          <a:p>
            <a:r>
              <a:rPr lang="en-US" dirty="0"/>
              <a:t>Misplaced products (e.g. Reese’s in a Snickers box)</a:t>
            </a:r>
          </a:p>
          <a:p>
            <a:r>
              <a:rPr lang="en-US" dirty="0"/>
              <a:t>Background noise</a:t>
            </a:r>
          </a:p>
          <a:p>
            <a:r>
              <a:rPr lang="en-US" dirty="0"/>
              <a:t>Image does not always capture entire rack</a:t>
            </a:r>
          </a:p>
          <a:p>
            <a:endParaRPr lang="en-US" dirty="0"/>
          </a:p>
          <a:p>
            <a:endParaRPr lang="en-US" dirty="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
        <p:nvSpPr>
          <p:cNvPr id="5" name="Slide Number Placeholder 4"/>
          <p:cNvSpPr>
            <a:spLocks noGrp="1"/>
          </p:cNvSpPr>
          <p:nvPr>
            <p:ph type="sldNum" sz="quarter" idx="12"/>
          </p:nvPr>
        </p:nvSpPr>
        <p:spPr/>
        <p:txBody>
          <a:bodyPr/>
          <a:lstStyle/>
          <a:p>
            <a:fld id="{3F7797E6-B248-406C-B9DE-003C14E63641}" type="slidenum">
              <a:rPr lang="en-US" smtClean="0"/>
              <a:t>23</a:t>
            </a:fld>
            <a:endParaRPr lang="en-US"/>
          </a:p>
        </p:txBody>
      </p:sp>
    </p:spTree>
    <p:extLst>
      <p:ext uri="{BB962C8B-B14F-4D97-AF65-F5344CB8AC3E}">
        <p14:creationId xmlns:p14="http://schemas.microsoft.com/office/powerpoint/2010/main" val="921852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Slide Number Placeholder 3"/>
          <p:cNvSpPr>
            <a:spLocks noGrp="1"/>
          </p:cNvSpPr>
          <p:nvPr>
            <p:ph type="sldNum" sz="quarter" idx="12"/>
          </p:nvPr>
        </p:nvSpPr>
        <p:spPr/>
        <p:txBody>
          <a:bodyPr/>
          <a:lstStyle/>
          <a:p>
            <a:fld id="{3F7797E6-B248-406C-B9DE-003C14E63641}" type="slidenum">
              <a:rPr lang="en-US" smtClean="0"/>
              <a:t>24</a:t>
            </a:fld>
            <a:endParaRPr lang="en-US"/>
          </a:p>
        </p:txBody>
      </p:sp>
      <p:graphicFrame>
        <p:nvGraphicFramePr>
          <p:cNvPr id="6" name="Diagram 5"/>
          <p:cNvGraphicFramePr/>
          <p:nvPr>
            <p:extLst>
              <p:ext uri="{D42A27DB-BD31-4B8C-83A1-F6EECF244321}">
                <p14:modId xmlns:p14="http://schemas.microsoft.com/office/powerpoint/2010/main" val="2156279586"/>
              </p:ext>
            </p:extLst>
          </p:nvPr>
        </p:nvGraphicFramePr>
        <p:xfrm>
          <a:off x="1202919" y="1792936"/>
          <a:ext cx="9784080" cy="4629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243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25</a:t>
            </a:fld>
            <a:endParaRPr lang="en-US"/>
          </a:p>
        </p:txBody>
      </p:sp>
    </p:spTree>
    <p:extLst>
      <p:ext uri="{BB962C8B-B14F-4D97-AF65-F5344CB8AC3E}">
        <p14:creationId xmlns:p14="http://schemas.microsoft.com/office/powerpoint/2010/main" val="272328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Paper about ORB: </a:t>
            </a:r>
            <a:r>
              <a:rPr lang="en-US" dirty="0">
                <a:hlinkClick r:id="rId2"/>
              </a:rPr>
              <a:t>http://www.willowgarage.com/sites/default/files/orb_final.pdf</a:t>
            </a:r>
            <a:endParaRPr lang="en-US" dirty="0"/>
          </a:p>
          <a:p>
            <a:pPr lvl="1"/>
            <a:r>
              <a:rPr lang="en-US" dirty="0">
                <a:hlinkClick r:id="rId3"/>
              </a:rPr>
              <a:t>http://docs.opencv.org/3.0-beta/doc/py_tutorials/py_feature2d/py_orb/py_orb.html</a:t>
            </a:r>
            <a:endParaRPr lang="en-US" dirty="0"/>
          </a:p>
          <a:p>
            <a:r>
              <a:rPr lang="en-US" dirty="0"/>
              <a:t>FAST- http://docs.opencv.org/3.0-beta/doc/py_tutorials/py_feature2d/py_fast/py_fast.html</a:t>
            </a:r>
          </a:p>
          <a:p>
            <a:r>
              <a:rPr lang="en-US" dirty="0"/>
              <a:t>BRIEF - </a:t>
            </a:r>
            <a:r>
              <a:rPr lang="en-US" dirty="0">
                <a:hlinkClick r:id="rId4"/>
              </a:rPr>
              <a:t>http://www.robots.ox.ac.uk/~vgg/rg/papers/CalonderLSF10.pdf</a:t>
            </a:r>
            <a:endParaRPr lang="en-US" dirty="0"/>
          </a:p>
          <a:p>
            <a:pPr lvl="1"/>
            <a:r>
              <a:rPr lang="en-US" dirty="0"/>
              <a:t>http://docs.opencv.org/3.1.0/dc/d7d/tutorial_py_brief.html</a:t>
            </a:r>
          </a:p>
        </p:txBody>
      </p:sp>
      <p:sp>
        <p:nvSpPr>
          <p:cNvPr id="4" name="Slide Number Placeholder 3"/>
          <p:cNvSpPr>
            <a:spLocks noGrp="1"/>
          </p:cNvSpPr>
          <p:nvPr>
            <p:ph type="sldNum" sz="quarter" idx="12"/>
          </p:nvPr>
        </p:nvSpPr>
        <p:spPr/>
        <p:txBody>
          <a:bodyPr/>
          <a:lstStyle/>
          <a:p>
            <a:fld id="{3F7797E6-B248-406C-B9DE-003C14E63641}" type="slidenum">
              <a:rPr lang="en-US" smtClean="0"/>
              <a:t>26</a:t>
            </a:fld>
            <a:endParaRPr lang="en-US"/>
          </a:p>
        </p:txBody>
      </p:sp>
    </p:spTree>
    <p:extLst>
      <p:ext uri="{BB962C8B-B14F-4D97-AF65-F5344CB8AC3E}">
        <p14:creationId xmlns:p14="http://schemas.microsoft.com/office/powerpoint/2010/main" val="8419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a:xfrm>
            <a:off x="1202919" y="2011680"/>
            <a:ext cx="9784080" cy="4411174"/>
          </a:xfrm>
        </p:spPr>
        <p:txBody>
          <a:bodyPr/>
          <a:lstStyle/>
          <a:p>
            <a:r>
              <a:rPr lang="en-US" dirty="0"/>
              <a:t>PoP rack is a major revenue generator for retailers</a:t>
            </a:r>
          </a:p>
          <a:p>
            <a:pPr lvl="1"/>
            <a:r>
              <a:rPr lang="en-US" dirty="0"/>
              <a:t>Nets on average $24,000 per rack per year</a:t>
            </a:r>
          </a:p>
          <a:p>
            <a:r>
              <a:rPr lang="en-US" dirty="0"/>
              <a:t>Retailers face a significant challenge keeping their PoP racks stocked and in compliance with product placement agreements</a:t>
            </a:r>
          </a:p>
          <a:p>
            <a:r>
              <a:rPr lang="en-US" dirty="0"/>
              <a:t>PopSpots already has tablets in place with cameras pointed directly at racks used primarily for customer “look” tracking</a:t>
            </a:r>
          </a:p>
          <a:p>
            <a:r>
              <a:rPr lang="en-US" dirty="0"/>
              <a:t>Stock check service would incur limited costs beyond its development and position well with the company’s long-term strategy of leveraging innovative technology to create value at retailer’s PoP</a:t>
            </a:r>
          </a:p>
        </p:txBody>
      </p:sp>
      <p:sp>
        <p:nvSpPr>
          <p:cNvPr id="4" name="Slide Number Placeholder 3"/>
          <p:cNvSpPr>
            <a:spLocks noGrp="1"/>
          </p:cNvSpPr>
          <p:nvPr>
            <p:ph type="sldNum" sz="quarter" idx="12"/>
          </p:nvPr>
        </p:nvSpPr>
        <p:spPr/>
        <p:txBody>
          <a:bodyPr/>
          <a:lstStyle/>
          <a:p>
            <a:fld id="{3F7797E6-B248-406C-B9DE-003C14E63641}" type="slidenum">
              <a:rPr lang="en-US" smtClean="0"/>
              <a:t>3</a:t>
            </a:fld>
            <a:endParaRPr lang="en-US"/>
          </a:p>
        </p:txBody>
      </p:sp>
    </p:spTree>
    <p:extLst>
      <p:ext uri="{BB962C8B-B14F-4D97-AF65-F5344CB8AC3E}">
        <p14:creationId xmlns:p14="http://schemas.microsoft.com/office/powerpoint/2010/main" val="35951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1202919" y="2011680"/>
            <a:ext cx="9784080" cy="4411174"/>
          </a:xfrm>
        </p:spPr>
        <p:txBody>
          <a:bodyPr/>
          <a:lstStyle/>
          <a:p>
            <a:r>
              <a:rPr lang="en-US" i="1" dirty="0"/>
              <a:t>Primary</a:t>
            </a:r>
            <a:r>
              <a:rPr lang="en-US" dirty="0"/>
              <a:t>: Develop Neural Net that can accurately segment an image of a rack into its component SKUs</a:t>
            </a:r>
          </a:p>
          <a:p>
            <a:r>
              <a:rPr lang="en-US" i="1" dirty="0"/>
              <a:t>Stretch</a:t>
            </a:r>
            <a:r>
              <a:rPr lang="en-US" dirty="0"/>
              <a:t>: Refine Neural Net to map segment images to their corresponding SKUs (i.e. Snickers, Kit-Kat, etc.)</a:t>
            </a:r>
          </a:p>
          <a:p>
            <a:r>
              <a:rPr lang="en-US" i="1" dirty="0"/>
              <a:t>Future State</a:t>
            </a:r>
            <a:r>
              <a:rPr lang="en-US" dirty="0"/>
              <a:t>: Further refine to estimate the stock level of an SKU (i.e. “fully stocked”, “almost out”, “out of stock”) and link with automated (or semi-automated) restock system</a:t>
            </a:r>
          </a:p>
        </p:txBody>
      </p:sp>
      <p:sp>
        <p:nvSpPr>
          <p:cNvPr id="4" name="Slide Number Placeholder 3"/>
          <p:cNvSpPr>
            <a:spLocks noGrp="1"/>
          </p:cNvSpPr>
          <p:nvPr>
            <p:ph type="sldNum" sz="quarter" idx="12"/>
          </p:nvPr>
        </p:nvSpPr>
        <p:spPr/>
        <p:txBody>
          <a:bodyPr/>
          <a:lstStyle/>
          <a:p>
            <a:fld id="{3F7797E6-B248-406C-B9DE-003C14E63641}" type="slidenum">
              <a:rPr lang="en-US" smtClean="0"/>
              <a:t>4</a:t>
            </a:fld>
            <a:endParaRPr lang="en-US"/>
          </a:p>
        </p:txBody>
      </p:sp>
    </p:spTree>
    <p:extLst>
      <p:ext uri="{BB962C8B-B14F-4D97-AF65-F5344CB8AC3E}">
        <p14:creationId xmlns:p14="http://schemas.microsoft.com/office/powerpoint/2010/main" val="34834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Scope</a:t>
            </a:r>
          </a:p>
        </p:txBody>
      </p:sp>
      <p:sp>
        <p:nvSpPr>
          <p:cNvPr id="5" name="Content Placeholder 4"/>
          <p:cNvSpPr>
            <a:spLocks noGrp="1"/>
          </p:cNvSpPr>
          <p:nvPr>
            <p:ph sz="half" idx="1"/>
          </p:nvPr>
        </p:nvSpPr>
        <p:spPr>
          <a:xfrm>
            <a:off x="1205344" y="2011680"/>
            <a:ext cx="4754880" cy="4411174"/>
          </a:xfrm>
        </p:spPr>
        <p:txBody>
          <a:bodyPr/>
          <a:lstStyle/>
          <a:p>
            <a:r>
              <a:rPr lang="en-US" dirty="0"/>
              <a:t>4 images per day of 25 racks at 10 grocery stores taken over 10 business days (~1,000 total images)</a:t>
            </a:r>
          </a:p>
          <a:p>
            <a:r>
              <a:rPr lang="en-US" dirty="0"/>
              <a:t>~30 SKUs per rack (~30,000 SKUs)</a:t>
            </a:r>
          </a:p>
          <a:p>
            <a:r>
              <a:rPr lang="en-US" dirty="0"/>
              <a:t>Raw pixels per image: 640 x 480</a:t>
            </a:r>
          </a:p>
          <a:p>
            <a:r>
              <a:rPr lang="en-US" dirty="0"/>
              <a:t>Pixels in raw dataset: 307,200,000</a:t>
            </a:r>
          </a:p>
          <a:p>
            <a:r>
              <a:rPr lang="en-US" dirty="0"/>
              <a:t>Training data of ~10 images per unique SKU</a:t>
            </a: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0938" y="2331840"/>
            <a:ext cx="4754562" cy="3565921"/>
          </a:xfrm>
        </p:spPr>
      </p:pic>
      <p:sp>
        <p:nvSpPr>
          <p:cNvPr id="10" name="Slide Number Placeholder 9"/>
          <p:cNvSpPr>
            <a:spLocks noGrp="1"/>
          </p:cNvSpPr>
          <p:nvPr>
            <p:ph type="sldNum" sz="quarter" idx="12"/>
          </p:nvPr>
        </p:nvSpPr>
        <p:spPr/>
        <p:txBody>
          <a:bodyPr/>
          <a:lstStyle/>
          <a:p>
            <a:fld id="{3F7797E6-B248-406C-B9DE-003C14E63641}" type="slidenum">
              <a:rPr lang="en-US" smtClean="0"/>
              <a:t>5</a:t>
            </a:fld>
            <a:endParaRPr lang="en-US"/>
          </a:p>
        </p:txBody>
      </p:sp>
    </p:spTree>
    <p:extLst>
      <p:ext uri="{BB962C8B-B14F-4D97-AF65-F5344CB8AC3E}">
        <p14:creationId xmlns:p14="http://schemas.microsoft.com/office/powerpoint/2010/main" val="26038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Open Source Computer vision software (OPENCV)</a:t>
            </a:r>
          </a:p>
        </p:txBody>
      </p:sp>
      <p:sp>
        <p:nvSpPr>
          <p:cNvPr id="7" name="Content Placeholder 6"/>
          <p:cNvSpPr>
            <a:spLocks noGrp="1"/>
          </p:cNvSpPr>
          <p:nvPr>
            <p:ph idx="1"/>
          </p:nvPr>
        </p:nvSpPr>
        <p:spPr>
          <a:xfrm>
            <a:off x="1202919" y="2011680"/>
            <a:ext cx="9784080" cy="4411174"/>
          </a:xfrm>
        </p:spPr>
        <p:txBody>
          <a:bodyPr/>
          <a:lstStyle/>
          <a:p>
            <a:r>
              <a:rPr lang="en-US" dirty="0"/>
              <a:t>OpenCV was built to provide a common infrastructure for computer vision applications and to accelerate the use of machine perception in the commercial products</a:t>
            </a:r>
          </a:p>
          <a:p>
            <a:endParaRPr lang="en-US" dirty="0"/>
          </a:p>
          <a:p>
            <a:r>
              <a:rPr lang="en-US" dirty="0"/>
              <a:t>The library has more than 2500 optimized algorithms, which includes a comprehensive set of both classic and state-of-the-art computer vision and machine learning algorithms</a:t>
            </a:r>
          </a:p>
          <a:p>
            <a:endParaRPr lang="en-US" dirty="0"/>
          </a:p>
          <a:p>
            <a:r>
              <a:rPr lang="en-US" dirty="0"/>
              <a:t>Started as Intel Research Initiative</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6</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9083" y="256041"/>
            <a:ext cx="1740188" cy="1536895"/>
          </a:xfrm>
          <a:prstGeom prst="rect">
            <a:avLst/>
          </a:prstGeom>
        </p:spPr>
      </p:pic>
    </p:spTree>
    <p:extLst>
      <p:ext uri="{BB962C8B-B14F-4D97-AF65-F5344CB8AC3E}">
        <p14:creationId xmlns:p14="http://schemas.microsoft.com/office/powerpoint/2010/main" val="306861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402272" cy="1508760"/>
          </a:xfrm>
        </p:spPr>
        <p:txBody>
          <a:bodyPr/>
          <a:lstStyle/>
          <a:p>
            <a:r>
              <a:rPr lang="en-US" dirty="0"/>
              <a:t>Image preprocessing – image denoising</a:t>
            </a:r>
          </a:p>
        </p:txBody>
      </p:sp>
      <p:sp>
        <p:nvSpPr>
          <p:cNvPr id="3" name="Content Placeholder 2"/>
          <p:cNvSpPr>
            <a:spLocks noGrp="1"/>
          </p:cNvSpPr>
          <p:nvPr>
            <p:ph sz="half" idx="1"/>
          </p:nvPr>
        </p:nvSpPr>
        <p:spPr>
          <a:xfrm>
            <a:off x="1205344" y="2011680"/>
            <a:ext cx="6278821" cy="4411174"/>
          </a:xfrm>
        </p:spPr>
        <p:txBody>
          <a:bodyPr>
            <a:normAutofit lnSpcReduction="10000"/>
          </a:bodyPr>
          <a:lstStyle/>
          <a:p>
            <a:r>
              <a:rPr lang="en-US" dirty="0"/>
              <a:t>Non-Local Means Denoising: </a:t>
            </a:r>
          </a:p>
          <a:p>
            <a:pPr marL="685800" lvl="1" indent="-457200">
              <a:buFont typeface="+mj-lt"/>
              <a:buAutoNum type="arabicPeriod"/>
            </a:pPr>
            <a:r>
              <a:rPr lang="en-US" dirty="0"/>
              <a:t>Take small window around a pixel</a:t>
            </a:r>
          </a:p>
          <a:p>
            <a:pPr marL="685800" lvl="1" indent="-457200">
              <a:buFont typeface="+mj-lt"/>
              <a:buAutoNum type="arabicPeriod"/>
            </a:pPr>
            <a:r>
              <a:rPr lang="en-US" dirty="0"/>
              <a:t>Search for similar windows in the image</a:t>
            </a:r>
          </a:p>
          <a:p>
            <a:pPr marL="685800" lvl="1" indent="-457200">
              <a:buFont typeface="+mj-lt"/>
              <a:buAutoNum type="arabicPeriod"/>
            </a:pPr>
            <a:r>
              <a:rPr lang="en-US" dirty="0"/>
              <a:t>Average all the windows</a:t>
            </a:r>
          </a:p>
          <a:p>
            <a:pPr marL="685800" lvl="1" indent="-457200">
              <a:buFont typeface="+mj-lt"/>
              <a:buAutoNum type="arabicPeriod"/>
            </a:pPr>
            <a:r>
              <a:rPr lang="en-US" dirty="0"/>
              <a:t>Replace the pixel with result </a:t>
            </a:r>
          </a:p>
          <a:p>
            <a:r>
              <a:rPr lang="en-US" dirty="0"/>
              <a:t>Basically smooths the image, but makes it more blurry</a:t>
            </a:r>
          </a:p>
          <a:p>
            <a:pPr marL="0" indent="0">
              <a:buNone/>
            </a:pPr>
            <a:endParaRPr lang="en-US" dirty="0"/>
          </a:p>
          <a:p>
            <a:r>
              <a:rPr lang="en-US" dirty="0"/>
              <a:t>Note: interestingly, when toggling this preprocessing, it didn’t seem to make much of a difference, even when trying to tune the denoising parameters </a:t>
            </a:r>
          </a:p>
          <a:p>
            <a:pPr lvl="1"/>
            <a:r>
              <a:rPr lang="en-US" dirty="0"/>
              <a:t>May be due to low res nature of our images</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7</a:t>
            </a:fld>
            <a:endParaRPr lang="en-US"/>
          </a:p>
        </p:txBody>
      </p:sp>
      <p:pic>
        <p:nvPicPr>
          <p:cNvPr id="6" name="Content Placeholder 5"/>
          <p:cNvPicPr>
            <a:picLocks noGrp="1" noChangeAspect="1"/>
          </p:cNvPicPr>
          <p:nvPr>
            <p:ph sz="half" idx="2"/>
          </p:nvPr>
        </p:nvPicPr>
        <p:blipFill>
          <a:blip r:embed="rId3"/>
          <a:stretch>
            <a:fillRect/>
          </a:stretch>
        </p:blipFill>
        <p:spPr>
          <a:xfrm>
            <a:off x="7777074" y="2033588"/>
            <a:ext cx="3209925" cy="4162425"/>
          </a:xfrm>
          <a:prstGeom prst="rect">
            <a:avLst/>
          </a:prstGeom>
        </p:spPr>
      </p:pic>
    </p:spTree>
    <p:extLst>
      <p:ext uri="{BB962C8B-B14F-4D97-AF65-F5344CB8AC3E}">
        <p14:creationId xmlns:p14="http://schemas.microsoft.com/office/powerpoint/2010/main" val="37954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Starting basic –  template matching</a:t>
            </a:r>
          </a:p>
        </p:txBody>
      </p:sp>
      <p:sp>
        <p:nvSpPr>
          <p:cNvPr id="7" name="Text Placeholder 6"/>
          <p:cNvSpPr>
            <a:spLocks noGrp="1"/>
          </p:cNvSpPr>
          <p:nvPr>
            <p:ph type="body" idx="1"/>
          </p:nvPr>
        </p:nvSpPr>
        <p:spPr>
          <a:xfrm>
            <a:off x="1207008" y="3163511"/>
            <a:ext cx="4754880" cy="743094"/>
          </a:xfrm>
        </p:spPr>
        <p:txBody>
          <a:bodyPr/>
          <a:lstStyle/>
          <a:p>
            <a:pPr algn="ctr"/>
            <a:r>
              <a:rPr lang="en-US" dirty="0"/>
              <a:t>Image</a:t>
            </a:r>
          </a:p>
        </p:txBody>
      </p:sp>
      <p:sp>
        <p:nvSpPr>
          <p:cNvPr id="9" name="Text Placeholder 8"/>
          <p:cNvSpPr>
            <a:spLocks noGrp="1"/>
          </p:cNvSpPr>
          <p:nvPr>
            <p:ph type="body" sz="quarter" idx="3"/>
          </p:nvPr>
        </p:nvSpPr>
        <p:spPr>
          <a:xfrm>
            <a:off x="6231230" y="3163511"/>
            <a:ext cx="4754880" cy="743094"/>
          </a:xfrm>
        </p:spPr>
        <p:txBody>
          <a:bodyPr/>
          <a:lstStyle/>
          <a:p>
            <a:pPr algn="ctr"/>
            <a:r>
              <a:rPr lang="en-US" dirty="0"/>
              <a:t>Template</a:t>
            </a:r>
          </a:p>
        </p:txBody>
      </p:sp>
      <p:sp>
        <p:nvSpPr>
          <p:cNvPr id="5" name="Slide Number Placeholder 4"/>
          <p:cNvSpPr>
            <a:spLocks noGrp="1"/>
          </p:cNvSpPr>
          <p:nvPr>
            <p:ph type="sldNum" sz="quarter" idx="12"/>
          </p:nvPr>
        </p:nvSpPr>
        <p:spPr/>
        <p:txBody>
          <a:bodyPr/>
          <a:lstStyle/>
          <a:p>
            <a:fld id="{3F7797E6-B248-406C-B9DE-003C14E63641}" type="slidenum">
              <a:rPr lang="en-US" smtClean="0"/>
              <a:t>8</a:t>
            </a:fld>
            <a:endParaRPr lang="en-US"/>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23186" y="4060449"/>
            <a:ext cx="4122777" cy="2362405"/>
          </a:xfrm>
          <a:prstGeom prst="rect">
            <a:avLst/>
          </a:prstGeom>
        </p:spPr>
      </p:pic>
      <p:pic>
        <p:nvPicPr>
          <p:cNvPr id="12" name="Content Placeholder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010121" y="4060448"/>
            <a:ext cx="3197366" cy="2363271"/>
          </a:xfrm>
          <a:prstGeom prst="rect">
            <a:avLst/>
          </a:prstGeom>
        </p:spPr>
      </p:pic>
      <p:sp>
        <p:nvSpPr>
          <p:cNvPr id="17" name="Text Placeholder 6"/>
          <p:cNvSpPr txBox="1">
            <a:spLocks/>
          </p:cNvSpPr>
          <p:nvPr/>
        </p:nvSpPr>
        <p:spPr>
          <a:xfrm>
            <a:off x="1207008" y="1894995"/>
            <a:ext cx="9779102" cy="12685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en-US" dirty="0"/>
              <a:t>This method of object detection simply slides the template image over the input image (as in 2D convolution) and compares the template and patch of input image under the template image.</a:t>
            </a:r>
          </a:p>
        </p:txBody>
      </p:sp>
    </p:spTree>
    <p:extLst>
      <p:ext uri="{BB962C8B-B14F-4D97-AF65-F5344CB8AC3E}">
        <p14:creationId xmlns:p14="http://schemas.microsoft.com/office/powerpoint/2010/main" val="3842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Template matching – example output</a:t>
            </a:r>
          </a:p>
        </p:txBody>
      </p:sp>
      <p:sp>
        <p:nvSpPr>
          <p:cNvPr id="7" name="Slide Number Placeholder 6"/>
          <p:cNvSpPr>
            <a:spLocks noGrp="1"/>
          </p:cNvSpPr>
          <p:nvPr>
            <p:ph type="sldNum" sz="quarter" idx="12"/>
          </p:nvPr>
        </p:nvSpPr>
        <p:spPr/>
        <p:txBody>
          <a:bodyPr/>
          <a:lstStyle/>
          <a:p>
            <a:fld id="{3F7797E6-B248-406C-B9DE-003C14E63641}" type="slidenum">
              <a:rPr lang="en-US" smtClean="0"/>
              <a:t>9</a:t>
            </a:fld>
            <a:endParaRPr lang="en-US"/>
          </a:p>
        </p:txBody>
      </p:sp>
      <p:pic>
        <p:nvPicPr>
          <p:cNvPr id="11" name="Content Placeholder 10"/>
          <p:cNvPicPr>
            <a:picLocks noGrp="1" noChangeAspect="1"/>
          </p:cNvPicPr>
          <p:nvPr>
            <p:ph sz="half" idx="1"/>
          </p:nvPr>
        </p:nvPicPr>
        <p:blipFill>
          <a:blip r:embed="rId3"/>
          <a:stretch>
            <a:fillRect/>
          </a:stretch>
        </p:blipFill>
        <p:spPr>
          <a:xfrm>
            <a:off x="1202917" y="1836353"/>
            <a:ext cx="2926647" cy="4983928"/>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7633252" y="1836353"/>
            <a:ext cx="3025675" cy="4964712"/>
          </a:xfrm>
          <a:prstGeom prst="rect">
            <a:avLst/>
          </a:prstGeom>
        </p:spPr>
      </p:pic>
      <p:sp>
        <p:nvSpPr>
          <p:cNvPr id="15" name="Content Placeholder 5"/>
          <p:cNvSpPr txBox="1">
            <a:spLocks/>
          </p:cNvSpPr>
          <p:nvPr/>
        </p:nvSpPr>
        <p:spPr>
          <a:xfrm>
            <a:off x="4129564" y="2117035"/>
            <a:ext cx="3503688" cy="43058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Note: “most matched” value is top left of rectangle</a:t>
            </a:r>
          </a:p>
          <a:p>
            <a:endParaRPr lang="en-US" dirty="0"/>
          </a:p>
          <a:p>
            <a:pPr marL="0" indent="0">
              <a:buNone/>
            </a:pPr>
            <a:r>
              <a:rPr lang="en-US" dirty="0"/>
              <a:t>We see initial attempt did not do very well</a:t>
            </a:r>
          </a:p>
          <a:p>
            <a:endParaRPr lang="en-US" dirty="0"/>
          </a:p>
          <a:p>
            <a:endParaRPr lang="en-US" dirty="0"/>
          </a:p>
        </p:txBody>
      </p:sp>
    </p:spTree>
    <p:extLst>
      <p:ext uri="{BB962C8B-B14F-4D97-AF65-F5344CB8AC3E}">
        <p14:creationId xmlns:p14="http://schemas.microsoft.com/office/powerpoint/2010/main" val="54513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842</TotalTime>
  <Words>1370</Words>
  <Application>Microsoft Office PowerPoint</Application>
  <PresentationFormat>Widescreen</PresentationFormat>
  <Paragraphs>219</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Corbel</vt:lpstr>
      <vt:lpstr>Wingdings</vt:lpstr>
      <vt:lpstr>Banded</vt:lpstr>
      <vt:lpstr>Automating PoP Stock Check via Deep Learning</vt:lpstr>
      <vt:lpstr>PopSpots</vt:lpstr>
      <vt:lpstr>Business Case</vt:lpstr>
      <vt:lpstr>Objectives</vt:lpstr>
      <vt:lpstr>Data Scope</vt:lpstr>
      <vt:lpstr>Open Source Computer vision software (OPENCV)</vt:lpstr>
      <vt:lpstr>Image preprocessing – image denoising</vt:lpstr>
      <vt:lpstr>Starting basic –  template matching</vt:lpstr>
      <vt:lpstr>Template matching – example output</vt:lpstr>
      <vt:lpstr>Canny edge detection</vt:lpstr>
      <vt:lpstr>Template matching example output with edges</vt:lpstr>
      <vt:lpstr>issues with template matching</vt:lpstr>
      <vt:lpstr>Pseudo-scale-invariance</vt:lpstr>
      <vt:lpstr>Pseudo-rotation-invariance</vt:lpstr>
      <vt:lpstr>ORB (Oriented-FASt and rotated-brief) algorithm</vt:lpstr>
      <vt:lpstr>Example of using ORB for feature matching</vt:lpstr>
      <vt:lpstr>Approach #2: Deep Learning</vt:lpstr>
      <vt:lpstr>Deep Learning | Tool Comparison</vt:lpstr>
      <vt:lpstr>Deep Learning | Tool Selection</vt:lpstr>
      <vt:lpstr>Deep LEARNING | Model Selection</vt:lpstr>
      <vt:lpstr>Deep LEARNING | Faster R-CNN</vt:lpstr>
      <vt:lpstr>Modeling Challenges</vt:lpstr>
      <vt:lpstr>Implementation Challenges</vt:lpstr>
      <vt:lpstr>NEXT STEPS</vt:lpstr>
      <vt:lpstr>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PoP Stock Check via Deep Learning</dc:title>
  <dc:creator>Brooks Beckelman</dc:creator>
  <cp:lastModifiedBy>Brooks Beckelman</cp:lastModifiedBy>
  <cp:revision>39</cp:revision>
  <dcterms:created xsi:type="dcterms:W3CDTF">2016-11-26T23:58:17Z</dcterms:created>
  <dcterms:modified xsi:type="dcterms:W3CDTF">2016-11-29T21:16:05Z</dcterms:modified>
</cp:coreProperties>
</file>