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79"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2" d="100"/>
          <a:sy n="72"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5/6/2019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5/6/2019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5/6/2019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5/6/2019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5/6/2019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5/6/2019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POO EN PHP</a:t>
            </a:r>
            <a:endParaRPr lang="es-MX" dirty="0"/>
          </a:p>
        </p:txBody>
      </p:sp>
      <p:sp>
        <p:nvSpPr>
          <p:cNvPr id="3" name="Subtítulo 2"/>
          <p:cNvSpPr>
            <a:spLocks noGrp="1"/>
          </p:cNvSpPr>
          <p:nvPr>
            <p:ph type="subTitle" idx="1"/>
          </p:nvPr>
        </p:nvSpPr>
        <p:spPr/>
        <p:txBody>
          <a:bodyPr/>
          <a:lstStyle/>
          <a:p>
            <a:r>
              <a:rPr lang="es-MX" dirty="0" smtClean="0"/>
              <a:t>Juan Daniel Cortéz Nava</a:t>
            </a:r>
          </a:p>
          <a:p>
            <a:r>
              <a:rPr lang="es-MX" dirty="0" smtClean="0"/>
              <a:t>Tecnología y Aplicaciones Web</a:t>
            </a:r>
            <a:endParaRPr lang="es-MX" dirty="0"/>
          </a:p>
        </p:txBody>
      </p:sp>
    </p:spTree>
    <p:extLst>
      <p:ext uri="{BB962C8B-B14F-4D97-AF65-F5344CB8AC3E}">
        <p14:creationId xmlns:p14="http://schemas.microsoft.com/office/powerpoint/2010/main" val="415783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Objeto Copia</a:t>
            </a:r>
            <a:endParaRPr lang="es-MX" dirty="0"/>
          </a:p>
        </p:txBody>
      </p:sp>
      <p:sp>
        <p:nvSpPr>
          <p:cNvPr id="3" name="Marcador de contenido 2"/>
          <p:cNvSpPr>
            <a:spLocks noGrp="1"/>
          </p:cNvSpPr>
          <p:nvPr>
            <p:ph idx="1"/>
          </p:nvPr>
        </p:nvSpPr>
        <p:spPr/>
        <p:txBody>
          <a:bodyPr/>
          <a:lstStyle/>
          <a:p>
            <a:pPr algn="just"/>
            <a:r>
              <a:rPr lang="es-MX" dirty="0" smtClean="0"/>
              <a:t>Un objeto permite generar orden al encapsular variables.</a:t>
            </a:r>
          </a:p>
          <a:p>
            <a:pPr algn="just"/>
            <a:r>
              <a:rPr lang="es-MX" dirty="0" smtClean="0"/>
              <a:t>Las funciones no están grupadas, no se sabe cuales trabajan con que variables. Los métodos si.</a:t>
            </a:r>
          </a:p>
          <a:p>
            <a:pPr algn="just"/>
            <a:r>
              <a:rPr lang="es-MX" dirty="0" smtClean="0"/>
              <a:t>Dos clases distintas pueden tener métodos con los mismos nombres.</a:t>
            </a:r>
          </a:p>
          <a:p>
            <a:pPr algn="just"/>
            <a:r>
              <a:rPr lang="es-MX" dirty="0" smtClean="0"/>
              <a:t>Los objetos tienen una estructura definida mientras que los arreglos son volátiles.</a:t>
            </a:r>
            <a:endParaRPr lang="es-MX" dirty="0"/>
          </a:p>
        </p:txBody>
      </p:sp>
    </p:spTree>
    <p:extLst>
      <p:ext uri="{BB962C8B-B14F-4D97-AF65-F5344CB8AC3E}">
        <p14:creationId xmlns:p14="http://schemas.microsoft.com/office/powerpoint/2010/main" val="258055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POO</a:t>
            </a:r>
            <a:endParaRPr lang="es-MX" dirty="0"/>
          </a:p>
        </p:txBody>
      </p:sp>
      <p:sp>
        <p:nvSpPr>
          <p:cNvPr id="3" name="Marcador de contenido 2"/>
          <p:cNvSpPr>
            <a:spLocks noGrp="1"/>
          </p:cNvSpPr>
          <p:nvPr>
            <p:ph idx="1"/>
          </p:nvPr>
        </p:nvSpPr>
        <p:spPr>
          <a:xfrm>
            <a:off x="3869268" y="864108"/>
            <a:ext cx="7315200" cy="3282007"/>
          </a:xfrm>
        </p:spPr>
        <p:txBody>
          <a:bodyPr/>
          <a:lstStyle/>
          <a:p>
            <a:r>
              <a:rPr lang="es-ES" dirty="0"/>
              <a:t>Como ya se ha </a:t>
            </a:r>
            <a:r>
              <a:rPr lang="es-ES" dirty="0" smtClean="0"/>
              <a:t>mostrado antes</a:t>
            </a:r>
            <a:r>
              <a:rPr lang="es-ES" dirty="0"/>
              <a:t>, toda clase consta de la palabra clave </a:t>
            </a:r>
            <a:r>
              <a:rPr lang="es-ES" b="1" dirty="0" err="1"/>
              <a:t>class</a:t>
            </a:r>
            <a:r>
              <a:rPr lang="es-ES" dirty="0"/>
              <a:t> seguido del </a:t>
            </a:r>
            <a:r>
              <a:rPr lang="es-ES" b="1" dirty="0"/>
              <a:t>nombre de la clase</a:t>
            </a:r>
            <a:r>
              <a:rPr lang="es-ES" dirty="0"/>
              <a:t> y </a:t>
            </a:r>
            <a:r>
              <a:rPr lang="es-ES" b="1" dirty="0"/>
              <a:t>un bloque de código entre llaves</a:t>
            </a:r>
            <a:r>
              <a:rPr lang="es-ES" dirty="0"/>
              <a:t>. </a:t>
            </a:r>
            <a:endParaRPr lang="es-ES" dirty="0" smtClean="0"/>
          </a:p>
          <a:p>
            <a:r>
              <a:rPr lang="es-ES" dirty="0" smtClean="0"/>
              <a:t>Dentro </a:t>
            </a:r>
            <a:r>
              <a:rPr lang="es-ES" dirty="0"/>
              <a:t>del bloque de código se pueden crear tres tipos de bloques básicos: </a:t>
            </a:r>
          </a:p>
          <a:p>
            <a:pPr lvl="1"/>
            <a:r>
              <a:rPr lang="es-ES" dirty="0" smtClean="0"/>
              <a:t>Constantes</a:t>
            </a:r>
          </a:p>
          <a:p>
            <a:pPr lvl="1"/>
            <a:r>
              <a:rPr lang="es-ES" dirty="0" smtClean="0"/>
              <a:t>Variables </a:t>
            </a:r>
          </a:p>
          <a:p>
            <a:pPr lvl="1"/>
            <a:r>
              <a:rPr lang="es-ES" dirty="0" smtClean="0"/>
              <a:t>Métodos</a:t>
            </a:r>
          </a:p>
          <a:p>
            <a:pPr marL="502920" lvl="1" indent="0">
              <a:buNone/>
            </a:pPr>
            <a:r>
              <a:rPr lang="es-ES" dirty="0" smtClean="0"/>
              <a:t>Los cuales al ser creados dentro de la clase ya pertenecen a ella.</a:t>
            </a:r>
            <a:endParaRPr lang="es-ES" dirty="0"/>
          </a:p>
          <a:p>
            <a:pPr marL="502920" lvl="1" indent="0">
              <a:buNone/>
            </a:pPr>
            <a:endParaRPr lang="es-ES" dirty="0"/>
          </a:p>
        </p:txBody>
      </p:sp>
      <p:pic>
        <p:nvPicPr>
          <p:cNvPr id="4" name="Imagen 3"/>
          <p:cNvPicPr>
            <a:picLocks noChangeAspect="1"/>
          </p:cNvPicPr>
          <p:nvPr/>
        </p:nvPicPr>
        <p:blipFill rotWithShape="1">
          <a:blip r:embed="rId2"/>
          <a:srcRect l="34918" t="20591" r="36105" b="37628"/>
          <a:stretch/>
        </p:blipFill>
        <p:spPr>
          <a:xfrm>
            <a:off x="5641701" y="3801649"/>
            <a:ext cx="3770334" cy="3056351"/>
          </a:xfrm>
          <a:prstGeom prst="rect">
            <a:avLst/>
          </a:prstGeom>
        </p:spPr>
      </p:pic>
    </p:spTree>
    <p:extLst>
      <p:ext uri="{BB962C8B-B14F-4D97-AF65-F5344CB8AC3E}">
        <p14:creationId xmlns:p14="http://schemas.microsoft.com/office/powerpoint/2010/main" val="3032977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POO</a:t>
            </a:r>
            <a:endParaRPr lang="es-MX" dirty="0"/>
          </a:p>
        </p:txBody>
      </p:sp>
      <p:sp>
        <p:nvSpPr>
          <p:cNvPr id="3" name="Marcador de contenido 2"/>
          <p:cNvSpPr>
            <a:spLocks noGrp="1"/>
          </p:cNvSpPr>
          <p:nvPr>
            <p:ph idx="1"/>
          </p:nvPr>
        </p:nvSpPr>
        <p:spPr>
          <a:xfrm>
            <a:off x="3869268" y="864108"/>
            <a:ext cx="7315200" cy="1565941"/>
          </a:xfrm>
        </p:spPr>
        <p:txBody>
          <a:bodyPr/>
          <a:lstStyle/>
          <a:p>
            <a:r>
              <a:rPr lang="es-ES" dirty="0"/>
              <a:t>Aquí ‘</a:t>
            </a:r>
            <a:r>
              <a:rPr lang="es-ES" dirty="0" err="1"/>
              <a:t>Automovil</a:t>
            </a:r>
            <a:r>
              <a:rPr lang="es-ES" dirty="0"/>
              <a:t>’ es la clase y la variable $a es un objeto (instancia o copia personalizada) sobre la clase Automóvil. La palabra clave </a:t>
            </a:r>
            <a:r>
              <a:rPr lang="es-ES" b="1" dirty="0" smtClean="0"/>
              <a:t>new</a:t>
            </a:r>
            <a:r>
              <a:rPr lang="es-ES" dirty="0" smtClean="0"/>
              <a:t> hace </a:t>
            </a:r>
            <a:r>
              <a:rPr lang="es-ES" dirty="0"/>
              <a:t>que Automóvil junto a todas sus propiedades y funciones se copien a $a.</a:t>
            </a:r>
          </a:p>
        </p:txBody>
      </p:sp>
      <p:pic>
        <p:nvPicPr>
          <p:cNvPr id="5" name="Imagen 4"/>
          <p:cNvPicPr>
            <a:picLocks noChangeAspect="1"/>
          </p:cNvPicPr>
          <p:nvPr/>
        </p:nvPicPr>
        <p:blipFill rotWithShape="1">
          <a:blip r:embed="rId2"/>
          <a:srcRect l="34821" t="15111" r="36394" b="43280"/>
          <a:stretch/>
        </p:blipFill>
        <p:spPr>
          <a:xfrm>
            <a:off x="4021668" y="2681195"/>
            <a:ext cx="3745282" cy="3043825"/>
          </a:xfrm>
          <a:prstGeom prst="rect">
            <a:avLst/>
          </a:prstGeom>
        </p:spPr>
      </p:pic>
      <p:sp>
        <p:nvSpPr>
          <p:cNvPr id="6" name="Marcador de contenido 2"/>
          <p:cNvSpPr txBox="1">
            <a:spLocks/>
          </p:cNvSpPr>
          <p:nvPr/>
        </p:nvSpPr>
        <p:spPr>
          <a:xfrm>
            <a:off x="7879684" y="2681195"/>
            <a:ext cx="3304784" cy="3043825"/>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dirty="0"/>
              <a:t>Algunas </a:t>
            </a:r>
            <a:r>
              <a:rPr lang="es-ES" dirty="0" smtClean="0"/>
              <a:t>especificaciones:</a:t>
            </a:r>
          </a:p>
          <a:p>
            <a:pPr lvl="1"/>
            <a:r>
              <a:rPr lang="es-ES" dirty="0" smtClean="0"/>
              <a:t>Un objeto es una variable m</a:t>
            </a:r>
            <a:r>
              <a:rPr lang="es-US" dirty="0" smtClean="0"/>
              <a:t>as.</a:t>
            </a:r>
          </a:p>
          <a:p>
            <a:pPr lvl="1"/>
            <a:r>
              <a:rPr lang="es-US" dirty="0" smtClean="0"/>
              <a:t>Podemos tener todas las copias que se deseen de la misma clase.</a:t>
            </a:r>
          </a:p>
          <a:p>
            <a:pPr lvl="1"/>
            <a:r>
              <a:rPr lang="es-US" dirty="0" smtClean="0"/>
              <a:t>Un objeto puede denominarse como una instancia de una clase.</a:t>
            </a:r>
          </a:p>
        </p:txBody>
      </p:sp>
    </p:spTree>
    <p:extLst>
      <p:ext uri="{BB962C8B-B14F-4D97-AF65-F5344CB8AC3E}">
        <p14:creationId xmlns:p14="http://schemas.microsoft.com/office/powerpoint/2010/main" val="270873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Herencia de clases</a:t>
            </a:r>
            <a:endParaRPr lang="es-MX" dirty="0"/>
          </a:p>
        </p:txBody>
      </p:sp>
      <p:sp>
        <p:nvSpPr>
          <p:cNvPr id="3" name="Marcador de contenido 2"/>
          <p:cNvSpPr>
            <a:spLocks noGrp="1"/>
          </p:cNvSpPr>
          <p:nvPr>
            <p:ph idx="1"/>
          </p:nvPr>
        </p:nvSpPr>
        <p:spPr>
          <a:xfrm>
            <a:off x="3869268" y="864108"/>
            <a:ext cx="7315200" cy="3006434"/>
          </a:xfrm>
        </p:spPr>
        <p:txBody>
          <a:bodyPr/>
          <a:lstStyle/>
          <a:p>
            <a:r>
              <a:rPr lang="es-ES" dirty="0"/>
              <a:t>Los objetos pueden heredar propiedades y métodos de otros objetos. Para ello, PHP permite la “extensión” (herencia) de clases, cuya característica representa la relación existente entre diferentes objetos. Para definir una clase como extensión de una clase “padre” se utiliza la palabra clave </a:t>
            </a:r>
            <a:r>
              <a:rPr lang="es-ES" dirty="0" err="1"/>
              <a:t>extends</a:t>
            </a:r>
            <a:r>
              <a:rPr lang="es-ES" dirty="0" smtClean="0"/>
              <a:t>.</a:t>
            </a:r>
          </a:p>
          <a:p>
            <a:endParaRPr lang="es-MX" dirty="0"/>
          </a:p>
        </p:txBody>
      </p:sp>
      <p:pic>
        <p:nvPicPr>
          <p:cNvPr id="4" name="Imagen 3"/>
          <p:cNvPicPr>
            <a:picLocks noChangeAspect="1"/>
          </p:cNvPicPr>
          <p:nvPr/>
        </p:nvPicPr>
        <p:blipFill rotWithShape="1">
          <a:blip r:embed="rId2"/>
          <a:srcRect l="35495" t="35830" r="36780" b="35916"/>
          <a:stretch/>
        </p:blipFill>
        <p:spPr>
          <a:xfrm>
            <a:off x="5723120" y="3231714"/>
            <a:ext cx="3607495" cy="2066795"/>
          </a:xfrm>
          <a:prstGeom prst="rect">
            <a:avLst/>
          </a:prstGeom>
        </p:spPr>
      </p:pic>
    </p:spTree>
    <p:extLst>
      <p:ext uri="{BB962C8B-B14F-4D97-AF65-F5344CB8AC3E}">
        <p14:creationId xmlns:p14="http://schemas.microsoft.com/office/powerpoint/2010/main" val="202901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Declaración de clases abstractas.</a:t>
            </a:r>
            <a:endParaRPr lang="es-MX" dirty="0"/>
          </a:p>
        </p:txBody>
      </p:sp>
      <p:sp>
        <p:nvSpPr>
          <p:cNvPr id="3" name="Marcador de contenido 2"/>
          <p:cNvSpPr>
            <a:spLocks noGrp="1"/>
          </p:cNvSpPr>
          <p:nvPr>
            <p:ph idx="1"/>
          </p:nvPr>
        </p:nvSpPr>
        <p:spPr>
          <a:xfrm>
            <a:off x="3869268" y="864108"/>
            <a:ext cx="7315200" cy="3131693"/>
          </a:xfrm>
        </p:spPr>
        <p:txBody>
          <a:bodyPr>
            <a:normAutofit/>
          </a:bodyPr>
          <a:lstStyle/>
          <a:p>
            <a:pPr algn="just"/>
            <a:r>
              <a:rPr lang="es-ES" dirty="0"/>
              <a:t>Las clases abstractas son aquellas que no necesitan ser instanciadas pero sin embargo, serán heredadas en algún momento. Se definen anteponiendo la palabra clave </a:t>
            </a:r>
            <a:r>
              <a:rPr lang="es-ES" dirty="0" err="1" smtClean="0"/>
              <a:t>abstract</a:t>
            </a:r>
            <a:r>
              <a:rPr lang="es-ES" dirty="0" smtClean="0"/>
              <a:t>.</a:t>
            </a:r>
          </a:p>
          <a:p>
            <a:pPr algn="just"/>
            <a:r>
              <a:rPr lang="es-ES" dirty="0" smtClean="0"/>
              <a:t>Este </a:t>
            </a:r>
            <a:r>
              <a:rPr lang="es-ES" dirty="0"/>
              <a:t>tipo de clases, será la que contenga métodos </a:t>
            </a:r>
            <a:r>
              <a:rPr lang="es-ES" dirty="0" smtClean="0"/>
              <a:t>abstractos y </a:t>
            </a:r>
            <a:r>
              <a:rPr lang="es-ES" dirty="0"/>
              <a:t>generalmente, su finalidad, es la de declarar clases “genéricas” que necesitan ser declaradas pero a las cuales, no se puede otorgar una definición precisa (No se pueden instanciar), de eso, se encargarán las clases que la hereden).</a:t>
            </a:r>
            <a:endParaRPr lang="es-ES" dirty="0" smtClean="0"/>
          </a:p>
        </p:txBody>
      </p:sp>
      <p:pic>
        <p:nvPicPr>
          <p:cNvPr id="4" name="Imagen 3"/>
          <p:cNvPicPr>
            <a:picLocks noChangeAspect="1"/>
          </p:cNvPicPr>
          <p:nvPr/>
        </p:nvPicPr>
        <p:blipFill rotWithShape="1">
          <a:blip r:embed="rId2"/>
          <a:srcRect l="31355" t="32063" r="32639" b="41567"/>
          <a:stretch/>
        </p:blipFill>
        <p:spPr>
          <a:xfrm>
            <a:off x="5071765" y="3995801"/>
            <a:ext cx="4684735" cy="1929009"/>
          </a:xfrm>
          <a:prstGeom prst="rect">
            <a:avLst/>
          </a:prstGeom>
        </p:spPr>
      </p:pic>
    </p:spTree>
    <p:extLst>
      <p:ext uri="{BB962C8B-B14F-4D97-AF65-F5344CB8AC3E}">
        <p14:creationId xmlns:p14="http://schemas.microsoft.com/office/powerpoint/2010/main" val="2238589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Declaración de clases finales</a:t>
            </a:r>
            <a:endParaRPr lang="es-MX" dirty="0"/>
          </a:p>
        </p:txBody>
      </p:sp>
      <p:sp>
        <p:nvSpPr>
          <p:cNvPr id="3" name="Marcador de contenido 2"/>
          <p:cNvSpPr>
            <a:spLocks noGrp="1"/>
          </p:cNvSpPr>
          <p:nvPr>
            <p:ph idx="1"/>
          </p:nvPr>
        </p:nvSpPr>
        <p:spPr>
          <a:xfrm>
            <a:off x="3869268" y="864108"/>
            <a:ext cx="7315200" cy="1766358"/>
          </a:xfrm>
        </p:spPr>
        <p:txBody>
          <a:bodyPr/>
          <a:lstStyle/>
          <a:p>
            <a:r>
              <a:rPr lang="es-ES" dirty="0"/>
              <a:t>PHP desde su versión 5.1 incorpora clases finales que no pueden ser heredadas por otra. Se definen anteponiendo la palabra clave final.</a:t>
            </a:r>
            <a:endParaRPr lang="es-MX" dirty="0"/>
          </a:p>
        </p:txBody>
      </p:sp>
      <p:pic>
        <p:nvPicPr>
          <p:cNvPr id="4" name="Imagen 3"/>
          <p:cNvPicPr>
            <a:picLocks noChangeAspect="1"/>
          </p:cNvPicPr>
          <p:nvPr/>
        </p:nvPicPr>
        <p:blipFill rotWithShape="1">
          <a:blip r:embed="rId2"/>
          <a:srcRect l="33570" t="28811" r="34853" b="47902"/>
          <a:stretch/>
        </p:blipFill>
        <p:spPr>
          <a:xfrm>
            <a:off x="5472599" y="2630466"/>
            <a:ext cx="4108537" cy="1703540"/>
          </a:xfrm>
          <a:prstGeom prst="rect">
            <a:avLst/>
          </a:prstGeom>
        </p:spPr>
      </p:pic>
    </p:spTree>
    <p:extLst>
      <p:ext uri="{BB962C8B-B14F-4D97-AF65-F5344CB8AC3E}">
        <p14:creationId xmlns:p14="http://schemas.microsoft.com/office/powerpoint/2010/main" val="3299647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Que tipo de clase declarar</a:t>
            </a:r>
            <a:endParaRPr lang="es-MX" dirty="0"/>
          </a:p>
        </p:txBody>
      </p:sp>
      <p:graphicFrame>
        <p:nvGraphicFramePr>
          <p:cNvPr id="5" name="Tabla 4"/>
          <p:cNvGraphicFramePr>
            <a:graphicFrameLocks noGrp="1"/>
          </p:cNvGraphicFramePr>
          <p:nvPr>
            <p:extLst>
              <p:ext uri="{D42A27DB-BD31-4B8C-83A1-F6EECF244321}">
                <p14:modId xmlns:p14="http://schemas.microsoft.com/office/powerpoint/2010/main" val="1991705291"/>
              </p:ext>
            </p:extLst>
          </p:nvPr>
        </p:nvGraphicFramePr>
        <p:xfrm>
          <a:off x="3510071" y="970186"/>
          <a:ext cx="8128000" cy="4211320"/>
        </p:xfrm>
        <a:graphic>
          <a:graphicData uri="http://schemas.openxmlformats.org/drawingml/2006/table">
            <a:tbl>
              <a:tblPr firstRow="1" bandRow="1">
                <a:tableStyleId>{5C22544A-7EE6-4342-B048-85BDC9FD1C3A}</a:tableStyleId>
              </a:tblPr>
              <a:tblGrid>
                <a:gridCol w="3416822"/>
                <a:gridCol w="1464106"/>
                <a:gridCol w="1266568"/>
                <a:gridCol w="1189973"/>
                <a:gridCol w="790531"/>
              </a:tblGrid>
              <a:tr h="370840">
                <a:tc>
                  <a:txBody>
                    <a:bodyPr/>
                    <a:lstStyle/>
                    <a:p>
                      <a:r>
                        <a:rPr lang="es-US" dirty="0" smtClean="0"/>
                        <a:t>Necesito</a:t>
                      </a:r>
                      <a:endParaRPr lang="es-MX" dirty="0"/>
                    </a:p>
                  </a:txBody>
                  <a:tcPr/>
                </a:tc>
                <a:tc>
                  <a:txBody>
                    <a:bodyPr/>
                    <a:lstStyle/>
                    <a:p>
                      <a:r>
                        <a:rPr lang="es-US" dirty="0" err="1" smtClean="0"/>
                        <a:t>Instanciable</a:t>
                      </a:r>
                      <a:endParaRPr lang="es-MX" dirty="0"/>
                    </a:p>
                  </a:txBody>
                  <a:tcPr/>
                </a:tc>
                <a:tc>
                  <a:txBody>
                    <a:bodyPr/>
                    <a:lstStyle/>
                    <a:p>
                      <a:r>
                        <a:rPr lang="es-US" dirty="0" smtClean="0"/>
                        <a:t>Abstracta</a:t>
                      </a:r>
                      <a:endParaRPr lang="es-MX" dirty="0"/>
                    </a:p>
                  </a:txBody>
                  <a:tcPr/>
                </a:tc>
                <a:tc>
                  <a:txBody>
                    <a:bodyPr/>
                    <a:lstStyle/>
                    <a:p>
                      <a:r>
                        <a:rPr lang="es-US" dirty="0" smtClean="0"/>
                        <a:t>Heredada</a:t>
                      </a:r>
                      <a:endParaRPr lang="es-MX" dirty="0"/>
                    </a:p>
                  </a:txBody>
                  <a:tcPr/>
                </a:tc>
                <a:tc>
                  <a:txBody>
                    <a:bodyPr/>
                    <a:lstStyle/>
                    <a:p>
                      <a:r>
                        <a:rPr lang="es-US" dirty="0" smtClean="0"/>
                        <a:t>Final</a:t>
                      </a:r>
                      <a:endParaRPr lang="es-MX" dirty="0"/>
                    </a:p>
                  </a:txBody>
                  <a:tcPr/>
                </a:tc>
              </a:tr>
              <a:tr h="370840">
                <a:tc>
                  <a:txBody>
                    <a:bodyPr/>
                    <a:lstStyle/>
                    <a:p>
                      <a:pPr algn="just"/>
                      <a:r>
                        <a:rPr lang="es-US" dirty="0" smtClean="0"/>
                        <a:t>Crear una clase que pueda</a:t>
                      </a:r>
                      <a:r>
                        <a:rPr lang="es-US" baseline="0" dirty="0" smtClean="0"/>
                        <a:t> ser instanciada y/o heredada. </a:t>
                      </a:r>
                    </a:p>
                    <a:p>
                      <a:pPr algn="just"/>
                      <a:r>
                        <a:rPr lang="es-US" baseline="0" dirty="0" smtClean="0"/>
                        <a:t>Crear una clase cuyo objeto guarda relación con los métodos y propiedades de otra clase</a:t>
                      </a:r>
                      <a:endParaRPr lang="es-MX" dirty="0"/>
                    </a:p>
                  </a:txBody>
                  <a:tcPr/>
                </a:tc>
                <a:tc>
                  <a:txBody>
                    <a:bodyPr/>
                    <a:lstStyle/>
                    <a:p>
                      <a:pPr algn="just"/>
                      <a:r>
                        <a:rPr lang="es-US" dirty="0" smtClean="0"/>
                        <a:t>X</a:t>
                      </a:r>
                      <a:endParaRPr lang="es-MX" dirty="0"/>
                    </a:p>
                  </a:txBody>
                  <a:tcPr/>
                </a:tc>
                <a:tc>
                  <a:txBody>
                    <a:bodyPr/>
                    <a:lstStyle/>
                    <a:p>
                      <a:pPr algn="just"/>
                      <a:endParaRPr lang="es-MX" dirty="0"/>
                    </a:p>
                  </a:txBody>
                  <a:tcPr/>
                </a:tc>
                <a:tc>
                  <a:txBody>
                    <a:bodyPr/>
                    <a:lstStyle/>
                    <a:p>
                      <a:pPr algn="just"/>
                      <a:r>
                        <a:rPr lang="es-US" dirty="0" smtClean="0"/>
                        <a:t>X</a:t>
                      </a:r>
                      <a:endParaRPr lang="es-MX" dirty="0"/>
                    </a:p>
                  </a:txBody>
                  <a:tcPr/>
                </a:tc>
                <a:tc>
                  <a:txBody>
                    <a:bodyPr/>
                    <a:lstStyle/>
                    <a:p>
                      <a:pPr algn="just"/>
                      <a:endParaRPr lang="es-MX" dirty="0"/>
                    </a:p>
                  </a:txBody>
                  <a:tcPr/>
                </a:tc>
              </a:tr>
              <a:tr h="370840">
                <a:tc>
                  <a:txBody>
                    <a:bodyPr/>
                    <a:lstStyle/>
                    <a:p>
                      <a:pPr algn="just"/>
                      <a:r>
                        <a:rPr lang="es-US" dirty="0" smtClean="0"/>
                        <a:t>Crear una clase que solo</a:t>
                      </a:r>
                      <a:r>
                        <a:rPr lang="es-US" baseline="0" dirty="0" smtClean="0"/>
                        <a:t> sirva de modelo para otra clase (clase padre), sin que pueda ser instanciada.</a:t>
                      </a:r>
                    </a:p>
                  </a:txBody>
                  <a:tcPr/>
                </a:tc>
                <a:tc>
                  <a:txBody>
                    <a:bodyPr/>
                    <a:lstStyle/>
                    <a:p>
                      <a:pPr algn="just"/>
                      <a:endParaRPr lang="es-MX" dirty="0"/>
                    </a:p>
                  </a:txBody>
                  <a:tcPr/>
                </a:tc>
                <a:tc>
                  <a:txBody>
                    <a:bodyPr/>
                    <a:lstStyle/>
                    <a:p>
                      <a:pPr algn="just"/>
                      <a:r>
                        <a:rPr lang="es-US" dirty="0" smtClean="0"/>
                        <a:t>X</a:t>
                      </a:r>
                      <a:endParaRPr lang="es-MX" dirty="0"/>
                    </a:p>
                  </a:txBody>
                  <a:tcPr/>
                </a:tc>
                <a:tc>
                  <a:txBody>
                    <a:bodyPr/>
                    <a:lstStyle/>
                    <a:p>
                      <a:pPr algn="just"/>
                      <a:endParaRPr lang="es-MX" dirty="0"/>
                    </a:p>
                  </a:txBody>
                  <a:tcPr/>
                </a:tc>
                <a:tc>
                  <a:txBody>
                    <a:bodyPr/>
                    <a:lstStyle/>
                    <a:p>
                      <a:pPr algn="just"/>
                      <a:endParaRPr lang="es-MX" dirty="0"/>
                    </a:p>
                  </a:txBody>
                  <a:tcPr/>
                </a:tc>
              </a:tr>
              <a:tr h="370840">
                <a:tc>
                  <a:txBody>
                    <a:bodyPr/>
                    <a:lstStyle/>
                    <a:p>
                      <a:pPr algn="just"/>
                      <a:r>
                        <a:rPr lang="es-US" baseline="0" dirty="0" smtClean="0"/>
                        <a:t>Crear una clase que pueda instanciarse pero que no pueda ser heredada por ninguna otra clase.</a:t>
                      </a:r>
                    </a:p>
                  </a:txBody>
                  <a:tcPr/>
                </a:tc>
                <a:tc>
                  <a:txBody>
                    <a:bodyPr/>
                    <a:lstStyle/>
                    <a:p>
                      <a:pPr algn="just"/>
                      <a:endParaRPr lang="es-MX" dirty="0"/>
                    </a:p>
                  </a:txBody>
                  <a:tcPr/>
                </a:tc>
                <a:tc>
                  <a:txBody>
                    <a:bodyPr/>
                    <a:lstStyle/>
                    <a:p>
                      <a:pPr algn="just"/>
                      <a:endParaRPr lang="es-MX" dirty="0"/>
                    </a:p>
                  </a:txBody>
                  <a:tcPr/>
                </a:tc>
                <a:tc>
                  <a:txBody>
                    <a:bodyPr/>
                    <a:lstStyle/>
                    <a:p>
                      <a:pPr algn="just"/>
                      <a:endParaRPr lang="es-MX" dirty="0"/>
                    </a:p>
                  </a:txBody>
                  <a:tcPr/>
                </a:tc>
                <a:tc>
                  <a:txBody>
                    <a:bodyPr/>
                    <a:lstStyle/>
                    <a:p>
                      <a:pPr algn="just"/>
                      <a:r>
                        <a:rPr lang="es-US" dirty="0" smtClean="0"/>
                        <a:t>X</a:t>
                      </a:r>
                      <a:endParaRPr lang="es-MX" dirty="0"/>
                    </a:p>
                  </a:txBody>
                  <a:tcPr/>
                </a:tc>
              </a:tr>
            </a:tbl>
          </a:graphicData>
        </a:graphic>
      </p:graphicFrame>
    </p:spTree>
    <p:extLst>
      <p:ext uri="{BB962C8B-B14F-4D97-AF65-F5344CB8AC3E}">
        <p14:creationId xmlns:p14="http://schemas.microsoft.com/office/powerpoint/2010/main" val="2024691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Objetos e Instancias</a:t>
            </a:r>
            <a:endParaRPr lang="es-MX" dirty="0"/>
          </a:p>
        </p:txBody>
      </p:sp>
      <p:sp>
        <p:nvSpPr>
          <p:cNvPr id="3" name="Marcador de contenido 2"/>
          <p:cNvSpPr>
            <a:spLocks noGrp="1"/>
          </p:cNvSpPr>
          <p:nvPr>
            <p:ph idx="1"/>
          </p:nvPr>
        </p:nvSpPr>
        <p:spPr>
          <a:xfrm>
            <a:off x="3869268" y="864108"/>
            <a:ext cx="7315200" cy="2455289"/>
          </a:xfrm>
        </p:spPr>
        <p:txBody>
          <a:bodyPr/>
          <a:lstStyle/>
          <a:p>
            <a:r>
              <a:rPr lang="es-ES" dirty="0"/>
              <a:t>Para instanciar una clase, solo es necesario utilizar la palabra clave new. El objeto será creado, asignando esta instancia a una variable (la cual, adoptará la forma de objeto). Lógicamente, la clase debe haber sido declarada antes de ser instanciada, como se muestra a continuación:</a:t>
            </a:r>
            <a:endParaRPr lang="es-MX" dirty="0"/>
          </a:p>
        </p:txBody>
      </p:sp>
      <p:pic>
        <p:nvPicPr>
          <p:cNvPr id="4" name="Imagen 3"/>
          <p:cNvPicPr>
            <a:picLocks noChangeAspect="1"/>
          </p:cNvPicPr>
          <p:nvPr/>
        </p:nvPicPr>
        <p:blipFill rotWithShape="1">
          <a:blip r:embed="rId2"/>
          <a:srcRect l="32318" t="52098" r="33698" b="13998"/>
          <a:stretch/>
        </p:blipFill>
        <p:spPr>
          <a:xfrm>
            <a:off x="5316023" y="3424428"/>
            <a:ext cx="4421689" cy="2480153"/>
          </a:xfrm>
          <a:prstGeom prst="rect">
            <a:avLst/>
          </a:prstGeom>
        </p:spPr>
      </p:pic>
    </p:spTree>
    <p:extLst>
      <p:ext uri="{BB962C8B-B14F-4D97-AF65-F5344CB8AC3E}">
        <p14:creationId xmlns:p14="http://schemas.microsoft.com/office/powerpoint/2010/main" val="3276022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Reglas para la instanciación de una clase</a:t>
            </a:r>
            <a:endParaRPr lang="es-MX" dirty="0"/>
          </a:p>
        </p:txBody>
      </p:sp>
      <p:sp>
        <p:nvSpPr>
          <p:cNvPr id="3" name="Marcador de contenido 2"/>
          <p:cNvSpPr>
            <a:spLocks noGrp="1"/>
          </p:cNvSpPr>
          <p:nvPr>
            <p:ph idx="1"/>
          </p:nvPr>
        </p:nvSpPr>
        <p:spPr/>
        <p:txBody>
          <a:bodyPr/>
          <a:lstStyle/>
          <a:p>
            <a:r>
              <a:rPr lang="es-ES" dirty="0"/>
              <a:t>Para una mejor legibilidad y manejo de las clases, se </a:t>
            </a:r>
            <a:r>
              <a:rPr lang="es-ES" dirty="0" smtClean="0"/>
              <a:t>recomienda utilizar:</a:t>
            </a:r>
          </a:p>
          <a:p>
            <a:pPr lvl="1"/>
            <a:r>
              <a:rPr lang="es-ES" dirty="0"/>
              <a:t>N</a:t>
            </a:r>
            <a:r>
              <a:rPr lang="es-ES" dirty="0" smtClean="0"/>
              <a:t>ombres </a:t>
            </a:r>
            <a:r>
              <a:rPr lang="es-ES" dirty="0"/>
              <a:t>de variables (objetos) </a:t>
            </a:r>
            <a:r>
              <a:rPr lang="es-ES" b="1" dirty="0" smtClean="0"/>
              <a:t>descriptivos</a:t>
            </a:r>
            <a:endParaRPr lang="es-ES" dirty="0"/>
          </a:p>
          <a:p>
            <a:pPr lvl="1"/>
            <a:r>
              <a:rPr lang="es-ES" dirty="0"/>
              <a:t>S</a:t>
            </a:r>
            <a:r>
              <a:rPr lang="es-ES" dirty="0" smtClean="0"/>
              <a:t>iempre </a:t>
            </a:r>
            <a:r>
              <a:rPr lang="es-ES" dirty="0"/>
              <a:t>con guion bajo al </a:t>
            </a:r>
            <a:r>
              <a:rPr lang="es-ES" dirty="0" smtClean="0"/>
              <a:t>comenzar</a:t>
            </a:r>
          </a:p>
          <a:p>
            <a:pPr lvl="1"/>
            <a:r>
              <a:rPr lang="es-ES" dirty="0" smtClean="0"/>
              <a:t>La </a:t>
            </a:r>
            <a:r>
              <a:rPr lang="es-ES" dirty="0"/>
              <a:t>primera letra debe ser </a:t>
            </a:r>
            <a:r>
              <a:rPr lang="es-ES" dirty="0" smtClean="0"/>
              <a:t>en minúscula. </a:t>
            </a:r>
            <a:r>
              <a:rPr lang="es-ES" dirty="0"/>
              <a:t>y la siguiente palabra en mayúscula. </a:t>
            </a:r>
            <a:endParaRPr lang="es-ES" dirty="0" smtClean="0"/>
          </a:p>
          <a:p>
            <a:pPr lvl="1"/>
            <a:endParaRPr lang="es-ES" dirty="0"/>
          </a:p>
          <a:p>
            <a:pPr marL="502920" lvl="1" indent="0">
              <a:buNone/>
            </a:pPr>
            <a:r>
              <a:rPr lang="es-ES" b="1" dirty="0" smtClean="0"/>
              <a:t>Por </a:t>
            </a:r>
            <a:r>
              <a:rPr lang="es-ES" b="1" dirty="0"/>
              <a:t>ejemplo </a:t>
            </a:r>
            <a:r>
              <a:rPr lang="es-ES" dirty="0"/>
              <a:t>si el nombre de la clase es </a:t>
            </a:r>
            <a:r>
              <a:rPr lang="es-ES" b="1" dirty="0" err="1" smtClean="0"/>
              <a:t>nombreClase</a:t>
            </a:r>
            <a:r>
              <a:rPr lang="es-ES" dirty="0" smtClean="0"/>
              <a:t> como </a:t>
            </a:r>
            <a:r>
              <a:rPr lang="es-ES" dirty="0"/>
              <a:t>variable utilizar </a:t>
            </a:r>
            <a:r>
              <a:rPr lang="es-ES" b="1" dirty="0"/>
              <a:t>$_</a:t>
            </a:r>
            <a:r>
              <a:rPr lang="es-ES" b="1" dirty="0" err="1"/>
              <a:t>nombreClase</a:t>
            </a:r>
            <a:r>
              <a:rPr lang="es-ES" dirty="0"/>
              <a:t>. Esto permitirá una mayor legibilidad del código.</a:t>
            </a:r>
            <a:endParaRPr lang="es-MX" dirty="0"/>
          </a:p>
        </p:txBody>
      </p:sp>
    </p:spTree>
    <p:extLst>
      <p:ext uri="{BB962C8B-B14F-4D97-AF65-F5344CB8AC3E}">
        <p14:creationId xmlns:p14="http://schemas.microsoft.com/office/powerpoint/2010/main" val="405456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Niveles de acceso</a:t>
            </a:r>
            <a:endParaRPr lang="es-MX" dirty="0"/>
          </a:p>
        </p:txBody>
      </p:sp>
      <p:sp>
        <p:nvSpPr>
          <p:cNvPr id="3" name="Marcador de contenido 2"/>
          <p:cNvSpPr>
            <a:spLocks noGrp="1"/>
          </p:cNvSpPr>
          <p:nvPr>
            <p:ph idx="1"/>
          </p:nvPr>
        </p:nvSpPr>
        <p:spPr/>
        <p:txBody>
          <a:bodyPr/>
          <a:lstStyle/>
          <a:p>
            <a:r>
              <a:rPr lang="es-US" b="1" dirty="0" smtClean="0"/>
              <a:t>Propiedades publicas. </a:t>
            </a:r>
            <a:r>
              <a:rPr lang="es-ES" dirty="0" smtClean="0"/>
              <a:t>Se </a:t>
            </a:r>
            <a:r>
              <a:rPr lang="es-ES" dirty="0"/>
              <a:t>definen anteponiendo la palabra clave </a:t>
            </a:r>
            <a:r>
              <a:rPr lang="es-ES" b="1" dirty="0" err="1"/>
              <a:t>public</a:t>
            </a:r>
            <a:r>
              <a:rPr lang="es-ES" dirty="0"/>
              <a:t> al nombre de la variable. Éstas, pueden ser accedidas desde cualquier parte de la aplicación, sin restricción.</a:t>
            </a:r>
            <a:endParaRPr lang="es-US" b="1" dirty="0" smtClean="0"/>
          </a:p>
          <a:p>
            <a:r>
              <a:rPr lang="es-US" b="1" dirty="0" smtClean="0"/>
              <a:t>Propiedades privada</a:t>
            </a:r>
            <a:r>
              <a:rPr lang="es-MX" b="1" dirty="0" smtClean="0"/>
              <a:t>s. </a:t>
            </a:r>
            <a:r>
              <a:rPr lang="es-ES" dirty="0"/>
              <a:t>S</a:t>
            </a:r>
            <a:r>
              <a:rPr lang="es-ES" dirty="0" smtClean="0"/>
              <a:t>e </a:t>
            </a:r>
            <a:r>
              <a:rPr lang="es-ES" dirty="0"/>
              <a:t>definen anteponiendo la palabra clave </a:t>
            </a:r>
            <a:r>
              <a:rPr lang="es-ES" b="1" dirty="0" err="1"/>
              <a:t>private</a:t>
            </a:r>
            <a:r>
              <a:rPr lang="es-ES" dirty="0"/>
              <a:t> al nombre de la variable. Éstas solo pueden ser accedidas por la clase que las definió.</a:t>
            </a:r>
            <a:endParaRPr lang="es-MX" b="1" dirty="0" smtClean="0"/>
          </a:p>
          <a:p>
            <a:r>
              <a:rPr lang="es-US" b="1" dirty="0" smtClean="0"/>
              <a:t>Propiedades protegidas. </a:t>
            </a:r>
            <a:r>
              <a:rPr lang="es-US" dirty="0" smtClean="0"/>
              <a:t>P</a:t>
            </a:r>
            <a:r>
              <a:rPr lang="es-ES" dirty="0" err="1" smtClean="0"/>
              <a:t>ueden</a:t>
            </a:r>
            <a:r>
              <a:rPr lang="es-ES" dirty="0" smtClean="0"/>
              <a:t> </a:t>
            </a:r>
            <a:r>
              <a:rPr lang="es-ES" dirty="0"/>
              <a:t>ser accedidas por la propia clase que la definió, así como por las clases que la heredan, pero no, desde otras partes de la aplicación. Éstas, se definen anteponiendo la palabra clave </a:t>
            </a:r>
            <a:r>
              <a:rPr lang="es-ES" b="1" dirty="0" err="1"/>
              <a:t>protected</a:t>
            </a:r>
            <a:r>
              <a:rPr lang="es-ES" dirty="0"/>
              <a:t> al nombre de la </a:t>
            </a:r>
            <a:r>
              <a:rPr lang="es-ES" dirty="0" smtClean="0"/>
              <a:t>variable.</a:t>
            </a:r>
            <a:endParaRPr lang="es-US" b="1" dirty="0" smtClean="0"/>
          </a:p>
          <a:p>
            <a:r>
              <a:rPr lang="es-US" b="1" dirty="0" smtClean="0"/>
              <a:t>Propiedades estáticas. </a:t>
            </a:r>
            <a:r>
              <a:rPr lang="es-ES" dirty="0" smtClean="0"/>
              <a:t>Puede </a:t>
            </a:r>
            <a:r>
              <a:rPr lang="es-ES" dirty="0"/>
              <a:t>ser accedida sin necesidad de instanciar un objeto y su valor es estático (es decir, no puede ser modificada para cada objeto, es como una variable global para todas las instancias que se crean de ese objeto). Ésta, se define anteponiendo la palabra clave </a:t>
            </a:r>
            <a:r>
              <a:rPr lang="es-ES" b="1" dirty="0" err="1"/>
              <a:t>static</a:t>
            </a:r>
            <a:r>
              <a:rPr lang="es-ES" dirty="0"/>
              <a:t> al nombre de la </a:t>
            </a:r>
            <a:r>
              <a:rPr lang="es-ES" dirty="0" smtClean="0"/>
              <a:t>variable.</a:t>
            </a:r>
            <a:endParaRPr lang="es-US" b="1" dirty="0" smtClean="0"/>
          </a:p>
        </p:txBody>
      </p:sp>
    </p:spTree>
    <p:extLst>
      <p:ext uri="{BB962C8B-B14F-4D97-AF65-F5344CB8AC3E}">
        <p14:creationId xmlns:p14="http://schemas.microsoft.com/office/powerpoint/2010/main" val="136682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la POO?</a:t>
            </a:r>
            <a:endParaRPr lang="es-MX" dirty="0"/>
          </a:p>
        </p:txBody>
      </p:sp>
      <p:sp>
        <p:nvSpPr>
          <p:cNvPr id="3" name="Marcador de contenido 2"/>
          <p:cNvSpPr>
            <a:spLocks noGrp="1"/>
          </p:cNvSpPr>
          <p:nvPr>
            <p:ph idx="1"/>
          </p:nvPr>
        </p:nvSpPr>
        <p:spPr/>
        <p:txBody>
          <a:bodyPr/>
          <a:lstStyle/>
          <a:p>
            <a:pPr algn="just"/>
            <a:r>
              <a:rPr lang="es-ES" dirty="0" smtClean="0"/>
              <a:t>Es </a:t>
            </a:r>
            <a:r>
              <a:rPr lang="es-ES" dirty="0"/>
              <a:t>un paradigma de programación que utiliza objetos e interacciones en el diseño de un sistema. </a:t>
            </a:r>
            <a:endParaRPr lang="es-ES" dirty="0" smtClean="0"/>
          </a:p>
          <a:p>
            <a:pPr algn="just"/>
            <a:r>
              <a:rPr lang="es-ES" dirty="0" smtClean="0"/>
              <a:t>Como </a:t>
            </a:r>
            <a:r>
              <a:rPr lang="es-ES" dirty="0"/>
              <a:t>tal, </a:t>
            </a:r>
            <a:r>
              <a:rPr lang="es-ES" dirty="0" smtClean="0"/>
              <a:t>enseña </a:t>
            </a:r>
            <a:r>
              <a:rPr lang="es-ES" dirty="0"/>
              <a:t>un método -probado y estudiado- el cual se basa en las interacciones de </a:t>
            </a:r>
            <a:r>
              <a:rPr lang="es-ES" dirty="0" smtClean="0"/>
              <a:t>objetos </a:t>
            </a:r>
            <a:r>
              <a:rPr lang="es-ES" dirty="0"/>
              <a:t>para resolver las necesidades de un sistema informático.</a:t>
            </a:r>
            <a:endParaRPr lang="es-MX" dirty="0"/>
          </a:p>
        </p:txBody>
      </p:sp>
    </p:spTree>
    <p:extLst>
      <p:ext uri="{BB962C8B-B14F-4D97-AF65-F5344CB8AC3E}">
        <p14:creationId xmlns:p14="http://schemas.microsoft.com/office/powerpoint/2010/main" val="26304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Accediendo  a las propiedades de un objeto.</a:t>
            </a:r>
            <a:endParaRPr lang="es-MX" dirty="0"/>
          </a:p>
        </p:txBody>
      </p:sp>
      <p:sp>
        <p:nvSpPr>
          <p:cNvPr id="3" name="Marcador de contenido 2"/>
          <p:cNvSpPr>
            <a:spLocks noGrp="1"/>
          </p:cNvSpPr>
          <p:nvPr>
            <p:ph idx="1"/>
          </p:nvPr>
        </p:nvSpPr>
        <p:spPr>
          <a:xfrm>
            <a:off x="3869268" y="864108"/>
            <a:ext cx="7315200" cy="2605602"/>
          </a:xfrm>
        </p:spPr>
        <p:txBody>
          <a:bodyPr/>
          <a:lstStyle/>
          <a:p>
            <a:pPr algn="just"/>
            <a:r>
              <a:rPr lang="es-US" b="1" dirty="0" smtClean="0"/>
              <a:t>Accediendo a una propiedad desde el ámbito de la clase: </a:t>
            </a:r>
          </a:p>
          <a:p>
            <a:pPr lvl="1" algn="just"/>
            <a:r>
              <a:rPr lang="es-ES" dirty="0" smtClean="0"/>
              <a:t>Se </a:t>
            </a:r>
            <a:r>
              <a:rPr lang="es-ES" dirty="0"/>
              <a:t>accede a una propiedad no estática dentro de la clase, utilizando la </a:t>
            </a:r>
            <a:r>
              <a:rPr lang="es-ES" dirty="0" err="1"/>
              <a:t>pseudo</a:t>
            </a:r>
            <a:r>
              <a:rPr lang="es-ES" dirty="0"/>
              <a:t>-variable </a:t>
            </a:r>
            <a:r>
              <a:rPr lang="es-ES" b="1" dirty="0"/>
              <a:t>$</a:t>
            </a:r>
            <a:r>
              <a:rPr lang="es-ES" b="1" dirty="0" err="1"/>
              <a:t>this</a:t>
            </a:r>
            <a:r>
              <a:rPr lang="es-ES" b="1" dirty="0"/>
              <a:t> </a:t>
            </a:r>
            <a:r>
              <a:rPr lang="es-ES" dirty="0"/>
              <a:t>siendo esta </a:t>
            </a:r>
            <a:r>
              <a:rPr lang="es-ES" dirty="0" err="1"/>
              <a:t>pseudo</a:t>
            </a:r>
            <a:r>
              <a:rPr lang="es-ES" dirty="0"/>
              <a:t>-variable una referencia al objeto mismo, se debe tener en cuenta que la variable que se llamara no llevara adelante el </a:t>
            </a:r>
            <a:r>
              <a:rPr lang="es-ES" dirty="0" smtClean="0"/>
              <a:t>$.</a:t>
            </a:r>
          </a:p>
          <a:p>
            <a:pPr lvl="1" algn="just"/>
            <a:r>
              <a:rPr lang="es-ES" dirty="0"/>
              <a:t>Cuando la variable es estática, se accede a ella mediante el operador de resolución de ámbito, doble dos-puntos </a:t>
            </a:r>
            <a:r>
              <a:rPr lang="es-ES" b="1" dirty="0"/>
              <a:t>::</a:t>
            </a:r>
            <a:r>
              <a:rPr lang="es-ES" dirty="0"/>
              <a:t> anteponiendo la palabra clave </a:t>
            </a:r>
            <a:r>
              <a:rPr lang="es-ES" b="1" dirty="0" err="1"/>
              <a:t>self</a:t>
            </a:r>
            <a:r>
              <a:rPr lang="es-ES" dirty="0"/>
              <a:t> o </a:t>
            </a:r>
            <a:r>
              <a:rPr lang="es-ES" b="1" dirty="0" err="1"/>
              <a:t>parent</a:t>
            </a:r>
            <a:r>
              <a:rPr lang="es-ES" dirty="0"/>
              <a:t> según si trata de una variable de la misma clase o de otra de la cual se ha heredado</a:t>
            </a:r>
            <a:endParaRPr lang="es-MX" dirty="0"/>
          </a:p>
        </p:txBody>
      </p:sp>
      <p:pic>
        <p:nvPicPr>
          <p:cNvPr id="4" name="Imagen 3"/>
          <p:cNvPicPr>
            <a:picLocks noChangeAspect="1"/>
          </p:cNvPicPr>
          <p:nvPr/>
        </p:nvPicPr>
        <p:blipFill rotWithShape="1">
          <a:blip r:embed="rId2"/>
          <a:srcRect l="29911" t="38228" r="32158" b="22217"/>
          <a:stretch/>
        </p:blipFill>
        <p:spPr>
          <a:xfrm>
            <a:off x="5473875" y="3469710"/>
            <a:ext cx="4807064" cy="2818356"/>
          </a:xfrm>
          <a:prstGeom prst="rect">
            <a:avLst/>
          </a:prstGeom>
        </p:spPr>
      </p:pic>
    </p:spTree>
    <p:extLst>
      <p:ext uri="{BB962C8B-B14F-4D97-AF65-F5344CB8AC3E}">
        <p14:creationId xmlns:p14="http://schemas.microsoft.com/office/powerpoint/2010/main" val="2361514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Accediendo  a las propiedades de un objeto.</a:t>
            </a:r>
            <a:endParaRPr lang="es-MX" dirty="0"/>
          </a:p>
        </p:txBody>
      </p:sp>
      <p:sp>
        <p:nvSpPr>
          <p:cNvPr id="3" name="Marcador de contenido 2"/>
          <p:cNvSpPr>
            <a:spLocks noGrp="1"/>
          </p:cNvSpPr>
          <p:nvPr>
            <p:ph idx="1"/>
          </p:nvPr>
        </p:nvSpPr>
        <p:spPr>
          <a:xfrm>
            <a:off x="4021668" y="3424428"/>
            <a:ext cx="7315200" cy="1158198"/>
          </a:xfrm>
        </p:spPr>
        <p:txBody>
          <a:bodyPr/>
          <a:lstStyle/>
          <a:p>
            <a:pPr lvl="1" algn="just"/>
            <a:r>
              <a:rPr lang="es-ES" dirty="0" smtClean="0"/>
              <a:t>Para </a:t>
            </a:r>
            <a:r>
              <a:rPr lang="es-ES" dirty="0"/>
              <a:t>acceder a una propiedad pública y estática el objeto no necesita ser instanciado, permitiendo así, el acceso a dicha variable mediante la siguiente sintaxis</a:t>
            </a:r>
            <a:r>
              <a:rPr lang="es-ES" dirty="0" smtClean="0"/>
              <a:t>:</a:t>
            </a:r>
          </a:p>
          <a:p>
            <a:pPr marL="502920" lvl="1" indent="0" algn="just">
              <a:buNone/>
            </a:pPr>
            <a:r>
              <a:rPr lang="es-ES" dirty="0" smtClean="0"/>
              <a:t> 	</a:t>
            </a:r>
            <a:r>
              <a:rPr lang="es-ES" b="1" dirty="0" smtClean="0"/>
              <a:t>Clase</a:t>
            </a:r>
            <a:r>
              <a:rPr lang="es-ES" b="1" dirty="0"/>
              <a:t>::$</a:t>
            </a:r>
            <a:r>
              <a:rPr lang="es-ES" b="1" dirty="0" err="1"/>
              <a:t>variable_estática</a:t>
            </a:r>
            <a:endParaRPr lang="es-US" b="1" dirty="0" smtClean="0"/>
          </a:p>
        </p:txBody>
      </p:sp>
      <p:pic>
        <p:nvPicPr>
          <p:cNvPr id="5" name="Imagen 4"/>
          <p:cNvPicPr>
            <a:picLocks noChangeAspect="1"/>
          </p:cNvPicPr>
          <p:nvPr/>
        </p:nvPicPr>
        <p:blipFill rotWithShape="1">
          <a:blip r:embed="rId2"/>
          <a:srcRect l="35015" t="39769" r="35527" b="45676"/>
          <a:stretch/>
        </p:blipFill>
        <p:spPr>
          <a:xfrm>
            <a:off x="5762786" y="2267211"/>
            <a:ext cx="3832964" cy="1064712"/>
          </a:xfrm>
          <a:prstGeom prst="rect">
            <a:avLst/>
          </a:prstGeom>
        </p:spPr>
      </p:pic>
      <p:sp>
        <p:nvSpPr>
          <p:cNvPr id="6" name="Marcador de contenido 2"/>
          <p:cNvSpPr txBox="1">
            <a:spLocks/>
          </p:cNvSpPr>
          <p:nvPr/>
        </p:nvSpPr>
        <p:spPr>
          <a:xfrm>
            <a:off x="4021668" y="1016508"/>
            <a:ext cx="7315200" cy="125070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s-ES" b="1" dirty="0" smtClean="0"/>
              <a:t>Acceso a variables desde el exterior de la clase</a:t>
            </a:r>
            <a:r>
              <a:rPr lang="es-US" b="1" dirty="0" smtClean="0"/>
              <a:t>:</a:t>
            </a:r>
          </a:p>
          <a:p>
            <a:pPr lvl="1" algn="just"/>
            <a:r>
              <a:rPr lang="es-ES" dirty="0" smtClean="0"/>
              <a:t>Se accede a una propiedad no estática con la siguiente sintaxis: 	</a:t>
            </a:r>
            <a:r>
              <a:rPr lang="es-ES" b="1" dirty="0" smtClean="0"/>
              <a:t>$objeto-&gt;variable</a:t>
            </a:r>
            <a:endParaRPr lang="es-US" b="1" dirty="0" smtClean="0"/>
          </a:p>
        </p:txBody>
      </p:sp>
      <p:pic>
        <p:nvPicPr>
          <p:cNvPr id="7" name="Imagen 6"/>
          <p:cNvPicPr>
            <a:picLocks noChangeAspect="1"/>
          </p:cNvPicPr>
          <p:nvPr/>
        </p:nvPicPr>
        <p:blipFill rotWithShape="1">
          <a:blip r:embed="rId3"/>
          <a:srcRect l="30007" t="73159" r="31003" b="16053"/>
          <a:stretch/>
        </p:blipFill>
        <p:spPr>
          <a:xfrm>
            <a:off x="5142747" y="4582626"/>
            <a:ext cx="5073042" cy="789140"/>
          </a:xfrm>
          <a:prstGeom prst="rect">
            <a:avLst/>
          </a:prstGeom>
        </p:spPr>
      </p:pic>
    </p:spTree>
    <p:extLst>
      <p:ext uri="{BB962C8B-B14F-4D97-AF65-F5344CB8AC3E}">
        <p14:creationId xmlns:p14="http://schemas.microsoft.com/office/powerpoint/2010/main" val="1107139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Constantes</a:t>
            </a:r>
            <a:endParaRPr lang="es-MX" dirty="0"/>
          </a:p>
        </p:txBody>
      </p:sp>
      <p:sp>
        <p:nvSpPr>
          <p:cNvPr id="3" name="Marcador de contenido 2"/>
          <p:cNvSpPr>
            <a:spLocks noGrp="1"/>
          </p:cNvSpPr>
          <p:nvPr>
            <p:ph idx="1"/>
          </p:nvPr>
        </p:nvSpPr>
        <p:spPr>
          <a:xfrm>
            <a:off x="3869268" y="864107"/>
            <a:ext cx="7315200" cy="2442763"/>
          </a:xfrm>
        </p:spPr>
        <p:txBody>
          <a:bodyPr/>
          <a:lstStyle/>
          <a:p>
            <a:r>
              <a:rPr lang="es-ES" dirty="0"/>
              <a:t>. A diferencia de las propiedades estáticas que pueden ser declaradas dentro de una clase, las constantes solo pueden tener una visibilidad pública y no deben ser creadas dentro de las clases. El acceso a constantes es exactamente igual que al de otras propiedades.</a:t>
            </a:r>
            <a:endParaRPr lang="es-MX" dirty="0"/>
          </a:p>
        </p:txBody>
      </p:sp>
      <p:pic>
        <p:nvPicPr>
          <p:cNvPr id="4" name="Imagen 3"/>
          <p:cNvPicPr>
            <a:picLocks noChangeAspect="1"/>
          </p:cNvPicPr>
          <p:nvPr/>
        </p:nvPicPr>
        <p:blipFill rotWithShape="1">
          <a:blip r:embed="rId2"/>
          <a:srcRect l="29526" t="54152" r="30810" b="23074"/>
          <a:stretch/>
        </p:blipFill>
        <p:spPr>
          <a:xfrm>
            <a:off x="4946506" y="3424428"/>
            <a:ext cx="5160724" cy="1665962"/>
          </a:xfrm>
          <a:prstGeom prst="rect">
            <a:avLst/>
          </a:prstGeom>
        </p:spPr>
      </p:pic>
    </p:spTree>
    <p:extLst>
      <p:ext uri="{BB962C8B-B14F-4D97-AF65-F5344CB8AC3E}">
        <p14:creationId xmlns:p14="http://schemas.microsoft.com/office/powerpoint/2010/main" val="2857281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Métodos</a:t>
            </a:r>
            <a:endParaRPr lang="es-MX" dirty="0"/>
          </a:p>
        </p:txBody>
      </p:sp>
      <p:sp>
        <p:nvSpPr>
          <p:cNvPr id="3" name="Marcador de contenido 2"/>
          <p:cNvSpPr>
            <a:spLocks noGrp="1"/>
          </p:cNvSpPr>
          <p:nvPr>
            <p:ph idx="1"/>
          </p:nvPr>
        </p:nvSpPr>
        <p:spPr>
          <a:xfrm>
            <a:off x="3869268" y="864108"/>
            <a:ext cx="7315200" cy="2179717"/>
          </a:xfrm>
        </p:spPr>
        <p:txBody>
          <a:bodyPr/>
          <a:lstStyle/>
          <a:p>
            <a:r>
              <a:rPr lang="es-ES" dirty="0"/>
              <a:t>Cabe recordar, para quienes vienen de la programación estructurada, que el método de una clase, es un algoritmo igual al de una función. </a:t>
            </a:r>
            <a:endParaRPr lang="es-ES" dirty="0" smtClean="0"/>
          </a:p>
          <a:p>
            <a:r>
              <a:rPr lang="es-ES" dirty="0" smtClean="0"/>
              <a:t>La </a:t>
            </a:r>
            <a:r>
              <a:rPr lang="es-ES" dirty="0"/>
              <a:t>forma de declarar un método es anteponiendo la palabra clave </a:t>
            </a:r>
            <a:r>
              <a:rPr lang="es-ES" b="1" dirty="0" err="1"/>
              <a:t>function</a:t>
            </a:r>
            <a:r>
              <a:rPr lang="es-ES" dirty="0"/>
              <a:t> al nombre del método, seguido por un par paréntesis de apertura y cierre y llaves que encierren el algoritmo:</a:t>
            </a:r>
            <a:endParaRPr lang="es-MX" dirty="0"/>
          </a:p>
        </p:txBody>
      </p:sp>
      <p:pic>
        <p:nvPicPr>
          <p:cNvPr id="4" name="Imagen 3"/>
          <p:cNvPicPr>
            <a:picLocks noChangeAspect="1"/>
          </p:cNvPicPr>
          <p:nvPr/>
        </p:nvPicPr>
        <p:blipFill rotWithShape="1">
          <a:blip r:embed="rId2"/>
          <a:srcRect l="37998" t="42166" r="39474" b="21019"/>
          <a:stretch/>
        </p:blipFill>
        <p:spPr>
          <a:xfrm>
            <a:off x="6061322" y="3424428"/>
            <a:ext cx="2931091" cy="2693096"/>
          </a:xfrm>
          <a:prstGeom prst="rect">
            <a:avLst/>
          </a:prstGeom>
        </p:spPr>
      </p:pic>
    </p:spTree>
    <p:extLst>
      <p:ext uri="{BB962C8B-B14F-4D97-AF65-F5344CB8AC3E}">
        <p14:creationId xmlns:p14="http://schemas.microsoft.com/office/powerpoint/2010/main" val="324670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Métodos</a:t>
            </a:r>
            <a:endParaRPr lang="es-MX" dirty="0"/>
          </a:p>
        </p:txBody>
      </p:sp>
      <p:sp>
        <p:nvSpPr>
          <p:cNvPr id="5" name="Rectángulo 4"/>
          <p:cNvSpPr/>
          <p:nvPr/>
        </p:nvSpPr>
        <p:spPr>
          <a:xfrm>
            <a:off x="3629824" y="935945"/>
            <a:ext cx="4524620" cy="2195561"/>
          </a:xfrm>
          <a:prstGeom prst="rect">
            <a:avLst/>
          </a:prstGeom>
        </p:spPr>
        <p:txBody>
          <a:bodyPr vert="horz" lIns="91440" tIns="45720" rIns="91440" bIns="45720" rtlCol="0" anchor="ctr">
            <a:normAutofit/>
          </a:bodyPr>
          <a:lstStyle/>
          <a:p>
            <a:pPr marL="182880" indent="-182880" algn="just" defTabSz="914400">
              <a:lnSpc>
                <a:spcPct val="90000"/>
              </a:lnSpc>
              <a:spcBef>
                <a:spcPts val="1200"/>
              </a:spcBef>
              <a:buClr>
                <a:schemeClr val="accent1"/>
              </a:buClr>
              <a:buFont typeface="Wingdings 2" pitchFamily="18" charset="2"/>
              <a:buChar char=""/>
            </a:pPr>
            <a:r>
              <a:rPr lang="es-ES" sz="2000" dirty="0">
                <a:solidFill>
                  <a:schemeClr val="tx1">
                    <a:lumMod val="65000"/>
                    <a:lumOff val="35000"/>
                  </a:schemeClr>
                </a:solidFill>
              </a:rPr>
              <a:t>Al igual que cualquier otra función en PHP, los métodos recibirán los parámetros necesarios indicando aquellos requeridos, dentro de los </a:t>
            </a:r>
            <a:r>
              <a:rPr lang="es-ES" sz="2000" dirty="0" smtClean="0">
                <a:solidFill>
                  <a:schemeClr val="tx1">
                    <a:lumMod val="65000"/>
                    <a:lumOff val="35000"/>
                  </a:schemeClr>
                </a:solidFill>
              </a:rPr>
              <a:t>paréntesis</a:t>
            </a:r>
          </a:p>
        </p:txBody>
      </p:sp>
      <p:pic>
        <p:nvPicPr>
          <p:cNvPr id="7" name="Imagen 6"/>
          <p:cNvPicPr>
            <a:picLocks noChangeAspect="1"/>
          </p:cNvPicPr>
          <p:nvPr/>
        </p:nvPicPr>
        <p:blipFill rotWithShape="1">
          <a:blip r:embed="rId2"/>
          <a:srcRect l="34918" t="23844" r="36201" b="42423"/>
          <a:stretch/>
        </p:blipFill>
        <p:spPr>
          <a:xfrm>
            <a:off x="8276576" y="935946"/>
            <a:ext cx="3343492" cy="2195561"/>
          </a:xfrm>
          <a:prstGeom prst="rect">
            <a:avLst/>
          </a:prstGeom>
        </p:spPr>
      </p:pic>
      <p:sp>
        <p:nvSpPr>
          <p:cNvPr id="8" name="Rectángulo 7"/>
          <p:cNvSpPr/>
          <p:nvPr/>
        </p:nvSpPr>
        <p:spPr>
          <a:xfrm>
            <a:off x="3629824" y="3732996"/>
            <a:ext cx="4646752" cy="2367179"/>
          </a:xfrm>
          <a:prstGeom prst="rect">
            <a:avLst/>
          </a:prstGeom>
        </p:spPr>
        <p:txBody>
          <a:bodyPr vert="horz" lIns="91440" tIns="45720" rIns="91440" bIns="45720" rtlCol="0" anchor="ctr">
            <a:noAutofit/>
          </a:bodyPr>
          <a:lstStyle/>
          <a:p>
            <a:pPr marL="182880" indent="-182880" defTabSz="914400">
              <a:lnSpc>
                <a:spcPct val="90000"/>
              </a:lnSpc>
              <a:spcBef>
                <a:spcPts val="1200"/>
              </a:spcBef>
              <a:buClr>
                <a:schemeClr val="accent1"/>
              </a:buClr>
              <a:buFont typeface="Wingdings 2" pitchFamily="18" charset="2"/>
              <a:buChar char=""/>
            </a:pPr>
            <a:r>
              <a:rPr lang="es-ES" sz="1900" b="1" dirty="0">
                <a:solidFill>
                  <a:schemeClr val="tx1">
                    <a:lumMod val="65000"/>
                    <a:lumOff val="35000"/>
                  </a:schemeClr>
                </a:solidFill>
              </a:rPr>
              <a:t>Métodos públicos, privados, protegidos y </a:t>
            </a:r>
            <a:r>
              <a:rPr lang="es-ES" sz="1900" b="1" dirty="0">
                <a:solidFill>
                  <a:schemeClr val="tx1">
                    <a:lumMod val="65000"/>
                    <a:lumOff val="35000"/>
                  </a:schemeClr>
                </a:solidFill>
              </a:rPr>
              <a:t>estáticos.</a:t>
            </a:r>
          </a:p>
          <a:p>
            <a:pPr defTabSz="914400">
              <a:lnSpc>
                <a:spcPct val="90000"/>
              </a:lnSpc>
              <a:spcBef>
                <a:spcPts val="1200"/>
              </a:spcBef>
              <a:buClr>
                <a:schemeClr val="accent1"/>
              </a:buClr>
            </a:pPr>
            <a:r>
              <a:rPr lang="es-ES" sz="1900" dirty="0">
                <a:solidFill>
                  <a:schemeClr val="tx1">
                    <a:lumMod val="65000"/>
                    <a:lumOff val="35000"/>
                  </a:schemeClr>
                </a:solidFill>
              </a:rPr>
              <a:t>Los métodos, al igual que las propiedades, pueden </a:t>
            </a:r>
            <a:r>
              <a:rPr lang="es-ES" sz="1900" dirty="0">
                <a:solidFill>
                  <a:schemeClr val="tx1">
                    <a:lumMod val="65000"/>
                    <a:lumOff val="35000"/>
                  </a:schemeClr>
                </a:solidFill>
              </a:rPr>
              <a:t>ser:</a:t>
            </a:r>
          </a:p>
          <a:p>
            <a:pPr marL="640080" lvl="1" indent="-182880" defTabSz="914400">
              <a:lnSpc>
                <a:spcPct val="90000"/>
              </a:lnSpc>
              <a:spcBef>
                <a:spcPts val="1200"/>
              </a:spcBef>
              <a:buClr>
                <a:schemeClr val="accent1"/>
              </a:buClr>
              <a:buFont typeface="Wingdings 2" pitchFamily="18" charset="2"/>
              <a:buChar char=""/>
            </a:pPr>
            <a:r>
              <a:rPr lang="es-ES" sz="1900" dirty="0">
                <a:solidFill>
                  <a:schemeClr val="tx1">
                    <a:lumMod val="65000"/>
                    <a:lumOff val="35000"/>
                  </a:schemeClr>
                </a:solidFill>
              </a:rPr>
              <a:t> </a:t>
            </a:r>
            <a:r>
              <a:rPr lang="es-ES" sz="1900" dirty="0" smtClean="0">
                <a:solidFill>
                  <a:schemeClr val="tx1">
                    <a:lumMod val="65000"/>
                    <a:lumOff val="35000"/>
                  </a:schemeClr>
                </a:solidFill>
              </a:rPr>
              <a:t>Públicos</a:t>
            </a:r>
            <a:r>
              <a:rPr lang="es-ES" sz="1900" dirty="0">
                <a:solidFill>
                  <a:schemeClr val="tx1">
                    <a:lumMod val="65000"/>
                    <a:lumOff val="35000"/>
                  </a:schemeClr>
                </a:solidFill>
              </a:rPr>
              <a:t>, privados, protegidos </a:t>
            </a:r>
            <a:r>
              <a:rPr lang="es-ES" sz="1900" dirty="0">
                <a:solidFill>
                  <a:schemeClr val="tx1">
                    <a:lumMod val="65000"/>
                    <a:lumOff val="35000"/>
                  </a:schemeClr>
                </a:solidFill>
              </a:rPr>
              <a:t>o estáticos. </a:t>
            </a:r>
            <a:endParaRPr lang="es-ES" sz="1900" dirty="0">
              <a:solidFill>
                <a:schemeClr val="tx1">
                  <a:lumMod val="65000"/>
                  <a:lumOff val="35000"/>
                </a:schemeClr>
              </a:solidFill>
            </a:endParaRPr>
          </a:p>
        </p:txBody>
      </p:sp>
      <p:pic>
        <p:nvPicPr>
          <p:cNvPr id="9" name="Imagen 8"/>
          <p:cNvPicPr>
            <a:picLocks noChangeAspect="1"/>
          </p:cNvPicPr>
          <p:nvPr/>
        </p:nvPicPr>
        <p:blipFill rotWithShape="1">
          <a:blip r:embed="rId3"/>
          <a:srcRect l="34918" t="24186" r="36105" b="36430"/>
          <a:stretch/>
        </p:blipFill>
        <p:spPr>
          <a:xfrm>
            <a:off x="8276576" y="3545346"/>
            <a:ext cx="3343492" cy="2554829"/>
          </a:xfrm>
          <a:prstGeom prst="rect">
            <a:avLst/>
          </a:prstGeom>
        </p:spPr>
      </p:pic>
    </p:spTree>
    <p:extLst>
      <p:ext uri="{BB962C8B-B14F-4D97-AF65-F5344CB8AC3E}">
        <p14:creationId xmlns:p14="http://schemas.microsoft.com/office/powerpoint/2010/main" val="3259606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Métodos abstractos</a:t>
            </a:r>
            <a:endParaRPr lang="es-MX" dirty="0"/>
          </a:p>
        </p:txBody>
      </p:sp>
      <p:sp>
        <p:nvSpPr>
          <p:cNvPr id="3" name="Marcador de contenido 2"/>
          <p:cNvSpPr>
            <a:spLocks noGrp="1"/>
          </p:cNvSpPr>
          <p:nvPr>
            <p:ph idx="1"/>
          </p:nvPr>
        </p:nvSpPr>
        <p:spPr>
          <a:xfrm>
            <a:off x="3869268" y="864108"/>
            <a:ext cx="7315200" cy="1741306"/>
          </a:xfrm>
        </p:spPr>
        <p:txBody>
          <a:bodyPr>
            <a:normAutofit lnSpcReduction="10000"/>
          </a:bodyPr>
          <a:lstStyle/>
          <a:p>
            <a:r>
              <a:rPr lang="es-ES" dirty="0" smtClean="0"/>
              <a:t>Podríamos </a:t>
            </a:r>
            <a:r>
              <a:rPr lang="es-ES" dirty="0"/>
              <a:t>decir que a grandes rasgos, los métodos abstractos son aquellos que se declaran inicialmente en una clase abstracta, sin especificar el algoritmo que implementarán, es decir, que solo son declarados pero no contienen un “código” que especifique qué harán y cómo lo harán</a:t>
            </a:r>
            <a:r>
              <a:rPr lang="es-ES" dirty="0" smtClean="0"/>
              <a:t>.</a:t>
            </a:r>
          </a:p>
          <a:p>
            <a:r>
              <a:rPr lang="es-ES" dirty="0" smtClean="0"/>
              <a:t>La </a:t>
            </a:r>
            <a:r>
              <a:rPr lang="es-ES" dirty="0"/>
              <a:t>clase hija debe obligatoriamente sobrescribir el método</a:t>
            </a:r>
            <a:endParaRPr lang="es-MX" dirty="0"/>
          </a:p>
        </p:txBody>
      </p:sp>
      <p:pic>
        <p:nvPicPr>
          <p:cNvPr id="4" name="Imagen 3"/>
          <p:cNvPicPr>
            <a:picLocks noChangeAspect="1"/>
          </p:cNvPicPr>
          <p:nvPr/>
        </p:nvPicPr>
        <p:blipFill rotWithShape="1">
          <a:blip r:embed="rId2"/>
          <a:srcRect l="33762" t="32063" r="34854" b="31464"/>
          <a:stretch/>
        </p:blipFill>
        <p:spPr>
          <a:xfrm>
            <a:off x="3869268" y="3181611"/>
            <a:ext cx="3546689" cy="2317315"/>
          </a:xfrm>
          <a:prstGeom prst="rect">
            <a:avLst/>
          </a:prstGeom>
        </p:spPr>
      </p:pic>
      <p:pic>
        <p:nvPicPr>
          <p:cNvPr id="5" name="Imagen 4"/>
          <p:cNvPicPr>
            <a:picLocks noChangeAspect="1"/>
          </p:cNvPicPr>
          <p:nvPr/>
        </p:nvPicPr>
        <p:blipFill rotWithShape="1">
          <a:blip r:embed="rId2"/>
          <a:srcRect l="31259" t="74358" r="32735" b="5266"/>
          <a:stretch/>
        </p:blipFill>
        <p:spPr>
          <a:xfrm>
            <a:off x="7678455" y="3181611"/>
            <a:ext cx="3976116" cy="1265129"/>
          </a:xfrm>
          <a:prstGeom prst="rect">
            <a:avLst/>
          </a:prstGeom>
        </p:spPr>
      </p:pic>
      <p:sp>
        <p:nvSpPr>
          <p:cNvPr id="6" name="Marcador de contenido 2"/>
          <p:cNvSpPr txBox="1">
            <a:spLocks/>
          </p:cNvSpPr>
          <p:nvPr/>
        </p:nvSpPr>
        <p:spPr>
          <a:xfrm>
            <a:off x="7678455" y="2916476"/>
            <a:ext cx="2694370" cy="265135"/>
          </a:xfrm>
          <a:prstGeom prst="rect">
            <a:avLst/>
          </a:prstGeom>
        </p:spPr>
        <p:txBody>
          <a:bodyPr vert="horz" lIns="91440" tIns="45720" rIns="91440" bIns="45720" rtlCol="0" anchor="ctr">
            <a:normAutofit fontScale="77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s-US" dirty="0" smtClean="0"/>
              <a:t>Clase Hija</a:t>
            </a:r>
            <a:endParaRPr lang="es-MX" dirty="0"/>
          </a:p>
        </p:txBody>
      </p:sp>
      <p:sp>
        <p:nvSpPr>
          <p:cNvPr id="7" name="Marcador de contenido 2"/>
          <p:cNvSpPr txBox="1">
            <a:spLocks/>
          </p:cNvSpPr>
          <p:nvPr/>
        </p:nvSpPr>
        <p:spPr>
          <a:xfrm>
            <a:off x="4021668" y="2945703"/>
            <a:ext cx="2694370" cy="265135"/>
          </a:xfrm>
          <a:prstGeom prst="rect">
            <a:avLst/>
          </a:prstGeom>
        </p:spPr>
        <p:txBody>
          <a:bodyPr vert="horz" lIns="91440" tIns="45720" rIns="91440" bIns="45720" rtlCol="0" anchor="ctr">
            <a:normAutofit fontScale="77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s-US" dirty="0" smtClean="0"/>
              <a:t>Clase Padre</a:t>
            </a:r>
            <a:endParaRPr lang="es-MX" dirty="0"/>
          </a:p>
        </p:txBody>
      </p:sp>
    </p:spTree>
    <p:extLst>
      <p:ext uri="{BB962C8B-B14F-4D97-AF65-F5344CB8AC3E}">
        <p14:creationId xmlns:p14="http://schemas.microsoft.com/office/powerpoint/2010/main" val="3306228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Métodos mágicos en PHP</a:t>
            </a:r>
            <a:endParaRPr lang="es-MX" dirty="0"/>
          </a:p>
        </p:txBody>
      </p:sp>
      <p:sp>
        <p:nvSpPr>
          <p:cNvPr id="3" name="Marcador de contenido 2"/>
          <p:cNvSpPr>
            <a:spLocks noGrp="1"/>
          </p:cNvSpPr>
          <p:nvPr>
            <p:ph idx="1"/>
          </p:nvPr>
        </p:nvSpPr>
        <p:spPr>
          <a:xfrm>
            <a:off x="8566529" y="864109"/>
            <a:ext cx="2994994" cy="5273644"/>
          </a:xfrm>
        </p:spPr>
        <p:txBody>
          <a:bodyPr/>
          <a:lstStyle/>
          <a:p>
            <a:r>
              <a:rPr lang="es-US" b="1" dirty="0" smtClean="0"/>
              <a:t>El método Mágico __</a:t>
            </a:r>
            <a:r>
              <a:rPr lang="es-US" b="1" dirty="0" err="1" smtClean="0"/>
              <a:t>contruct</a:t>
            </a:r>
            <a:r>
              <a:rPr lang="es-US" b="1" dirty="0" smtClean="0"/>
              <a:t>()</a:t>
            </a:r>
          </a:p>
          <a:p>
            <a:pPr marL="0" indent="0">
              <a:buNone/>
            </a:pPr>
            <a:r>
              <a:rPr lang="es-ES" dirty="0" smtClean="0"/>
              <a:t>Es </a:t>
            </a:r>
            <a:r>
              <a:rPr lang="es-ES" dirty="0"/>
              <a:t>aquel que será invocado de manera automática, al instanciar un objeto. Su función es la de ejecutar cualquier inicialización que el objeto necesite antes de ser utilizado.</a:t>
            </a:r>
            <a:endParaRPr lang="es-MX" b="1" dirty="0"/>
          </a:p>
        </p:txBody>
      </p:sp>
      <p:pic>
        <p:nvPicPr>
          <p:cNvPr id="4" name="Imagen 3"/>
          <p:cNvPicPr>
            <a:picLocks noChangeAspect="1"/>
          </p:cNvPicPr>
          <p:nvPr/>
        </p:nvPicPr>
        <p:blipFill rotWithShape="1">
          <a:blip r:embed="rId2"/>
          <a:srcRect l="31163" t="12029" r="32735" b="26327"/>
          <a:stretch/>
        </p:blipFill>
        <p:spPr>
          <a:xfrm>
            <a:off x="3681378" y="1215649"/>
            <a:ext cx="4697261" cy="4509371"/>
          </a:xfrm>
          <a:prstGeom prst="rect">
            <a:avLst/>
          </a:prstGeom>
        </p:spPr>
      </p:pic>
    </p:spTree>
    <p:extLst>
      <p:ext uri="{BB962C8B-B14F-4D97-AF65-F5344CB8AC3E}">
        <p14:creationId xmlns:p14="http://schemas.microsoft.com/office/powerpoint/2010/main" val="4090668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Métodos mágicos en PHP</a:t>
            </a:r>
            <a:endParaRPr lang="es-MX" dirty="0"/>
          </a:p>
        </p:txBody>
      </p:sp>
      <p:sp>
        <p:nvSpPr>
          <p:cNvPr id="3" name="Marcador de contenido 2"/>
          <p:cNvSpPr>
            <a:spLocks noGrp="1"/>
          </p:cNvSpPr>
          <p:nvPr>
            <p:ph idx="1"/>
          </p:nvPr>
        </p:nvSpPr>
        <p:spPr>
          <a:xfrm>
            <a:off x="8566529" y="864109"/>
            <a:ext cx="2994994" cy="5273644"/>
          </a:xfrm>
        </p:spPr>
        <p:txBody>
          <a:bodyPr/>
          <a:lstStyle/>
          <a:p>
            <a:r>
              <a:rPr lang="es-US" b="1" dirty="0" smtClean="0"/>
              <a:t>El método Mágico __</a:t>
            </a:r>
            <a:r>
              <a:rPr lang="es-US" b="1" dirty="0" err="1" smtClean="0"/>
              <a:t>destruct</a:t>
            </a:r>
            <a:r>
              <a:rPr lang="es-US" b="1" dirty="0" smtClean="0"/>
              <a:t>()</a:t>
            </a:r>
          </a:p>
          <a:p>
            <a:pPr marL="0" indent="0">
              <a:buNone/>
            </a:pPr>
            <a:r>
              <a:rPr lang="es-ES" dirty="0" smtClean="0"/>
              <a:t>Es </a:t>
            </a:r>
            <a:r>
              <a:rPr lang="es-ES" dirty="0"/>
              <a:t>el encargado de liberar de la memoria, al objeto cuando ya no es referenciado. Se puede aprovechar este método, para realizar otras tareas que se estimen necesarias al momento de destruir un objeto.</a:t>
            </a:r>
            <a:endParaRPr lang="es-MX" b="1" dirty="0"/>
          </a:p>
        </p:txBody>
      </p:sp>
      <p:pic>
        <p:nvPicPr>
          <p:cNvPr id="5" name="Imagen 4"/>
          <p:cNvPicPr>
            <a:picLocks noChangeAspect="1"/>
          </p:cNvPicPr>
          <p:nvPr/>
        </p:nvPicPr>
        <p:blipFill rotWithShape="1">
          <a:blip r:embed="rId2"/>
          <a:srcRect l="32029" t="21618" r="33409" b="10573"/>
          <a:stretch/>
        </p:blipFill>
        <p:spPr>
          <a:xfrm>
            <a:off x="3745281" y="944274"/>
            <a:ext cx="4496845" cy="4960308"/>
          </a:xfrm>
          <a:prstGeom prst="rect">
            <a:avLst/>
          </a:prstGeom>
        </p:spPr>
      </p:pic>
    </p:spTree>
    <p:extLst>
      <p:ext uri="{BB962C8B-B14F-4D97-AF65-F5344CB8AC3E}">
        <p14:creationId xmlns:p14="http://schemas.microsoft.com/office/powerpoint/2010/main" val="2961621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Métodos mágicos en PHP</a:t>
            </a:r>
            <a:endParaRPr lang="es-MX" dirty="0"/>
          </a:p>
        </p:txBody>
      </p:sp>
      <p:sp>
        <p:nvSpPr>
          <p:cNvPr id="3" name="Marcador de contenido 2"/>
          <p:cNvSpPr>
            <a:spLocks noGrp="1"/>
          </p:cNvSpPr>
          <p:nvPr>
            <p:ph idx="1"/>
          </p:nvPr>
        </p:nvSpPr>
        <p:spPr>
          <a:xfrm>
            <a:off x="3670126" y="851770"/>
            <a:ext cx="7891397" cy="5285983"/>
          </a:xfrm>
        </p:spPr>
        <p:txBody>
          <a:bodyPr/>
          <a:lstStyle/>
          <a:p>
            <a:r>
              <a:rPr lang="es-US" b="1" dirty="0" smtClean="0"/>
              <a:t>Otros métodos Mágicos</a:t>
            </a:r>
          </a:p>
          <a:p>
            <a:pPr lvl="1"/>
            <a:r>
              <a:rPr lang="en-US" dirty="0"/>
              <a:t>__</a:t>
            </a:r>
            <a:r>
              <a:rPr lang="en-US" dirty="0" smtClean="0"/>
              <a:t>call</a:t>
            </a:r>
          </a:p>
          <a:p>
            <a:pPr lvl="1"/>
            <a:r>
              <a:rPr lang="en-US" dirty="0" smtClean="0"/>
              <a:t>__</a:t>
            </a:r>
            <a:r>
              <a:rPr lang="en-US" dirty="0" err="1" smtClean="0"/>
              <a:t>callStatic</a:t>
            </a:r>
            <a:endParaRPr lang="en-US" dirty="0"/>
          </a:p>
          <a:p>
            <a:pPr lvl="1"/>
            <a:r>
              <a:rPr lang="en-US" dirty="0" smtClean="0"/>
              <a:t>__get</a:t>
            </a:r>
          </a:p>
          <a:p>
            <a:pPr lvl="1"/>
            <a:r>
              <a:rPr lang="en-US" dirty="0" smtClean="0"/>
              <a:t>__set</a:t>
            </a:r>
            <a:endParaRPr lang="en-US" dirty="0"/>
          </a:p>
          <a:p>
            <a:pPr lvl="1"/>
            <a:r>
              <a:rPr lang="en-US" dirty="0" smtClean="0"/>
              <a:t>__</a:t>
            </a:r>
            <a:r>
              <a:rPr lang="en-US" dirty="0" err="1" smtClean="0"/>
              <a:t>isset</a:t>
            </a:r>
            <a:endParaRPr lang="en-US" dirty="0"/>
          </a:p>
          <a:p>
            <a:pPr lvl="1"/>
            <a:r>
              <a:rPr lang="en-US" dirty="0" smtClean="0"/>
              <a:t>__unset</a:t>
            </a:r>
            <a:endParaRPr lang="en-US" dirty="0"/>
          </a:p>
          <a:p>
            <a:pPr lvl="1"/>
            <a:r>
              <a:rPr lang="en-US" dirty="0" smtClean="0"/>
              <a:t>__sleep</a:t>
            </a:r>
            <a:endParaRPr lang="en-US" dirty="0"/>
          </a:p>
          <a:p>
            <a:pPr lvl="1"/>
            <a:r>
              <a:rPr lang="en-US" dirty="0" smtClean="0"/>
              <a:t>__wakeup</a:t>
            </a:r>
            <a:endParaRPr lang="en-US" dirty="0"/>
          </a:p>
          <a:p>
            <a:pPr lvl="1"/>
            <a:r>
              <a:rPr lang="en-US" dirty="0" smtClean="0"/>
              <a:t>__</a:t>
            </a:r>
            <a:r>
              <a:rPr lang="en-US" dirty="0" err="1" smtClean="0"/>
              <a:t>toString</a:t>
            </a:r>
            <a:endParaRPr lang="en-US" dirty="0"/>
          </a:p>
          <a:p>
            <a:pPr lvl="1"/>
            <a:r>
              <a:rPr lang="en-US" dirty="0" smtClean="0"/>
              <a:t>__invoke</a:t>
            </a:r>
            <a:endParaRPr lang="en-US" dirty="0"/>
          </a:p>
          <a:p>
            <a:pPr lvl="1"/>
            <a:r>
              <a:rPr lang="en-US" dirty="0" smtClean="0"/>
              <a:t>__</a:t>
            </a:r>
            <a:r>
              <a:rPr lang="en-US" dirty="0" err="1" smtClean="0"/>
              <a:t>set_state</a:t>
            </a:r>
            <a:endParaRPr lang="en-US" dirty="0" smtClean="0"/>
          </a:p>
          <a:p>
            <a:pPr lvl="1"/>
            <a:r>
              <a:rPr lang="en-US" dirty="0" smtClean="0"/>
              <a:t>__</a:t>
            </a:r>
            <a:r>
              <a:rPr lang="en-US" dirty="0"/>
              <a:t>clone. </a:t>
            </a:r>
            <a:endParaRPr lang="es-US" b="1" dirty="0" smtClean="0"/>
          </a:p>
        </p:txBody>
      </p:sp>
    </p:spTree>
    <p:extLst>
      <p:ext uri="{BB962C8B-B14F-4D97-AF65-F5344CB8AC3E}">
        <p14:creationId xmlns:p14="http://schemas.microsoft.com/office/powerpoint/2010/main" val="1400471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Interfaces</a:t>
            </a:r>
            <a:endParaRPr lang="es-MX" dirty="0"/>
          </a:p>
        </p:txBody>
      </p:sp>
      <p:sp>
        <p:nvSpPr>
          <p:cNvPr id="3" name="Marcador de contenido 2"/>
          <p:cNvSpPr>
            <a:spLocks noGrp="1"/>
          </p:cNvSpPr>
          <p:nvPr>
            <p:ph idx="1"/>
          </p:nvPr>
        </p:nvSpPr>
        <p:spPr>
          <a:xfrm>
            <a:off x="3856742" y="864108"/>
            <a:ext cx="7315200" cy="5120640"/>
          </a:xfrm>
        </p:spPr>
        <p:txBody>
          <a:bodyPr/>
          <a:lstStyle/>
          <a:p>
            <a:pPr algn="just"/>
            <a:r>
              <a:rPr lang="es-ES" dirty="0"/>
              <a:t>Una interfaz es un conjunto de métodos abstractos y de constantes cuya funcionalidad es la de determinar el funcionamiento de una clase, es decir, funciona como un molde o como una plantilla. </a:t>
            </a:r>
            <a:endParaRPr lang="es-ES" dirty="0" smtClean="0"/>
          </a:p>
          <a:p>
            <a:pPr lvl="1" algn="just"/>
            <a:endParaRPr lang="es-ES" dirty="0" smtClean="0"/>
          </a:p>
          <a:p>
            <a:pPr algn="just"/>
            <a:r>
              <a:rPr lang="es-ES" dirty="0" smtClean="0"/>
              <a:t>Al ser métodos abstractos</a:t>
            </a:r>
            <a:endParaRPr lang="es-ES" dirty="0"/>
          </a:p>
          <a:p>
            <a:pPr lvl="1" algn="just"/>
            <a:r>
              <a:rPr lang="es-ES" dirty="0" smtClean="0"/>
              <a:t>No tienen funcionalidad </a:t>
            </a:r>
          </a:p>
          <a:p>
            <a:pPr lvl="1" algn="just"/>
            <a:r>
              <a:rPr lang="es-ES" dirty="0" smtClean="0"/>
              <a:t>Solo se definen tipos}</a:t>
            </a:r>
          </a:p>
          <a:p>
            <a:pPr lvl="1" algn="just"/>
            <a:r>
              <a:rPr lang="es-ES" dirty="0" smtClean="0"/>
              <a:t>Argumento</a:t>
            </a:r>
          </a:p>
          <a:p>
            <a:pPr lvl="1" algn="just"/>
            <a:r>
              <a:rPr lang="es-ES" dirty="0" smtClean="0"/>
              <a:t>Tipo de retorno</a:t>
            </a:r>
          </a:p>
          <a:p>
            <a:pPr lvl="1" algn="just"/>
            <a:endParaRPr lang="es-ES" dirty="0"/>
          </a:p>
          <a:p>
            <a:pPr algn="just"/>
            <a:r>
              <a:rPr lang="es-ES" dirty="0" smtClean="0"/>
              <a:t>Se usa la palabra reservada </a:t>
            </a:r>
            <a:r>
              <a:rPr lang="es-ES" b="1" dirty="0" smtClean="0"/>
              <a:t>implementes </a:t>
            </a:r>
            <a:r>
              <a:rPr lang="es-ES" dirty="0" smtClean="0"/>
              <a:t>para hacer uso de los métodos.</a:t>
            </a:r>
          </a:p>
        </p:txBody>
      </p:sp>
      <p:pic>
        <p:nvPicPr>
          <p:cNvPr id="4" name="Imagen 3"/>
          <p:cNvPicPr>
            <a:picLocks noChangeAspect="1"/>
          </p:cNvPicPr>
          <p:nvPr/>
        </p:nvPicPr>
        <p:blipFill rotWithShape="1">
          <a:blip r:embed="rId2"/>
          <a:srcRect l="27601" t="39084" r="28980" b="15025"/>
          <a:stretch/>
        </p:blipFill>
        <p:spPr>
          <a:xfrm>
            <a:off x="7103648" y="2367420"/>
            <a:ext cx="4068294" cy="2417523"/>
          </a:xfrm>
          <a:prstGeom prst="rect">
            <a:avLst/>
          </a:prstGeom>
        </p:spPr>
      </p:pic>
    </p:spTree>
    <p:extLst>
      <p:ext uri="{BB962C8B-B14F-4D97-AF65-F5344CB8AC3E}">
        <p14:creationId xmlns:p14="http://schemas.microsoft.com/office/powerpoint/2010/main" val="164367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 compone de 4 pilares.</a:t>
            </a:r>
            <a:endParaRPr lang="es-MX" dirty="0"/>
          </a:p>
        </p:txBody>
      </p:sp>
      <p:pic>
        <p:nvPicPr>
          <p:cNvPr id="4" name="Marcador de contenido 3"/>
          <p:cNvPicPr>
            <a:picLocks noGrp="1" noChangeAspect="1"/>
          </p:cNvPicPr>
          <p:nvPr>
            <p:ph idx="1"/>
          </p:nvPr>
        </p:nvPicPr>
        <p:blipFill rotWithShape="1">
          <a:blip r:embed="rId2"/>
          <a:srcRect l="32206" t="24837" r="35015" b="17071"/>
          <a:stretch/>
        </p:blipFill>
        <p:spPr>
          <a:xfrm>
            <a:off x="5323562" y="1044778"/>
            <a:ext cx="4697260" cy="4680242"/>
          </a:xfrm>
          <a:prstGeom prst="rect">
            <a:avLst/>
          </a:prstGeom>
        </p:spPr>
      </p:pic>
    </p:spTree>
    <p:extLst>
      <p:ext uri="{BB962C8B-B14F-4D97-AF65-F5344CB8AC3E}">
        <p14:creationId xmlns:p14="http://schemas.microsoft.com/office/powerpoint/2010/main" val="1015837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Agregación y composición</a:t>
            </a:r>
            <a:endParaRPr lang="es-MX" dirty="0"/>
          </a:p>
        </p:txBody>
      </p:sp>
      <p:sp>
        <p:nvSpPr>
          <p:cNvPr id="3" name="Marcador de contenido 2"/>
          <p:cNvSpPr>
            <a:spLocks noGrp="1"/>
          </p:cNvSpPr>
          <p:nvPr>
            <p:ph idx="1"/>
          </p:nvPr>
        </p:nvSpPr>
        <p:spPr>
          <a:xfrm>
            <a:off x="3869268" y="864108"/>
            <a:ext cx="7315200" cy="5099370"/>
          </a:xfrm>
        </p:spPr>
        <p:txBody>
          <a:bodyPr>
            <a:normAutofit/>
          </a:bodyPr>
          <a:lstStyle/>
          <a:p>
            <a:r>
              <a:rPr lang="es-US" b="1" dirty="0" smtClean="0"/>
              <a:t>Agregación.</a:t>
            </a:r>
          </a:p>
          <a:p>
            <a:r>
              <a:rPr lang="es-ES" dirty="0" smtClean="0"/>
              <a:t>Es </a:t>
            </a:r>
            <a:r>
              <a:rPr lang="es-ES" dirty="0"/>
              <a:t>un tipo de relación dinámica, en donde el tiempo de vida del objeto incluido es independiente del que lo </a:t>
            </a:r>
            <a:r>
              <a:rPr lang="es-ES" dirty="0" smtClean="0"/>
              <a:t>incluye.</a:t>
            </a:r>
          </a:p>
          <a:p>
            <a:r>
              <a:rPr lang="es-US" b="1" dirty="0"/>
              <a:t>Composición.</a:t>
            </a:r>
          </a:p>
          <a:p>
            <a:r>
              <a:rPr lang="es-ES" dirty="0"/>
              <a:t>es un tipo de relación estática, en donde el tiempo de vida del objeto incluido está condicionado por el tiempo de vida del que lo incluye (el Objeto base se construye a partir del objeto incluido, es decir, es "parte/todo")</a:t>
            </a:r>
            <a:endParaRPr lang="es-MX" dirty="0"/>
          </a:p>
          <a:p>
            <a:endParaRPr lang="es-MX" dirty="0"/>
          </a:p>
        </p:txBody>
      </p:sp>
    </p:spTree>
    <p:extLst>
      <p:ext uri="{BB962C8B-B14F-4D97-AF65-F5344CB8AC3E}">
        <p14:creationId xmlns:p14="http://schemas.microsoft.com/office/powerpoint/2010/main" val="134276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smtClean="0"/>
              <a:t>CARACTERÍSTICAS CONCEPTUALES </a:t>
            </a:r>
            <a:r>
              <a:rPr lang="es-ES" sz="2400" dirty="0"/>
              <a:t>DE LA POO </a:t>
            </a:r>
            <a:endParaRPr lang="es-MX" sz="2400" dirty="0"/>
          </a:p>
        </p:txBody>
      </p:sp>
      <p:sp>
        <p:nvSpPr>
          <p:cNvPr id="3" name="Marcador de contenido 2"/>
          <p:cNvSpPr>
            <a:spLocks noGrp="1"/>
          </p:cNvSpPr>
          <p:nvPr>
            <p:ph idx="1"/>
          </p:nvPr>
        </p:nvSpPr>
        <p:spPr/>
        <p:txBody>
          <a:bodyPr/>
          <a:lstStyle/>
          <a:p>
            <a:pPr marL="0" indent="0">
              <a:buNone/>
            </a:pPr>
            <a:r>
              <a:rPr lang="es-ES" dirty="0"/>
              <a:t>La POO debe guardar ciertas características que la identifican y diferencian de otros paradigmas de programación</a:t>
            </a:r>
            <a:r>
              <a:rPr lang="es-ES" dirty="0" smtClean="0"/>
              <a:t>.</a:t>
            </a:r>
          </a:p>
          <a:p>
            <a:pPr marL="0" indent="0">
              <a:buNone/>
            </a:pPr>
            <a:endParaRPr lang="es-ES" dirty="0" smtClean="0"/>
          </a:p>
          <a:p>
            <a:r>
              <a:rPr lang="es-MX" dirty="0" smtClean="0"/>
              <a:t>Abstracción.</a:t>
            </a:r>
          </a:p>
          <a:p>
            <a:r>
              <a:rPr lang="es-MX" dirty="0" smtClean="0"/>
              <a:t>Encapsulamiento.</a:t>
            </a:r>
          </a:p>
          <a:p>
            <a:r>
              <a:rPr lang="es-MX" dirty="0" smtClean="0"/>
              <a:t>Modularidad.</a:t>
            </a:r>
          </a:p>
          <a:p>
            <a:r>
              <a:rPr lang="es-MX" dirty="0" smtClean="0"/>
              <a:t>Ocultación.</a:t>
            </a:r>
          </a:p>
          <a:p>
            <a:r>
              <a:rPr lang="es-MX" dirty="0" smtClean="0"/>
              <a:t>Polimorfismo.</a:t>
            </a:r>
          </a:p>
          <a:p>
            <a:r>
              <a:rPr lang="es-MX" dirty="0" smtClean="0"/>
              <a:t>Herencia.</a:t>
            </a:r>
          </a:p>
          <a:p>
            <a:r>
              <a:rPr lang="es-MX" dirty="0" smtClean="0"/>
              <a:t>Recolección de basura</a:t>
            </a:r>
          </a:p>
        </p:txBody>
      </p:sp>
    </p:spTree>
    <p:extLst>
      <p:ext uri="{BB962C8B-B14F-4D97-AF65-F5344CB8AC3E}">
        <p14:creationId xmlns:p14="http://schemas.microsoft.com/office/powerpoint/2010/main" val="725473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Clases o clases concretas.</a:t>
            </a:r>
            <a:endParaRPr lang="es-MX" dirty="0"/>
          </a:p>
        </p:txBody>
      </p:sp>
      <p:sp>
        <p:nvSpPr>
          <p:cNvPr id="3" name="Marcador de contenido 2"/>
          <p:cNvSpPr>
            <a:spLocks noGrp="1"/>
          </p:cNvSpPr>
          <p:nvPr>
            <p:ph idx="1"/>
          </p:nvPr>
        </p:nvSpPr>
        <p:spPr>
          <a:xfrm>
            <a:off x="3791994" y="904096"/>
            <a:ext cx="6601256" cy="4606709"/>
          </a:xfrm>
        </p:spPr>
        <p:txBody>
          <a:bodyPr/>
          <a:lstStyle/>
          <a:p>
            <a:pPr algn="just"/>
            <a:r>
              <a:rPr lang="es-MX" b="1" dirty="0" smtClean="0"/>
              <a:t>Clase: </a:t>
            </a:r>
            <a:r>
              <a:rPr lang="es-ES" dirty="0" smtClean="0"/>
              <a:t>Es </a:t>
            </a:r>
            <a:r>
              <a:rPr lang="es-ES" dirty="0"/>
              <a:t>un modelo que se utiliza para crear objetos que comparten un mismo comportamiento, estado e identidad</a:t>
            </a:r>
            <a:r>
              <a:rPr lang="es-ES" dirty="0" smtClean="0"/>
              <a:t>.</a:t>
            </a:r>
          </a:p>
          <a:p>
            <a:pPr marL="0" indent="0" algn="just">
              <a:buNone/>
            </a:pPr>
            <a:endParaRPr lang="es-ES" dirty="0"/>
          </a:p>
          <a:p>
            <a:pPr marL="0" indent="0" algn="just">
              <a:buNone/>
            </a:pPr>
            <a:endParaRPr lang="es-ES" dirty="0" smtClean="0"/>
          </a:p>
          <a:p>
            <a:pPr algn="just"/>
            <a:endParaRPr lang="es-ES" dirty="0"/>
          </a:p>
          <a:p>
            <a:pPr algn="just"/>
            <a:endParaRPr lang="es-ES" dirty="0" smtClean="0"/>
          </a:p>
          <a:p>
            <a:pPr algn="just"/>
            <a:r>
              <a:rPr lang="es-MX" b="1" dirty="0" smtClean="0"/>
              <a:t>Objeto: </a:t>
            </a:r>
            <a:r>
              <a:rPr lang="es-ES" dirty="0"/>
              <a:t>Es una entidad provista de métodos o mensajes a los cuales responde (comportamiento); atributos con valores concretos (estado); y propiedades (identidad).</a:t>
            </a:r>
            <a:endParaRPr lang="es-MX" b="1" dirty="0"/>
          </a:p>
        </p:txBody>
      </p:sp>
      <p:pic>
        <p:nvPicPr>
          <p:cNvPr id="4" name="Imagen 3"/>
          <p:cNvPicPr>
            <a:picLocks noChangeAspect="1"/>
          </p:cNvPicPr>
          <p:nvPr/>
        </p:nvPicPr>
        <p:blipFill rotWithShape="1">
          <a:blip r:embed="rId2"/>
          <a:srcRect l="40212" t="45933" r="41535" b="33353"/>
          <a:stretch/>
        </p:blipFill>
        <p:spPr>
          <a:xfrm>
            <a:off x="4019532" y="2180040"/>
            <a:ext cx="2374828" cy="1515260"/>
          </a:xfrm>
          <a:prstGeom prst="rect">
            <a:avLst/>
          </a:prstGeom>
        </p:spPr>
      </p:pic>
      <p:pic>
        <p:nvPicPr>
          <p:cNvPr id="5" name="Imagen 4"/>
          <p:cNvPicPr>
            <a:picLocks noChangeAspect="1"/>
          </p:cNvPicPr>
          <p:nvPr/>
        </p:nvPicPr>
        <p:blipFill rotWithShape="1">
          <a:blip r:embed="rId2"/>
          <a:srcRect l="31754" t="78829" r="32909" b="5326"/>
          <a:stretch/>
        </p:blipFill>
        <p:spPr>
          <a:xfrm>
            <a:off x="4019532" y="4931255"/>
            <a:ext cx="4597759" cy="1159099"/>
          </a:xfrm>
          <a:prstGeom prst="rect">
            <a:avLst/>
          </a:prstGeom>
        </p:spPr>
      </p:pic>
    </p:spTree>
    <p:extLst>
      <p:ext uri="{BB962C8B-B14F-4D97-AF65-F5344CB8AC3E}">
        <p14:creationId xmlns:p14="http://schemas.microsoft.com/office/powerpoint/2010/main" val="263000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Clases o clases concretas.</a:t>
            </a:r>
            <a:endParaRPr lang="es-MX" dirty="0"/>
          </a:p>
        </p:txBody>
      </p:sp>
      <p:sp>
        <p:nvSpPr>
          <p:cNvPr id="3" name="Marcador de contenido 2"/>
          <p:cNvSpPr>
            <a:spLocks noGrp="1"/>
          </p:cNvSpPr>
          <p:nvPr>
            <p:ph idx="1"/>
          </p:nvPr>
        </p:nvSpPr>
        <p:spPr>
          <a:xfrm>
            <a:off x="3461750" y="3011392"/>
            <a:ext cx="7681847" cy="826071"/>
          </a:xfrm>
        </p:spPr>
        <p:txBody>
          <a:bodyPr/>
          <a:lstStyle/>
          <a:p>
            <a:pPr algn="just"/>
            <a:r>
              <a:rPr lang="es-ES" b="1" dirty="0" smtClean="0"/>
              <a:t>Propiedades y atributos:</a:t>
            </a:r>
            <a:r>
              <a:rPr lang="es-ES" b="1" dirty="0"/>
              <a:t> </a:t>
            </a:r>
            <a:r>
              <a:rPr lang="es-ES" dirty="0" smtClean="0"/>
              <a:t>Son </a:t>
            </a:r>
            <a:r>
              <a:rPr lang="es-ES" dirty="0"/>
              <a:t>variables que contienen datos asociados a un objeto</a:t>
            </a:r>
            <a:endParaRPr lang="es-ES" b="1" dirty="0" smtClean="0"/>
          </a:p>
        </p:txBody>
      </p:sp>
      <p:pic>
        <p:nvPicPr>
          <p:cNvPr id="6" name="Imagen 5"/>
          <p:cNvPicPr>
            <a:picLocks noChangeAspect="1"/>
          </p:cNvPicPr>
          <p:nvPr/>
        </p:nvPicPr>
        <p:blipFill rotWithShape="1">
          <a:blip r:embed="rId2"/>
          <a:srcRect l="38480" t="25728" r="39667" b="53382"/>
          <a:stretch/>
        </p:blipFill>
        <p:spPr>
          <a:xfrm>
            <a:off x="3691003" y="1444998"/>
            <a:ext cx="2843409" cy="1528175"/>
          </a:xfrm>
          <a:prstGeom prst="rect">
            <a:avLst/>
          </a:prstGeom>
        </p:spPr>
      </p:pic>
      <p:pic>
        <p:nvPicPr>
          <p:cNvPr id="7" name="Imagen 6"/>
          <p:cNvPicPr>
            <a:picLocks noChangeAspect="1"/>
          </p:cNvPicPr>
          <p:nvPr/>
        </p:nvPicPr>
        <p:blipFill rotWithShape="1">
          <a:blip r:embed="rId3"/>
          <a:srcRect l="35880" t="44220" r="37164" b="16567"/>
          <a:stretch/>
        </p:blipFill>
        <p:spPr>
          <a:xfrm>
            <a:off x="3795385" y="3717361"/>
            <a:ext cx="2739027" cy="2240133"/>
          </a:xfrm>
          <a:prstGeom prst="rect">
            <a:avLst/>
          </a:prstGeom>
        </p:spPr>
      </p:pic>
      <p:sp>
        <p:nvSpPr>
          <p:cNvPr id="8" name="Rectángulo 7"/>
          <p:cNvSpPr/>
          <p:nvPr/>
        </p:nvSpPr>
        <p:spPr>
          <a:xfrm>
            <a:off x="3691003" y="791003"/>
            <a:ext cx="6096000" cy="646331"/>
          </a:xfrm>
          <a:prstGeom prst="rect">
            <a:avLst/>
          </a:prstGeom>
        </p:spPr>
        <p:txBody>
          <a:bodyPr vert="horz" lIns="91440" tIns="45720" rIns="91440" bIns="45720" rtlCol="0" anchor="ctr">
            <a:normAutofit/>
          </a:bodyPr>
          <a:lstStyle/>
          <a:p>
            <a:pPr marL="182880" indent="-182880" algn="just" defTabSz="914400">
              <a:lnSpc>
                <a:spcPct val="90000"/>
              </a:lnSpc>
              <a:spcBef>
                <a:spcPts val="1200"/>
              </a:spcBef>
              <a:buClr>
                <a:schemeClr val="accent1"/>
              </a:buClr>
              <a:buFont typeface="Wingdings 2" pitchFamily="18" charset="2"/>
              <a:buChar char=""/>
            </a:pPr>
            <a:r>
              <a:rPr lang="es-MX" sz="2000" b="1" dirty="0">
                <a:solidFill>
                  <a:schemeClr val="tx1">
                    <a:lumMod val="65000"/>
                    <a:lumOff val="35000"/>
                  </a:schemeClr>
                </a:solidFill>
              </a:rPr>
              <a:t>Método: </a:t>
            </a:r>
            <a:r>
              <a:rPr lang="es-ES" sz="2000" dirty="0">
                <a:solidFill>
                  <a:schemeClr val="tx1">
                    <a:lumMod val="65000"/>
                    <a:lumOff val="35000"/>
                  </a:schemeClr>
                </a:solidFill>
              </a:rPr>
              <a:t>Es el algoritmo asociado a un objeto que indica la capacidad de lo que éste puede hacer.</a:t>
            </a:r>
          </a:p>
        </p:txBody>
      </p:sp>
    </p:spTree>
    <p:extLst>
      <p:ext uri="{BB962C8B-B14F-4D97-AF65-F5344CB8AC3E}">
        <p14:creationId xmlns:p14="http://schemas.microsoft.com/office/powerpoint/2010/main" val="282886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Imperativo </a:t>
            </a:r>
            <a:br>
              <a:rPr lang="es-MX" dirty="0" smtClean="0"/>
            </a:br>
            <a:r>
              <a:rPr lang="es-MX" dirty="0" smtClean="0"/>
              <a:t>VS </a:t>
            </a:r>
            <a:br>
              <a:rPr lang="es-MX" dirty="0" smtClean="0"/>
            </a:br>
            <a:r>
              <a:rPr lang="es-MX" dirty="0" smtClean="0"/>
              <a:t>POO</a:t>
            </a:r>
            <a:endParaRPr lang="es-MX" dirty="0"/>
          </a:p>
        </p:txBody>
      </p:sp>
      <p:sp>
        <p:nvSpPr>
          <p:cNvPr id="3" name="Marcador de contenido 2"/>
          <p:cNvSpPr>
            <a:spLocks noGrp="1"/>
          </p:cNvSpPr>
          <p:nvPr>
            <p:ph idx="1"/>
          </p:nvPr>
        </p:nvSpPr>
        <p:spPr/>
        <p:txBody>
          <a:bodyPr/>
          <a:lstStyle/>
          <a:p>
            <a:r>
              <a:rPr lang="es-ES" dirty="0"/>
              <a:t>Muchas veces en PHP se busca encapsular, a través de una función, lógica propia a un solo bloque de código. Esto se le conoce como código espagueti. </a:t>
            </a:r>
            <a:endParaRPr lang="es-ES" dirty="0" smtClean="0"/>
          </a:p>
          <a:p>
            <a:r>
              <a:rPr lang="es-ES" dirty="0"/>
              <a:t>Sin embargo, esta estrategia falla por varias razones. Al ver el código anterior pregúntese lo siguiente</a:t>
            </a:r>
            <a:r>
              <a:rPr lang="es-ES" dirty="0" smtClean="0"/>
              <a:t>:</a:t>
            </a:r>
          </a:p>
          <a:p>
            <a:pPr lvl="1"/>
            <a:r>
              <a:rPr lang="es-ES" dirty="0"/>
              <a:t>Qué pasa cuando se empiezan a tener muchas propiedades? </a:t>
            </a:r>
            <a:endParaRPr lang="es-ES" dirty="0" smtClean="0"/>
          </a:p>
          <a:p>
            <a:pPr lvl="1"/>
            <a:r>
              <a:rPr lang="es-ES" dirty="0" smtClean="0"/>
              <a:t>¿</a:t>
            </a:r>
            <a:r>
              <a:rPr lang="es-ES" dirty="0"/>
              <a:t>O si se comienzan a tener muchas </a:t>
            </a:r>
            <a:r>
              <a:rPr lang="es-ES" dirty="0" smtClean="0"/>
              <a:t>funciones</a:t>
            </a:r>
            <a:r>
              <a:rPr lang="es-ES" dirty="0"/>
              <a:t>? </a:t>
            </a:r>
            <a:endParaRPr lang="es-ES" dirty="0" smtClean="0"/>
          </a:p>
          <a:p>
            <a:pPr lvl="1"/>
            <a:r>
              <a:rPr lang="es-ES" dirty="0" smtClean="0"/>
              <a:t>¿</a:t>
            </a:r>
            <a:r>
              <a:rPr lang="es-ES" dirty="0"/>
              <a:t>Qué pasa si queremos otro conjunto de funciones y los nombres se repiten? </a:t>
            </a:r>
            <a:endParaRPr lang="es-MX" dirty="0"/>
          </a:p>
        </p:txBody>
      </p:sp>
    </p:spTree>
    <p:extLst>
      <p:ext uri="{BB962C8B-B14F-4D97-AF65-F5344CB8AC3E}">
        <p14:creationId xmlns:p14="http://schemas.microsoft.com/office/powerpoint/2010/main" val="97502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Imperativo </a:t>
            </a:r>
            <a:br>
              <a:rPr lang="es-MX" dirty="0" smtClean="0"/>
            </a:br>
            <a:r>
              <a:rPr lang="es-MX" dirty="0" smtClean="0"/>
              <a:t>VS </a:t>
            </a:r>
            <a:br>
              <a:rPr lang="es-MX" dirty="0" smtClean="0"/>
            </a:br>
            <a:r>
              <a:rPr lang="es-MX" dirty="0" smtClean="0"/>
              <a:t>POO</a:t>
            </a:r>
            <a:endParaRPr lang="es-MX" dirty="0"/>
          </a:p>
        </p:txBody>
      </p:sp>
      <p:sp>
        <p:nvSpPr>
          <p:cNvPr id="3" name="Marcador de contenido 2"/>
          <p:cNvSpPr>
            <a:spLocks noGrp="1"/>
          </p:cNvSpPr>
          <p:nvPr>
            <p:ph idx="1"/>
          </p:nvPr>
        </p:nvSpPr>
        <p:spPr>
          <a:xfrm>
            <a:off x="3869268" y="864108"/>
            <a:ext cx="7315200" cy="2968856"/>
          </a:xfrm>
        </p:spPr>
        <p:txBody>
          <a:bodyPr/>
          <a:lstStyle/>
          <a:p>
            <a:r>
              <a:rPr lang="es-ES" dirty="0"/>
              <a:t>Muchas veces en PHP se busca encapsular, a través de una función, lógica propia a un solo bloque de código. Esto se le conoce como código espagueti. </a:t>
            </a:r>
            <a:endParaRPr lang="es-ES" dirty="0" smtClean="0"/>
          </a:p>
          <a:p>
            <a:r>
              <a:rPr lang="es-ES" dirty="0"/>
              <a:t>Sin embargo, esta estrategia falla por varias razones. Al ver el código anterior pregúntese lo siguiente</a:t>
            </a:r>
            <a:r>
              <a:rPr lang="es-ES" dirty="0" smtClean="0"/>
              <a:t>:</a:t>
            </a:r>
          </a:p>
          <a:p>
            <a:pPr lvl="1"/>
            <a:r>
              <a:rPr lang="es-ES" dirty="0"/>
              <a:t>Qué pasa cuando se empiezan a tener muchas propiedades? </a:t>
            </a:r>
            <a:endParaRPr lang="es-ES" dirty="0" smtClean="0"/>
          </a:p>
          <a:p>
            <a:pPr lvl="1"/>
            <a:r>
              <a:rPr lang="es-ES" dirty="0" smtClean="0"/>
              <a:t>¿</a:t>
            </a:r>
            <a:r>
              <a:rPr lang="es-ES" dirty="0"/>
              <a:t>O si se comienzan a tener muchas </a:t>
            </a:r>
            <a:r>
              <a:rPr lang="es-ES" dirty="0" smtClean="0"/>
              <a:t>funciones</a:t>
            </a:r>
            <a:r>
              <a:rPr lang="es-ES" dirty="0"/>
              <a:t>? </a:t>
            </a:r>
            <a:endParaRPr lang="es-ES" dirty="0" smtClean="0"/>
          </a:p>
          <a:p>
            <a:pPr lvl="1"/>
            <a:r>
              <a:rPr lang="es-ES" dirty="0" smtClean="0"/>
              <a:t>¿</a:t>
            </a:r>
            <a:r>
              <a:rPr lang="es-ES" dirty="0"/>
              <a:t>Qué pasa si queremos otro conjunto de funciones y los nombres se repiten? </a:t>
            </a:r>
            <a:endParaRPr lang="es-MX" dirty="0"/>
          </a:p>
        </p:txBody>
      </p:sp>
      <p:pic>
        <p:nvPicPr>
          <p:cNvPr id="5" name="Imagen 4"/>
          <p:cNvPicPr>
            <a:picLocks noChangeAspect="1"/>
          </p:cNvPicPr>
          <p:nvPr/>
        </p:nvPicPr>
        <p:blipFill rotWithShape="1">
          <a:blip r:embed="rId2"/>
          <a:srcRect l="30874" t="42508" r="32061" b="22218"/>
          <a:stretch/>
        </p:blipFill>
        <p:spPr>
          <a:xfrm>
            <a:off x="5403705" y="3832964"/>
            <a:ext cx="4237263" cy="2267211"/>
          </a:xfrm>
          <a:prstGeom prst="rect">
            <a:avLst/>
          </a:prstGeom>
        </p:spPr>
      </p:pic>
    </p:spTree>
    <p:extLst>
      <p:ext uri="{BB962C8B-B14F-4D97-AF65-F5344CB8AC3E}">
        <p14:creationId xmlns:p14="http://schemas.microsoft.com/office/powerpoint/2010/main" val="167322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Código Imperativo </a:t>
            </a:r>
            <a:br>
              <a:rPr lang="es-MX" dirty="0"/>
            </a:br>
            <a:r>
              <a:rPr lang="es-MX" dirty="0"/>
              <a:t>VS </a:t>
            </a:r>
            <a:br>
              <a:rPr lang="es-MX" dirty="0"/>
            </a:br>
            <a:r>
              <a:rPr lang="es-MX" dirty="0"/>
              <a:t>POO</a:t>
            </a:r>
          </a:p>
        </p:txBody>
      </p:sp>
      <p:sp>
        <p:nvSpPr>
          <p:cNvPr id="3" name="Marcador de contenido 2"/>
          <p:cNvSpPr>
            <a:spLocks noGrp="1"/>
          </p:cNvSpPr>
          <p:nvPr>
            <p:ph idx="1"/>
          </p:nvPr>
        </p:nvSpPr>
        <p:spPr>
          <a:xfrm>
            <a:off x="3869268" y="864107"/>
            <a:ext cx="7315200" cy="2455289"/>
          </a:xfrm>
        </p:spPr>
        <p:txBody>
          <a:bodyPr/>
          <a:lstStyle/>
          <a:p>
            <a:pPr algn="just"/>
            <a:r>
              <a:rPr lang="es-ES" dirty="0"/>
              <a:t>Y es aquí donde la POO viene para salvarnos de la perdición. El mismo código del ejemplo anterior, pero en este caso orientado a objetos. En el código vemos una clase llamada Automóvil que posee dos propiedades y un método.</a:t>
            </a:r>
            <a:endParaRPr lang="es-MX" dirty="0"/>
          </a:p>
        </p:txBody>
      </p:sp>
      <p:pic>
        <p:nvPicPr>
          <p:cNvPr id="4" name="Imagen 3"/>
          <p:cNvPicPr>
            <a:picLocks noChangeAspect="1"/>
          </p:cNvPicPr>
          <p:nvPr/>
        </p:nvPicPr>
        <p:blipFill rotWithShape="1">
          <a:blip r:embed="rId2"/>
          <a:srcRect l="31741" t="20591" r="32928" b="43450"/>
          <a:stretch/>
        </p:blipFill>
        <p:spPr>
          <a:xfrm>
            <a:off x="5354337" y="3424428"/>
            <a:ext cx="4345062" cy="2486276"/>
          </a:xfrm>
          <a:prstGeom prst="rect">
            <a:avLst/>
          </a:prstGeom>
        </p:spPr>
      </p:pic>
    </p:spTree>
    <p:extLst>
      <p:ext uri="{BB962C8B-B14F-4D97-AF65-F5344CB8AC3E}">
        <p14:creationId xmlns:p14="http://schemas.microsoft.com/office/powerpoint/2010/main" val="169872862"/>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191</TotalTime>
  <Words>1828</Words>
  <Application>Microsoft Office PowerPoint</Application>
  <PresentationFormat>Panorámica</PresentationFormat>
  <Paragraphs>153</Paragraphs>
  <Slides>30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30</vt:i4>
      </vt:variant>
    </vt:vector>
  </HeadingPairs>
  <TitlesOfParts>
    <vt:vector size="33" baseType="lpstr">
      <vt:lpstr>Corbel</vt:lpstr>
      <vt:lpstr>Wingdings 2</vt:lpstr>
      <vt:lpstr>Marco</vt:lpstr>
      <vt:lpstr>POO EN PHP</vt:lpstr>
      <vt:lpstr>¿Qué es la POO?</vt:lpstr>
      <vt:lpstr>Se compone de 4 pilares.</vt:lpstr>
      <vt:lpstr>CARACTERÍSTICAS CONCEPTUALES DE LA POO </vt:lpstr>
      <vt:lpstr>Clases o clases concretas.</vt:lpstr>
      <vt:lpstr>Clases o clases concretas.</vt:lpstr>
      <vt:lpstr>Código Imperativo  VS  POO</vt:lpstr>
      <vt:lpstr>Código Imperativo  VS  POO</vt:lpstr>
      <vt:lpstr>Código Imperativo  VS  POO</vt:lpstr>
      <vt:lpstr>Objeto Copia</vt:lpstr>
      <vt:lpstr>POO</vt:lpstr>
      <vt:lpstr>POO</vt:lpstr>
      <vt:lpstr>Herencia de clases</vt:lpstr>
      <vt:lpstr>Declaración de clases abstractas.</vt:lpstr>
      <vt:lpstr>Declaración de clases finales</vt:lpstr>
      <vt:lpstr>Que tipo de clase declarar</vt:lpstr>
      <vt:lpstr>Objetos e Instancias</vt:lpstr>
      <vt:lpstr>Reglas para la instanciación de una clase</vt:lpstr>
      <vt:lpstr>Niveles de acceso</vt:lpstr>
      <vt:lpstr>Accediendo  a las propiedades de un objeto.</vt:lpstr>
      <vt:lpstr>Accediendo  a las propiedades de un objeto.</vt:lpstr>
      <vt:lpstr>Constantes</vt:lpstr>
      <vt:lpstr>Métodos</vt:lpstr>
      <vt:lpstr>Métodos</vt:lpstr>
      <vt:lpstr>Métodos abstractos</vt:lpstr>
      <vt:lpstr>Métodos mágicos en PHP</vt:lpstr>
      <vt:lpstr>Métodos mágicos en PHP</vt:lpstr>
      <vt:lpstr>Métodos mágicos en PHP</vt:lpstr>
      <vt:lpstr>Interfaces</vt:lpstr>
      <vt:lpstr>Agregación y composición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 EN PHP</dc:title>
  <dc:creator>Daniel Cortez Nava</dc:creator>
  <cp:lastModifiedBy>Daniel Cortez Nava</cp:lastModifiedBy>
  <cp:revision>30</cp:revision>
  <dcterms:created xsi:type="dcterms:W3CDTF">2019-05-06T14:55:47Z</dcterms:created>
  <dcterms:modified xsi:type="dcterms:W3CDTF">2019-05-06T18:06:47Z</dcterms:modified>
</cp:coreProperties>
</file>