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119350" cy="21240750"/>
  <p:notesSz cx="29260800" cy="41376600"/>
  <p:defaultTextStyle>
    <a:defPPr>
      <a:defRPr lang="de-DE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1pPr>
    <a:lvl2pPr marL="227371" algn="l" rtl="0" fontAlgn="base">
      <a:lnSpc>
        <a:spcPct val="85000"/>
      </a:lnSpc>
      <a:spcBef>
        <a:spcPct val="0"/>
      </a:spcBef>
      <a:spcAft>
        <a:spcPct val="0"/>
      </a:spcAft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2pPr>
    <a:lvl3pPr marL="454743" algn="l" rtl="0" fontAlgn="base">
      <a:lnSpc>
        <a:spcPct val="85000"/>
      </a:lnSpc>
      <a:spcBef>
        <a:spcPct val="0"/>
      </a:spcBef>
      <a:spcAft>
        <a:spcPct val="0"/>
      </a:spcAft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3pPr>
    <a:lvl4pPr marL="682114" algn="l" rtl="0" fontAlgn="base">
      <a:lnSpc>
        <a:spcPct val="85000"/>
      </a:lnSpc>
      <a:spcBef>
        <a:spcPct val="0"/>
      </a:spcBef>
      <a:spcAft>
        <a:spcPct val="0"/>
      </a:spcAft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4pPr>
    <a:lvl5pPr marL="909484" algn="l" rtl="0" fontAlgn="base">
      <a:lnSpc>
        <a:spcPct val="85000"/>
      </a:lnSpc>
      <a:spcBef>
        <a:spcPct val="0"/>
      </a:spcBef>
      <a:spcAft>
        <a:spcPct val="0"/>
      </a:spcAft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5pPr>
    <a:lvl6pPr marL="1136855" algn="l" defTabSz="454743" rtl="0" eaLnBrk="1" latinLnBrk="0" hangingPunct="1"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6pPr>
    <a:lvl7pPr marL="1364227" algn="l" defTabSz="454743" rtl="0" eaLnBrk="1" latinLnBrk="0" hangingPunct="1"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7pPr>
    <a:lvl8pPr marL="1591598" algn="l" defTabSz="454743" rtl="0" eaLnBrk="1" latinLnBrk="0" hangingPunct="1"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8pPr>
    <a:lvl9pPr marL="1818969" algn="l" defTabSz="454743" rtl="0" eaLnBrk="1" latinLnBrk="0" hangingPunct="1">
      <a:defRPr sz="1194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90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032">
          <p15:clr>
            <a:srgbClr val="A4A3A4"/>
          </p15:clr>
        </p15:guide>
        <p15:guide id="2" pos="92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7EBFF"/>
    <a:srgbClr val="A1D7FF"/>
    <a:srgbClr val="CCFFCC"/>
    <a:srgbClr val="003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9805" autoAdjust="0"/>
  </p:normalViewPr>
  <p:slideViewPr>
    <p:cSldViewPr>
      <p:cViewPr varScale="1">
        <p:scale>
          <a:sx n="40" d="100"/>
          <a:sy n="40" d="100"/>
        </p:scale>
        <p:origin x="3312" y="102"/>
      </p:cViewPr>
      <p:guideLst>
        <p:guide orient="horz" pos="6690"/>
        <p:guide pos="47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2" d="100"/>
          <a:sy n="22" d="100"/>
        </p:scale>
        <p:origin x="-2754" y="-150"/>
      </p:cViewPr>
      <p:guideLst>
        <p:guide orient="horz" pos="13032"/>
        <p:guide pos="92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679363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75088" y="0"/>
            <a:ext cx="12679362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09075" y="3103563"/>
            <a:ext cx="11042650" cy="1551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5763" y="19653250"/>
            <a:ext cx="23409275" cy="186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300150"/>
            <a:ext cx="12679363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75088" y="39300150"/>
            <a:ext cx="12679362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panose="020B0604020202020204" pitchFamily="34" charset="0"/>
              </a:defRPr>
            </a:lvl1pPr>
          </a:lstStyle>
          <a:p>
            <a:fld id="{0FBEA0FC-CA75-4262-8705-45B2FC47751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6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5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27371" algn="l" rtl="0" fontAlgn="base">
      <a:spcBef>
        <a:spcPct val="30000"/>
      </a:spcBef>
      <a:spcAft>
        <a:spcPct val="0"/>
      </a:spcAft>
      <a:defRPr sz="5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54743" algn="l" rtl="0" fontAlgn="base">
      <a:spcBef>
        <a:spcPct val="30000"/>
      </a:spcBef>
      <a:spcAft>
        <a:spcPct val="0"/>
      </a:spcAft>
      <a:defRPr sz="5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82114" algn="l" rtl="0" fontAlgn="base">
      <a:spcBef>
        <a:spcPct val="30000"/>
      </a:spcBef>
      <a:spcAft>
        <a:spcPct val="0"/>
      </a:spcAft>
      <a:defRPr sz="5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909484" algn="l" rtl="0" fontAlgn="base">
      <a:spcBef>
        <a:spcPct val="30000"/>
      </a:spcBef>
      <a:spcAft>
        <a:spcPct val="0"/>
      </a:spcAft>
      <a:defRPr sz="59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136855" algn="l" defTabSz="454743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6pPr>
    <a:lvl7pPr marL="1364227" algn="l" defTabSz="454743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7pPr>
    <a:lvl8pPr marL="1591598" algn="l" defTabSz="454743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8pPr>
    <a:lvl9pPr marL="1818969" algn="l" defTabSz="454743" rtl="0" eaLnBrk="1" latinLnBrk="0" hangingPunct="1">
      <a:defRPr sz="5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BE7DD-D00C-4123-956E-2651C837021D}" type="slidenum">
              <a:rPr lang="de-DE"/>
              <a:pPr/>
              <a:t>1</a:t>
            </a:fld>
            <a:endParaRPr lang="de-DE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09075" y="3103563"/>
            <a:ext cx="11042650" cy="15516225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2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76208"/>
            <a:ext cx="12851448" cy="7394928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156312"/>
            <a:ext cx="11339513" cy="5128263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91E2-305A-4B5E-A2B6-4E64D20DFEE7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0816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20F4-867C-4612-8F17-956081D29014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3539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0873"/>
            <a:ext cx="3260110" cy="180005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0873"/>
            <a:ext cx="9591338" cy="180005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C29-C9D0-4D91-8EB0-AC6C122314C3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02357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52CE-E46A-428D-B273-20FF8B866FBD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61785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295443"/>
            <a:ext cx="13040439" cy="8835560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214591"/>
            <a:ext cx="13040439" cy="4646413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E6C2-E2EC-43D1-8CD2-8BC70318C1FA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33107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54366"/>
            <a:ext cx="6425724" cy="1347706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54366"/>
            <a:ext cx="6425724" cy="1347706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A003-2C06-4F60-B8D7-44EAE4D870EE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15604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0878"/>
            <a:ext cx="13040439" cy="410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06935"/>
            <a:ext cx="6396193" cy="2551839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758774"/>
            <a:ext cx="6396193" cy="11411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06935"/>
            <a:ext cx="6427693" cy="2551839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758774"/>
            <a:ext cx="6427693" cy="11411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1FCE-040A-4CC8-B08C-6B11F2756373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25134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D0B-F67A-444D-A80E-A998A63425BD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6209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B58-ECCD-4213-B9CE-898975E8E2CC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65318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16050"/>
            <a:ext cx="4876384" cy="4956175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58279"/>
            <a:ext cx="7654171" cy="15094700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372225"/>
            <a:ext cx="4876384" cy="1180533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8DA2-9E16-4E09-A3DA-470640B6932B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2808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16050"/>
            <a:ext cx="4876384" cy="4956175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58279"/>
            <a:ext cx="7654171" cy="15094700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372225"/>
            <a:ext cx="4876384" cy="1180533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94FB-7B75-4A16-B432-95FE47812A8C}" type="slidenum">
              <a:rPr lang="zh-CN" altLang="de-DE" smtClean="0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254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0878"/>
            <a:ext cx="13040439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54366"/>
            <a:ext cx="13040439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687033"/>
            <a:ext cx="340185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687033"/>
            <a:ext cx="5102781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687033"/>
            <a:ext cx="340185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97FB-1530-4950-AB6C-04FE3B539525}" type="slidenum">
              <a:rPr lang="zh-CN" altLang="de-DE" smtClean="0"/>
              <a:pPr/>
              <a:t>‹Nr.›</a:t>
            </a:fld>
            <a:endParaRPr lang="de-DE" altLang="zh-CN"/>
          </a:p>
        </p:txBody>
      </p:sp>
      <p:pic>
        <p:nvPicPr>
          <p:cNvPr id="7" name="Rechteck 10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" r="417" b="85744"/>
          <a:stretch>
            <a:fillRect/>
          </a:stretch>
        </p:blipFill>
        <p:spPr bwMode="auto">
          <a:xfrm>
            <a:off x="0" y="0"/>
            <a:ext cx="15119350" cy="125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40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18548" y="1564346"/>
            <a:ext cx="11433616" cy="19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spcAft>
                <a:spcPct val="15000"/>
              </a:spcAft>
            </a:pPr>
            <a:r>
              <a:rPr lang="de-DE" altLang="zh-CN" sz="4367" dirty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Simulation of My Life</a:t>
            </a:r>
          </a:p>
          <a:p>
            <a:pPr defTabSz="3590925">
              <a:spcBef>
                <a:spcPct val="25000"/>
              </a:spcBef>
              <a:spcAft>
                <a:spcPct val="20000"/>
              </a:spcAft>
            </a:pPr>
            <a:r>
              <a:rPr lang="de-DE" altLang="zh-CN" sz="2183" dirty="0">
                <a:latin typeface="TUM Neue Helvetica 75 Bold" pitchFamily="34" charset="0"/>
                <a:ea typeface="宋体" panose="02010600030101010101" pitchFamily="2" charset="-122"/>
              </a:rPr>
              <a:t>Software Lab Project </a:t>
            </a:r>
            <a:r>
              <a:rPr lang="de-DE" altLang="zh-CN" sz="2183" dirty="0" smtClean="0">
                <a:latin typeface="TUM Neue Helvetica 75 Bold" pitchFamily="34" charset="0"/>
                <a:ea typeface="宋体" panose="02010600030101010101" pitchFamily="2" charset="-122"/>
              </a:rPr>
              <a:t>2016 </a:t>
            </a:r>
            <a:r>
              <a:rPr lang="de-DE" altLang="zh-CN" sz="2183" dirty="0" smtClean="0">
                <a:latin typeface="TUM Neue Helvetica 75 Bold" pitchFamily="34" charset="0"/>
                <a:ea typeface="宋体" panose="02010600030101010101" pitchFamily="2" charset="-122"/>
              </a:rPr>
              <a:t>– </a:t>
            </a:r>
            <a:r>
              <a:rPr lang="de-DE" altLang="zh-CN" sz="2183" dirty="0" err="1" smtClean="0">
                <a:latin typeface="TUM Neue Helvetica 75 Bold" pitchFamily="34" charset="0"/>
                <a:ea typeface="宋体" panose="02010600030101010101" pitchFamily="2" charset="-122"/>
              </a:rPr>
              <a:t>Chair</a:t>
            </a:r>
            <a:r>
              <a:rPr lang="de-DE" altLang="zh-CN" sz="2183" dirty="0" smtClean="0">
                <a:latin typeface="TUM Neue Helvetica 75 Bold" pitchFamily="34" charset="0"/>
                <a:ea typeface="宋体" panose="02010600030101010101" pitchFamily="2" charset="-122"/>
              </a:rPr>
              <a:t> of XYZ and Company UVW</a:t>
            </a:r>
            <a:endParaRPr lang="de-DE" altLang="zh-CN" sz="2183" dirty="0">
              <a:latin typeface="TUM Neue Helvetica 75 Bold" pitchFamily="34" charset="0"/>
              <a:ea typeface="宋体" panose="02010600030101010101" pitchFamily="2" charset="-122"/>
            </a:endParaRPr>
          </a:p>
          <a:p>
            <a:pPr defTabSz="3590925">
              <a:spcBef>
                <a:spcPct val="25000"/>
              </a:spcBef>
            </a:pPr>
            <a:r>
              <a:rPr lang="de-DE" altLang="zh-CN" sz="2183" dirty="0" err="1">
                <a:latin typeface="TUM Neue Helvetica 56 Italic" pitchFamily="34" charset="0"/>
                <a:ea typeface="宋体" panose="02010600030101010101" pitchFamily="2" charset="-122"/>
              </a:rPr>
              <a:t>Students</a:t>
            </a:r>
            <a:r>
              <a:rPr lang="de-DE" altLang="zh-CN" sz="2183" dirty="0">
                <a:latin typeface="TUM Neue Helvetica 56 Italic" pitchFamily="34" charset="0"/>
                <a:ea typeface="宋体" panose="02010600030101010101" pitchFamily="2" charset="-122"/>
              </a:rPr>
              <a:t>: </a:t>
            </a:r>
            <a:r>
              <a:rPr lang="de-DE" altLang="zh-CN" sz="2183" dirty="0" smtClean="0">
                <a:latin typeface="TUM Neue Helvetica 56 Italic" pitchFamily="34" charset="0"/>
                <a:ea typeface="宋体" panose="02010600030101010101" pitchFamily="2" charset="-122"/>
              </a:rPr>
              <a:t>	Peter </a:t>
            </a:r>
            <a:r>
              <a:rPr lang="de-DE" altLang="zh-CN" sz="2183" dirty="0">
                <a:latin typeface="TUM Neue Helvetica 56 Italic" pitchFamily="34" charset="0"/>
                <a:ea typeface="宋体" panose="02010600030101010101" pitchFamily="2" charset="-122"/>
              </a:rPr>
              <a:t>Petz, Paul Power, Mary March</a:t>
            </a:r>
          </a:p>
          <a:p>
            <a:pPr defTabSz="3590925">
              <a:spcBef>
                <a:spcPct val="25000"/>
              </a:spcBef>
            </a:pPr>
            <a:r>
              <a:rPr lang="de-DE" altLang="zh-CN" sz="2183" dirty="0" smtClean="0">
                <a:latin typeface="TUM Neue Helvetica 56 Italic" pitchFamily="34" charset="0"/>
                <a:ea typeface="宋体" panose="02010600030101010101" pitchFamily="2" charset="-122"/>
              </a:rPr>
              <a:t>Supervisors:	Jim </a:t>
            </a:r>
            <a:r>
              <a:rPr lang="de-DE" altLang="zh-CN" sz="2183" dirty="0">
                <a:latin typeface="TUM Neue Helvetica 56 Italic" pitchFamily="34" charset="0"/>
                <a:ea typeface="宋体" panose="02010600030101010101" pitchFamily="2" charset="-122"/>
              </a:rPr>
              <a:t>Knopf, </a:t>
            </a:r>
            <a:r>
              <a:rPr lang="de-DE" altLang="zh-CN" sz="2183" dirty="0" err="1">
                <a:latin typeface="TUM Neue Helvetica 56 Italic" pitchFamily="34" charset="0"/>
                <a:ea typeface="宋体" panose="02010600030101010101" pitchFamily="2" charset="-122"/>
              </a:rPr>
              <a:t>Chief</a:t>
            </a:r>
            <a:r>
              <a:rPr lang="de-DE" altLang="zh-CN" sz="2183" dirty="0">
                <a:latin typeface="TUM Neue Helvetica 56 Italic" pitchFamily="34" charset="0"/>
                <a:ea typeface="宋体" panose="02010600030101010101" pitchFamily="2" charset="-122"/>
              </a:rPr>
              <a:t> Lukas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29575" y="3819490"/>
            <a:ext cx="6785918" cy="2121349"/>
          </a:xfrm>
          <a:prstGeom prst="rect">
            <a:avLst/>
          </a:prstGeom>
          <a:solidFill>
            <a:srgbClr val="D7EBFF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zh-CN" sz="900" dirty="0">
              <a:solidFill>
                <a:srgbClr val="003F70"/>
              </a:solidFill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spcAft>
                <a:spcPct val="45000"/>
              </a:spcAft>
            </a:pPr>
            <a:r>
              <a:rPr lang="de-DE" altLang="zh-CN" sz="2400" dirty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Abstract</a:t>
            </a:r>
            <a:endParaRPr lang="de-DE" altLang="zh-CN" sz="900" dirty="0"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de-DE" altLang="zh-CN" sz="1600" dirty="0">
                <a:latin typeface="TUM Neue Helvetica 75 Bold" pitchFamily="34" charset="0"/>
                <a:ea typeface="宋体" panose="02010600030101010101" pitchFamily="2" charset="-122"/>
              </a:rPr>
              <a:t>A newly developed method for the numerical analysis and simulation of my life is presented. The method is an extension to the zp-Method using a </a:t>
            </a:r>
            <a:r>
              <a:rPr lang="de-DE" altLang="zh-CN" sz="1600" dirty="0" err="1">
                <a:latin typeface="TUM Neue Helvetica 75 Bold" pitchFamily="34" charset="0"/>
                <a:ea typeface="宋体" panose="02010600030101010101" pitchFamily="2" charset="-122"/>
              </a:rPr>
              <a:t>fixed</a:t>
            </a:r>
            <a:r>
              <a:rPr lang="de-DE" altLang="zh-CN" sz="1600" dirty="0">
                <a:latin typeface="TUM Neue Helvetica 75 Bold" pitchFamily="34" charset="0"/>
                <a:ea typeface="宋体" panose="02010600030101010101" pitchFamily="2" charset="-122"/>
              </a:rPr>
              <a:t> orthogonal </a:t>
            </a:r>
            <a:r>
              <a:rPr lang="de-DE" altLang="zh-CN" sz="1600" dirty="0" err="1">
                <a:latin typeface="TUM Neue Helvetica 75 Bold" pitchFamily="34" charset="0"/>
                <a:ea typeface="宋体" panose="02010600030101010101" pitchFamily="2" charset="-122"/>
              </a:rPr>
              <a:t>cell-grid</a:t>
            </a:r>
            <a:r>
              <a:rPr lang="de-DE" altLang="zh-CN" sz="1600" dirty="0">
                <a:latin typeface="TUM Neue Helvetica 75 Bold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75 Bold" pitchFamily="34" charset="0"/>
                <a:ea typeface="宋体" panose="02010600030101010101" pitchFamily="2" charset="-122"/>
              </a:rPr>
              <a:t>with</a:t>
            </a:r>
            <a:r>
              <a:rPr lang="de-DE" altLang="zh-CN" sz="1600" dirty="0">
                <a:latin typeface="TUM Neue Helvetica 75 Bold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75 Bold" pitchFamily="34" charset="0"/>
                <a:ea typeface="宋体" panose="02010600030101010101" pitchFamily="2" charset="-122"/>
              </a:rPr>
              <a:t>unstructured</a:t>
            </a:r>
            <a:r>
              <a:rPr lang="de-DE" altLang="zh-CN" sz="1600" dirty="0">
                <a:latin typeface="TUM Neue Helvetica 75 Bold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75 Bold" pitchFamily="34" charset="0"/>
                <a:ea typeface="宋体" panose="02010600030101010101" pitchFamily="2" charset="-122"/>
              </a:rPr>
              <a:t>data</a:t>
            </a:r>
            <a:r>
              <a:rPr lang="de-DE" altLang="zh-CN" sz="1600" dirty="0">
                <a:latin typeface="TUM Neue Helvetica 75 Bold" pitchFamily="34" charset="0"/>
                <a:ea typeface="宋体" panose="02010600030101010101" pitchFamily="2" charset="-122"/>
              </a:rPr>
              <a:t> of </a:t>
            </a:r>
            <a:r>
              <a:rPr lang="de-DE" altLang="zh-CN" sz="1600" dirty="0" err="1">
                <a:latin typeface="TUM Neue Helvetica 75 Bold" pitchFamily="34" charset="0"/>
                <a:ea typeface="宋体" panose="02010600030101010101" pitchFamily="2" charset="-122"/>
              </a:rPr>
              <a:t>mice</a:t>
            </a:r>
            <a:r>
              <a:rPr lang="de-DE" altLang="zh-CN" sz="1600" dirty="0">
                <a:latin typeface="TUM Neue Helvetica 75 Bold" pitchFamily="34" charset="0"/>
                <a:ea typeface="宋体" panose="02010600030101010101" pitchFamily="2" charset="-122"/>
              </a:rPr>
              <a:t> and </a:t>
            </a:r>
            <a:r>
              <a:rPr lang="de-DE" altLang="zh-CN" sz="1600" dirty="0" err="1">
                <a:latin typeface="TUM Neue Helvetica 75 Bold" pitchFamily="34" charset="0"/>
                <a:ea typeface="宋体" panose="02010600030101010101" pitchFamily="2" charset="-122"/>
              </a:rPr>
              <a:t>bees</a:t>
            </a:r>
            <a:r>
              <a:rPr lang="de-DE" altLang="zh-CN" sz="1600" dirty="0">
                <a:latin typeface="TUM Neue Helvetica 75 Bold" pitchFamily="34" charset="0"/>
                <a:ea typeface="宋体" panose="02010600030101010101" pitchFamily="2" charset="-122"/>
              </a:rPr>
              <a:t> …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31938" y="6155879"/>
            <a:ext cx="6785918" cy="4510182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ct val="15000"/>
              </a:spcAft>
            </a:pPr>
            <a:endParaRPr lang="de-DE" altLang="zh-CN" sz="595" dirty="0">
              <a:solidFill>
                <a:srgbClr val="003F70"/>
              </a:solidFill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spcAft>
                <a:spcPct val="45000"/>
              </a:spcAft>
            </a:pPr>
            <a:r>
              <a:rPr lang="de-DE" altLang="zh-CN" sz="2400" dirty="0" smtClean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Motivation</a:t>
            </a:r>
          </a:p>
          <a:p>
            <a:pPr algn="just"/>
            <a:r>
              <a:rPr lang="de-DE" altLang="zh-CN" sz="1600" dirty="0" smtClean="0">
                <a:latin typeface="TUM Neue Helvetica 55 Regular" pitchFamily="34" charset="0"/>
                <a:ea typeface="宋体" panose="02010600030101010101" pitchFamily="2" charset="-122"/>
              </a:rPr>
              <a:t>Beide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leek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vakkundige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vandag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bekend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feit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hartkleppe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defekte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kleppe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vervang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gebruik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bobbejaan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-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varklewers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vir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perfusie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bloed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pasiente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kritiek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siek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lewerversaking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reeds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plaa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buitelands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fQet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mate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sukses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bekroon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Suid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-Afrika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weet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bobbejaan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kornea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ligstrale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tot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retina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menslike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pasient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deurlaat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Beide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beeste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natuurlik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belangrike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bronne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insulien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vir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menslike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gebruik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dermsnaar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heg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nog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steeds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chirurgiese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wonde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waar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onoplosbaarheid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kunsvesel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of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sy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ongewens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is.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Grootskaalse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oorplanting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dierweefsel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word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nie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meer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onmoontlik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beskou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immunologiese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hindemis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eers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oorkom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is nie.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Hierdie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modeme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gebruike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dierlike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weef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el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terapie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geskied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vandag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op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rasionele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grondslag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omdat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bekend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algemeen-geldigheid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fisiologiese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beginsels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Oorspronklik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fisiologie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'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slegs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gedui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op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studie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of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verhandeling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funksie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klassieke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tye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was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dit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verhandeling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funksie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aarde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sterrehemel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die </a:t>
            </a:r>
            <a:r>
              <a:rPr lang="de-DE" altLang="zh-CN" sz="1600" dirty="0" smtClean="0">
                <a:latin typeface="TUM Neue Helvetica 55 Regular" pitchFamily="34" charset="0"/>
                <a:ea typeface="宋体" panose="02010600030101010101" pitchFamily="2" charset="-122"/>
              </a:rPr>
              <a:t>se</a:t>
            </a:r>
            <a:endParaRPr lang="de-DE" altLang="zh-CN" sz="1600" i="1" dirty="0">
              <a:latin typeface="TUM Neue Helvetica 55 Regular" pitchFamily="34" charset="0"/>
              <a:ea typeface="宋体" panose="02010600030101010101" pitchFamily="2" charset="-122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7801495" y="18143568"/>
            <a:ext cx="6785918" cy="2607242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 defTabSz="3794125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6788" indent="-342900" defTabSz="3794125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9075" indent="-342900" defTabSz="3794125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11363" indent="-342900" defTabSz="3794125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3650" indent="-342900" defTabSz="3794125"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90850" indent="-342900" defTabSz="3794125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8050" indent="-342900" defTabSz="3794125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5250" indent="-342900" defTabSz="3794125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2450" indent="-342900" defTabSz="3794125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ct val="15000"/>
              </a:spcAft>
            </a:pPr>
            <a:endParaRPr lang="de-DE" altLang="zh-CN" sz="595" dirty="0">
              <a:solidFill>
                <a:srgbClr val="003F70"/>
              </a:solidFill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spcAft>
                <a:spcPct val="45000"/>
              </a:spcAft>
            </a:pPr>
            <a:r>
              <a:rPr lang="de-DE" altLang="zh-CN" sz="2400" dirty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References</a:t>
            </a:r>
          </a:p>
          <a:p>
            <a:pPr marL="266700" indent="-266700" algn="just">
              <a:spcAft>
                <a:spcPct val="45000"/>
              </a:spcAft>
              <a:tabLst>
                <a:tab pos="266700" algn="l"/>
              </a:tabLst>
            </a:pP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[1]	Peter P., </a:t>
            </a:r>
            <a:r>
              <a:rPr lang="en-US" altLang="zh-CN" sz="1400" dirty="0" err="1">
                <a:latin typeface="TUM Neue Helvetica 55 Regular" pitchFamily="34" charset="0"/>
                <a:ea typeface="宋体" panose="02010600030101010101" pitchFamily="2" charset="-122"/>
              </a:rPr>
              <a:t>Dunky</a:t>
            </a: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 AA., Rice E. : </a:t>
            </a:r>
            <a:r>
              <a:rPr lang="en-US" altLang="zh-CN" sz="1400" dirty="0">
                <a:latin typeface="TUM Neue Helvetica 56 Italic" pitchFamily="34" charset="0"/>
                <a:ea typeface="宋体" panose="02010600030101010101" pitchFamily="2" charset="-122"/>
              </a:rPr>
              <a:t>Secure Life :  a happy life with elephants and other nice things </a:t>
            </a:r>
            <a:r>
              <a:rPr lang="en-US" altLang="zh-CN" sz="1400" dirty="0" smtClean="0">
                <a:latin typeface="TUM Neue Helvetica 56 Italic" pitchFamily="34" charset="0"/>
                <a:ea typeface="宋体" panose="02010600030101010101" pitchFamily="2" charset="-122"/>
              </a:rPr>
              <a:t>in </a:t>
            </a:r>
            <a:r>
              <a:rPr lang="en-US" altLang="zh-CN" sz="1400" dirty="0">
                <a:latin typeface="TUM Neue Helvetica 56 Italic" pitchFamily="34" charset="0"/>
                <a:ea typeface="宋体" panose="02010600030101010101" pitchFamily="2" charset="-122"/>
              </a:rPr>
              <a:t>Solid Mechanics</a:t>
            </a: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, Computational Mechanics, Volume 22214, Number -22, Dec. 1980</a:t>
            </a:r>
          </a:p>
          <a:p>
            <a:pPr marL="266700" indent="-266700" algn="just">
              <a:spcAft>
                <a:spcPct val="45000"/>
              </a:spcAft>
              <a:tabLst>
                <a:tab pos="266700" algn="l"/>
              </a:tabLst>
            </a:pP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[2]	Peter P., </a:t>
            </a:r>
            <a:r>
              <a:rPr lang="en-US" altLang="zh-CN" sz="1400" dirty="0" err="1">
                <a:latin typeface="TUM Neue Helvetica 55 Regular" pitchFamily="34" charset="0"/>
                <a:ea typeface="宋体" panose="02010600030101010101" pitchFamily="2" charset="-122"/>
              </a:rPr>
              <a:t>Dunky</a:t>
            </a: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 AA., Rice E. : Secure Life :  a happy life with elephants and other nice things </a:t>
            </a:r>
            <a:r>
              <a:rPr lang="en-US" altLang="zh-CN" sz="1400" dirty="0" smtClean="0">
                <a:latin typeface="TUM Neue Helvetica 55 Regular" pitchFamily="34" charset="0"/>
                <a:ea typeface="宋体" panose="02010600030101010101" pitchFamily="2" charset="-122"/>
              </a:rPr>
              <a:t>in </a:t>
            </a: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Solid Mechanics, Computational Mechanics, Volume 22214, Number -22, Dec. 1980</a:t>
            </a:r>
          </a:p>
          <a:p>
            <a:pPr marL="266700" indent="-266700" algn="just">
              <a:spcAft>
                <a:spcPct val="45000"/>
              </a:spcAft>
              <a:tabLst>
                <a:tab pos="266700" algn="l"/>
              </a:tabLst>
            </a:pP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[3</a:t>
            </a:r>
            <a:r>
              <a:rPr lang="de-DE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]	</a:t>
            </a: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Peter P., </a:t>
            </a:r>
            <a:r>
              <a:rPr lang="en-US" altLang="zh-CN" sz="1400" dirty="0" err="1">
                <a:latin typeface="TUM Neue Helvetica 55 Regular" pitchFamily="34" charset="0"/>
                <a:ea typeface="宋体" panose="02010600030101010101" pitchFamily="2" charset="-122"/>
              </a:rPr>
              <a:t>Dunky</a:t>
            </a: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 AA., Rice E. : Secure Life :  a happy life with elephants and other nice things </a:t>
            </a:r>
            <a:r>
              <a:rPr lang="en-US" altLang="zh-CN" sz="1400" dirty="0" smtClean="0">
                <a:latin typeface="TUM Neue Helvetica 55 Regular" pitchFamily="34" charset="0"/>
                <a:ea typeface="宋体" panose="02010600030101010101" pitchFamily="2" charset="-122"/>
              </a:rPr>
              <a:t>in </a:t>
            </a:r>
            <a:r>
              <a:rPr lang="en-US" altLang="zh-CN" sz="1400" dirty="0">
                <a:latin typeface="TUM Neue Helvetica 55 Regular" pitchFamily="34" charset="0"/>
                <a:ea typeface="宋体" panose="02010600030101010101" pitchFamily="2" charset="-122"/>
              </a:rPr>
              <a:t>Solid Mechanics, Computational Mechanics, Volume 22214, Number -22, Dec. </a:t>
            </a:r>
            <a:r>
              <a:rPr lang="en-US" altLang="zh-CN" sz="1400" dirty="0" smtClean="0">
                <a:latin typeface="TUM Neue Helvetica 55 Regular" pitchFamily="34" charset="0"/>
                <a:ea typeface="宋体" panose="02010600030101010101" pitchFamily="2" charset="-122"/>
              </a:rPr>
              <a:t>1980</a:t>
            </a:r>
            <a:endParaRPr lang="de-DE" altLang="zh-CN" sz="1400" dirty="0">
              <a:latin typeface="TUM Neue Helvetica 55 Regular" pitchFamily="34" charset="0"/>
              <a:ea typeface="宋体" panose="02010600030101010101" pitchFamily="2" charset="-122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803858" y="15136970"/>
            <a:ext cx="6785918" cy="2793135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77888" indent="-342900"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0175" indent="-342900"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2463" indent="-342900"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44750" indent="-342900"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01950" indent="-342900"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59150" indent="-342900"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16350" indent="-342900"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3550" indent="-342900"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zh-CN" sz="595" dirty="0">
              <a:solidFill>
                <a:srgbClr val="003F70"/>
              </a:solidFill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spcAft>
                <a:spcPct val="45000"/>
              </a:spcAft>
            </a:pPr>
            <a:r>
              <a:rPr lang="de-DE" altLang="zh-CN" sz="2400" dirty="0" err="1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Conclusions</a:t>
            </a:r>
            <a:r>
              <a:rPr lang="de-DE" altLang="zh-CN" sz="2400" dirty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 / Outlook</a:t>
            </a:r>
          </a:p>
          <a:p>
            <a:pPr algn="just">
              <a:spcAft>
                <a:spcPct val="45000"/>
              </a:spcAft>
            </a:pP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Beide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leek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vakkundige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vandag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bekend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feit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hartkleppe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defekte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kleppe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vervang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gebruik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bobbejaan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-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varklewers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vir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perfusie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bloed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pasiente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kritiek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siek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lewerversaking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reeds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plaa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buitelands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fQet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mate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sukses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bekroon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Suid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-Afrika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weet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bobbejaan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kornea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ligstrale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tot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retina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menslike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pasient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deurlaat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Beide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beeste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natuurlik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belangrike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bronne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insulien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vir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menslike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gebruik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dermsnaar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heg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nog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steeds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7801495" y="9215931"/>
            <a:ext cx="6785918" cy="5707576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zh-CN" sz="595" dirty="0">
              <a:solidFill>
                <a:srgbClr val="003F70"/>
              </a:solidFill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spcAft>
                <a:spcPct val="45000"/>
              </a:spcAft>
            </a:pPr>
            <a:r>
              <a:rPr lang="de-DE" altLang="zh-CN" sz="2400" dirty="0" err="1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Rock‘n</a:t>
            </a:r>
            <a:r>
              <a:rPr lang="de-DE" altLang="zh-CN" sz="2400" dirty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 Roll </a:t>
            </a:r>
          </a:p>
          <a:p>
            <a:pPr algn="just"/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wiskunde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Tot so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onlangs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1600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Gilbert se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magnetisme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nog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titel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gedra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van: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On the Earth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 a Magnet, a New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Physiology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.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Hoewel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Descartes se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fisiologie-boek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De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l'Homme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in 1662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verskyn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WiIliam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Charleton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(1659)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syne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genoem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Natural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History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 of Nutrition, Life and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Voluntary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 Motion, 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was Albrecht von Hailer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eerste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om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in 1747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woord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smtClean="0">
                <a:latin typeface="TUM Neue Helvetica 55 Regular" pitchFamily="34" charset="0"/>
                <a:ea typeface="宋体" panose="02010600030101010101" pitchFamily="2" charset="-122"/>
              </a:rPr>
              <a:t>'</a:t>
            </a:r>
            <a:r>
              <a:rPr lang="de-DE" altLang="zh-CN" sz="1600" dirty="0" err="1" smtClean="0">
                <a:latin typeface="TUM Neue Helvetica 55 Regular" pitchFamily="34" charset="0"/>
                <a:ea typeface="宋体" panose="02010600030101010101" pitchFamily="2" charset="-122"/>
              </a:rPr>
              <a:t>fisiologie</a:t>
            </a: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200" dirty="0">
              <a:latin typeface="TUM Neue Helvetica 55 Regular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31938" y="10881101"/>
            <a:ext cx="6785918" cy="9882313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zh-CN" sz="595" dirty="0">
              <a:solidFill>
                <a:srgbClr val="003F70"/>
              </a:solidFill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spcAft>
                <a:spcPct val="45000"/>
              </a:spcAft>
            </a:pPr>
            <a:r>
              <a:rPr lang="de-DE" altLang="zh-CN" sz="2400" dirty="0" err="1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How</a:t>
            </a:r>
            <a:r>
              <a:rPr lang="de-DE" altLang="zh-CN" sz="2400" dirty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 </a:t>
            </a:r>
            <a:r>
              <a:rPr lang="de-DE" altLang="zh-CN" sz="2400" dirty="0" err="1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it</a:t>
            </a:r>
            <a:r>
              <a:rPr lang="de-DE" altLang="zh-CN" sz="2400" dirty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 was </a:t>
            </a:r>
            <a:r>
              <a:rPr lang="de-DE" altLang="zh-CN" sz="2400" dirty="0" err="1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before</a:t>
            </a:r>
            <a:endParaRPr lang="de-DE" altLang="zh-CN" sz="2400" dirty="0">
              <a:solidFill>
                <a:srgbClr val="003F70"/>
              </a:solidFill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Beide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leek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vakkundige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vandag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bekend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feit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hartkleppe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defekte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kleppe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vervang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gebruik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bobbejaan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-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varklewers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vir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perfusie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bloed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pasiente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kritiek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siek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lewerversaking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reeds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plaa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buitelands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fQet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mate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sukses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bekroon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Suid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-Afrika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weet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bobbejaan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kornea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ligstrale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tot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retina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menslike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pasient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deurlaat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Beide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beeste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natuurlik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belangrike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 smtClean="0">
                <a:latin typeface="TUM Neue Helvetica 55 Regular" pitchFamily="34" charset="0"/>
                <a:ea typeface="宋体" panose="02010600030101010101" pitchFamily="2" charset="-122"/>
              </a:rPr>
              <a:t>bronne</a:t>
            </a: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endParaRPr lang="de-DE" altLang="zh-CN" sz="1600" dirty="0" smtClean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Beide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leek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vakkundige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vandag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bekend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feit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hartkleppe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defekte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kleppe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vervang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gebruik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bobbejaan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-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varklewers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vir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perfusie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bloed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pasiente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kritiek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siek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lewerversaking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is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reeds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plaa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buitelands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fQet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mate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sukses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bekroon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</a:t>
            </a:r>
            <a:endParaRPr lang="en-GB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</p:txBody>
      </p:sp>
      <p:sp>
        <p:nvSpPr>
          <p:cNvPr id="2204" name="Text Box 156"/>
          <p:cNvSpPr txBox="1">
            <a:spLocks noChangeArrowheads="1"/>
          </p:cNvSpPr>
          <p:nvPr/>
        </p:nvSpPr>
        <p:spPr bwMode="auto">
          <a:xfrm>
            <a:off x="6449629" y="19197890"/>
            <a:ext cx="453808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sz="1200" dirty="0">
                <a:latin typeface="TUM Neue Helvetica 55 Regular" pitchFamily="34" charset="0"/>
              </a:rPr>
              <a:t>(1)</a:t>
            </a:r>
          </a:p>
        </p:txBody>
      </p:sp>
      <p:sp>
        <p:nvSpPr>
          <p:cNvPr id="2205" name="Text Box 157"/>
          <p:cNvSpPr txBox="1">
            <a:spLocks noChangeArrowheads="1"/>
          </p:cNvSpPr>
          <p:nvPr/>
        </p:nvSpPr>
        <p:spPr bwMode="auto">
          <a:xfrm>
            <a:off x="6474147" y="19927876"/>
            <a:ext cx="453808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sz="1200">
                <a:latin typeface="TUM Neue Helvetica 55 Regular" pitchFamily="34" charset="0"/>
              </a:rPr>
              <a:t>(2)</a:t>
            </a:r>
          </a:p>
        </p:txBody>
      </p:sp>
      <p:sp>
        <p:nvSpPr>
          <p:cNvPr id="2208" name="Text Box 160"/>
          <p:cNvSpPr txBox="1">
            <a:spLocks noChangeArrowheads="1"/>
          </p:cNvSpPr>
          <p:nvPr/>
        </p:nvSpPr>
        <p:spPr bwMode="auto">
          <a:xfrm>
            <a:off x="520911" y="16658780"/>
            <a:ext cx="6752835" cy="1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sz="592">
                <a:latin typeface="TUM Neue Helvetica 55 Regular" pitchFamily="34" charset="0"/>
              </a:rPr>
              <a:t>Elephants in motion </a:t>
            </a:r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7800707" y="3819492"/>
            <a:ext cx="6785918" cy="5182976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zh-CN" sz="595" dirty="0">
              <a:solidFill>
                <a:srgbClr val="003F70"/>
              </a:solidFill>
              <a:latin typeface="TUM Neue Helvetica 75 Bold" pitchFamily="34" charset="0"/>
              <a:ea typeface="宋体" panose="02010600030101010101" pitchFamily="2" charset="-122"/>
            </a:endParaRPr>
          </a:p>
          <a:p>
            <a:pPr algn="just">
              <a:spcAft>
                <a:spcPct val="45000"/>
              </a:spcAft>
            </a:pPr>
            <a:r>
              <a:rPr lang="de-DE" altLang="zh-CN" sz="2400" dirty="0" err="1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What</a:t>
            </a:r>
            <a:r>
              <a:rPr lang="de-DE" altLang="zh-CN" sz="2400" dirty="0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 was </a:t>
            </a:r>
            <a:r>
              <a:rPr lang="de-DE" altLang="zh-CN" sz="2400" dirty="0" err="1">
                <a:solidFill>
                  <a:srgbClr val="003F70"/>
                </a:solidFill>
                <a:latin typeface="TUM Neue Helvetica 75 Bold" pitchFamily="34" charset="0"/>
                <a:ea typeface="宋体" panose="02010600030101010101" pitchFamily="2" charset="-122"/>
              </a:rPr>
              <a:t>achieved</a:t>
            </a:r>
            <a:endParaRPr lang="de-DE" altLang="zh-CN" sz="2400" dirty="0">
              <a:latin typeface="TUM Neue Helvetica 55 Regular" pitchFamily="34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wiskunde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Tot so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onlangs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1600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Gilbert se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boek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oor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magnetisme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nog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titel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gedra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van: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On the Earth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as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 a Magnet, a New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Physiology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.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Hoewel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Descartes se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fisiologie-boek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De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l'Homme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in 1662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verskyn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. en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WiIliam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Charleton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(1659)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syne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genoem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het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Natural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History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 of Nutrition, Life and </a:t>
            </a:r>
            <a:r>
              <a:rPr lang="de-DE" altLang="zh-CN" sz="1600" i="1" dirty="0" err="1">
                <a:latin typeface="TUM Neue Helvetica 55 Regular" pitchFamily="34" charset="0"/>
                <a:ea typeface="宋体" panose="02010600030101010101" pitchFamily="2" charset="-122"/>
              </a:rPr>
              <a:t>Voluntary</a:t>
            </a:r>
            <a:r>
              <a:rPr lang="de-DE" altLang="zh-CN" sz="1600" i="1" dirty="0">
                <a:latin typeface="TUM Neue Helvetica 55 Regular" pitchFamily="34" charset="0"/>
                <a:ea typeface="宋体" panose="02010600030101010101" pitchFamily="2" charset="-122"/>
              </a:rPr>
              <a:t> Motion, 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was Albrecht von Hailer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eerste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om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in 1747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woord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fisiologie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'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gebruik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om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'n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selfstandige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vakgebied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aan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dui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: '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Primae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lineae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physiologicae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'.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Dit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was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egter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Dutrochet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wat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eerste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in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definitiewe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taal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die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eenheid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van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fisiologiese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beginsels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tussen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 </a:t>
            </a:r>
            <a:r>
              <a:rPr lang="de-DE" altLang="zh-CN" sz="1600" dirty="0" err="1">
                <a:latin typeface="TUM Neue Helvetica 55 Regular" pitchFamily="34" charset="0"/>
                <a:ea typeface="宋体" panose="02010600030101010101" pitchFamily="2" charset="-122"/>
              </a:rPr>
              <a:t>mens</a:t>
            </a:r>
            <a:r>
              <a:rPr lang="de-DE" altLang="zh-CN" sz="1600" dirty="0">
                <a:latin typeface="TUM Neue Helvetica 55 Regular" pitchFamily="34" charset="0"/>
                <a:ea typeface="宋体" panose="02010600030101010101" pitchFamily="2" charset="-122"/>
              </a:rPr>
              <a:t>, </a:t>
            </a:r>
            <a:r>
              <a:rPr lang="de-DE" altLang="zh-CN" sz="1600" dirty="0" err="1" smtClean="0">
                <a:latin typeface="TUM Neue Helvetica 55 Regular" pitchFamily="34" charset="0"/>
                <a:ea typeface="宋体" panose="02010600030101010101" pitchFamily="2" charset="-122"/>
              </a:rPr>
              <a:t>dier</a:t>
            </a:r>
            <a:endParaRPr lang="de-DE" altLang="zh-CN" sz="1600" dirty="0">
              <a:latin typeface="TUM Neue Helvetica 55 Regular" pitchFamily="34" charset="0"/>
              <a:ea typeface="宋体" panose="02010600030101010101" pitchFamily="2" charset="-122"/>
            </a:endParaRPr>
          </a:p>
        </p:txBody>
      </p:sp>
      <p:pic>
        <p:nvPicPr>
          <p:cNvPr id="2378" name="Picture 330" descr="int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33" y="7761862"/>
            <a:ext cx="785324" cy="20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9" name="Picture 331" descr="int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570" y="7089179"/>
            <a:ext cx="1698252" cy="39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7" name="Text Box 339"/>
          <p:cNvSpPr txBox="1">
            <a:spLocks noChangeArrowheads="1"/>
          </p:cNvSpPr>
          <p:nvPr/>
        </p:nvSpPr>
        <p:spPr bwMode="auto">
          <a:xfrm>
            <a:off x="14098260" y="7151405"/>
            <a:ext cx="321376" cy="1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794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794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sz="592">
                <a:latin typeface="TUM Neue Helvetica 55 Regular" pitchFamily="34" charset="0"/>
              </a:rPr>
              <a:t>(3)</a:t>
            </a:r>
          </a:p>
        </p:txBody>
      </p:sp>
      <p:pic>
        <p:nvPicPr>
          <p:cNvPr id="2426" name="Picture 378" descr="f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73" y="7690970"/>
            <a:ext cx="2066101" cy="39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1" name="Picture 393" descr="a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48" y="19766989"/>
            <a:ext cx="2571796" cy="5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" name="Picture 430" descr="a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79" y="19088004"/>
            <a:ext cx="2571796" cy="5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0" name="Picture 432" descr="tumCampu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662" y="7160070"/>
            <a:ext cx="2463883" cy="17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1" name="Picture 433" descr="f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871" y="8228960"/>
            <a:ext cx="2066101" cy="39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2" name="Picture 434" descr="KönigsbergBridgeProblemGrap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15" y="12585654"/>
            <a:ext cx="2822280" cy="165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3" name="Picture 435" descr="mes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593" y="12406849"/>
            <a:ext cx="775083" cy="20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4" name="Picture 436" descr="deutschland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0" y="13657695"/>
            <a:ext cx="2465458" cy="14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5" name="Picture 437" descr="mazedonienk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42" y="14193321"/>
            <a:ext cx="1476912" cy="221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6" name="Picture 438" descr="namibia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63" y="14836073"/>
            <a:ext cx="2322099" cy="152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235" y="1564346"/>
            <a:ext cx="216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678</Words>
  <Application>Microsoft Office PowerPoint</Application>
  <PresentationFormat>Benutzerdefiniert</PresentationFormat>
  <Paragraphs>49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TUM Neue Helvetica 55 Regular</vt:lpstr>
      <vt:lpstr>TUM Neue Helvetica 56 Italic</vt:lpstr>
      <vt:lpstr>TUM Neue Helvetica 75 Bold</vt:lpstr>
      <vt:lpstr>Standarddesign</vt:lpstr>
      <vt:lpstr>PowerPoint-Präsentation</vt:lpstr>
    </vt:vector>
  </TitlesOfParts>
  <Company>Lehrstuhl für Bauinformatik, TU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 Ruess</dc:creator>
  <cp:lastModifiedBy>Bog, Tino</cp:lastModifiedBy>
  <cp:revision>113</cp:revision>
  <dcterms:created xsi:type="dcterms:W3CDTF">2008-01-21T09:52:36Z</dcterms:created>
  <dcterms:modified xsi:type="dcterms:W3CDTF">2016-10-17T06:44:03Z</dcterms:modified>
</cp:coreProperties>
</file>