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ar-A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174970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34947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54593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92522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126276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8277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412173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91852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186081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128482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A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324637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A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A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BDA0D-D3E0-4ADF-8CD2-705AC44E472E}" type="datetimeFigureOut">
              <a:rPr lang="ar-AE" smtClean="0"/>
              <a:t>26/07/1437</a:t>
            </a:fld>
            <a:endParaRPr lang="ar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E963-1DB5-4ED1-B16A-24EC7A421874}" type="slidenum">
              <a:rPr lang="ar-AE" smtClean="0"/>
              <a:t>‹#›</a:t>
            </a:fld>
            <a:endParaRPr lang="ar-AE"/>
          </a:p>
        </p:txBody>
      </p:sp>
    </p:spTree>
    <p:extLst>
      <p:ext uri="{BB962C8B-B14F-4D97-AF65-F5344CB8AC3E}">
        <p14:creationId xmlns:p14="http://schemas.microsoft.com/office/powerpoint/2010/main" val="251128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AE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dealistcareers.org/5-resources-for-young-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istryinsights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6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ar-A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4351338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3200" dirty="0" smtClean="0"/>
              <a:t>Vehicles </a:t>
            </a:r>
            <a:r>
              <a:rPr lang="en-US" sz="3200" dirty="0" smtClean="0"/>
              <a:t>at the very early stages of the design consist only of perspective drawings and mental concepts </a:t>
            </a:r>
            <a:r>
              <a:rPr lang="en-US" sz="3200" dirty="0" smtClean="0"/>
              <a:t>,and some preliminary </a:t>
            </a:r>
            <a:r>
              <a:rPr lang="en-US" sz="3200" dirty="0" smtClean="0"/>
              <a:t>defined </a:t>
            </a:r>
          </a:p>
          <a:p>
            <a:pPr marL="0" indent="0" algn="l" rtl="0">
              <a:buNone/>
            </a:pPr>
            <a:r>
              <a:rPr lang="en-US" sz="3200" dirty="0" smtClean="0"/>
              <a:t>requirements</a:t>
            </a:r>
          </a:p>
          <a:p>
            <a:pPr marL="0" indent="0" algn="l" rtl="0">
              <a:buNone/>
            </a:pPr>
            <a:endParaRPr lang="en-US" sz="3200" dirty="0" smtClean="0"/>
          </a:p>
          <a:p>
            <a:pPr marL="0" indent="0" algn="l" rtl="0">
              <a:buNone/>
            </a:pPr>
            <a:r>
              <a:rPr lang="en-US" sz="1200" b="1" dirty="0"/>
              <a:t>Ref</a:t>
            </a:r>
            <a:r>
              <a:rPr lang="en-US" sz="1200" dirty="0" smtClean="0"/>
              <a:t>: http</a:t>
            </a:r>
            <a:r>
              <a:rPr lang="en-US" sz="1200" dirty="0"/>
              <a:t>://www.bmwblog.com/2012/03/01</a:t>
            </a:r>
            <a:r>
              <a:rPr lang="en-US" sz="1200" dirty="0" smtClean="0"/>
              <a:t>/</a:t>
            </a:r>
          </a:p>
          <a:p>
            <a:pPr marL="0" indent="0" algn="l" rtl="0">
              <a:buNone/>
            </a:pPr>
            <a:r>
              <a:rPr lang="en-US" sz="1200" dirty="0" smtClean="0"/>
              <a:t>the-design-process-at-the-</a:t>
            </a:r>
            <a:r>
              <a:rPr lang="en-US" sz="1200" dirty="0" err="1" smtClean="0"/>
              <a:t>bmw</a:t>
            </a:r>
            <a:r>
              <a:rPr lang="en-US" sz="1200" dirty="0" smtClean="0"/>
              <a:t>-group</a:t>
            </a:r>
            <a:r>
              <a:rPr lang="en-US" sz="1200" dirty="0"/>
              <a:t>/</a:t>
            </a:r>
          </a:p>
        </p:txBody>
      </p:sp>
      <p:pic>
        <p:nvPicPr>
          <p:cNvPr id="1026" name="Picture 2" descr="http://cdn.bmwblog.com/wp-content/uploads/bmw-design-process-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528" y="2197569"/>
            <a:ext cx="6665976" cy="452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INTRODUCTION (cont.)</a:t>
            </a:r>
            <a:endParaRPr lang="ar-A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780"/>
            <a:ext cx="10515600" cy="592089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algn="l" rtl="0">
              <a:buFontTx/>
              <a:buChar char="-"/>
            </a:pPr>
            <a:r>
              <a:rPr lang="en-US" dirty="0" smtClean="0"/>
              <a:t>Little </a:t>
            </a:r>
            <a:r>
              <a:rPr lang="en-US" dirty="0"/>
              <a:t>or sometimes no information what so ever to start </a:t>
            </a:r>
            <a:r>
              <a:rPr lang="en-US" dirty="0" smtClean="0"/>
              <a:t>from</a:t>
            </a:r>
          </a:p>
          <a:p>
            <a:pPr marL="0" indent="0" algn="l" rtl="0">
              <a:buNone/>
            </a:pPr>
            <a:r>
              <a:rPr lang="en-US" dirty="0" smtClean="0"/>
              <a:t>   (NO structure, NO materials, etc.)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- Something has to ignite the spark of design!</a:t>
            </a:r>
          </a:p>
          <a:p>
            <a:pPr marL="0" indent="0" algn="ctr" rtl="0">
              <a:buNone/>
            </a:pPr>
            <a:endParaRPr lang="en-US" sz="3600" i="1" dirty="0" smtClean="0"/>
          </a:p>
          <a:p>
            <a:pPr marL="0" indent="0" algn="ctr" rtl="0">
              <a:buNone/>
            </a:pPr>
            <a:endParaRPr lang="en-US" sz="3600" i="1" dirty="0" smtClean="0"/>
          </a:p>
          <a:p>
            <a:pPr marL="0" indent="0" algn="ctr" rtl="0">
              <a:buNone/>
            </a:pPr>
            <a:endParaRPr lang="en-US" sz="3600" i="1" dirty="0"/>
          </a:p>
          <a:p>
            <a:pPr marL="0" indent="0" algn="ctr" rtl="0">
              <a:buNone/>
            </a:pPr>
            <a:endParaRPr lang="en-US" sz="3600" i="1" dirty="0" smtClean="0"/>
          </a:p>
          <a:p>
            <a:pPr marL="0" indent="0" algn="ctr" rtl="0">
              <a:buNone/>
            </a:pPr>
            <a:endParaRPr lang="en-US" sz="3600" i="1" dirty="0" smtClean="0"/>
          </a:p>
          <a:p>
            <a:pPr marL="0" indent="0" algn="ctr" rtl="0">
              <a:buNone/>
            </a:pPr>
            <a:r>
              <a:rPr lang="en-US" sz="3600" i="1" dirty="0" smtClean="0"/>
              <a:t>How about starting from </a:t>
            </a:r>
            <a:r>
              <a:rPr lang="en-US" sz="3600" i="1" dirty="0"/>
              <a:t>the car crash point of </a:t>
            </a:r>
            <a:r>
              <a:rPr lang="en-US" sz="3600" i="1" dirty="0" smtClean="0"/>
              <a:t>view!!</a:t>
            </a:r>
            <a:endParaRPr lang="ar-AE" sz="3600" i="1" dirty="0"/>
          </a:p>
          <a:p>
            <a:endParaRPr lang="ar-AE" dirty="0"/>
          </a:p>
        </p:txBody>
      </p:sp>
      <p:pic>
        <p:nvPicPr>
          <p:cNvPr id="2052" name="Picture 4" descr="http://idealistcareers.org/wp-content/uploads/2014/05/shutterstock_1350912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223" y="2615184"/>
            <a:ext cx="4050665" cy="26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734056" y="3712464"/>
            <a:ext cx="1737360" cy="841248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626485" y="3988340"/>
            <a:ext cx="1147864" cy="466928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43935" y="3343132"/>
            <a:ext cx="15802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CRASH DESIGN</a:t>
            </a:r>
            <a:endParaRPr lang="ar-AE" dirty="0"/>
          </a:p>
        </p:txBody>
      </p:sp>
      <p:sp>
        <p:nvSpPr>
          <p:cNvPr id="11" name="TextBox 10"/>
          <p:cNvSpPr txBox="1"/>
          <p:nvPr/>
        </p:nvSpPr>
        <p:spPr>
          <a:xfrm>
            <a:off x="8786752" y="3498125"/>
            <a:ext cx="256704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REST OF THE CAR DESIGN</a:t>
            </a:r>
            <a:endParaRPr lang="ar-AE" dirty="0"/>
          </a:p>
        </p:txBody>
      </p:sp>
      <p:sp>
        <p:nvSpPr>
          <p:cNvPr id="12" name="TextBox 11"/>
          <p:cNvSpPr txBox="1"/>
          <p:nvPr/>
        </p:nvSpPr>
        <p:spPr>
          <a:xfrm>
            <a:off x="8492457" y="4490937"/>
            <a:ext cx="3124573" cy="4154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50" dirty="0"/>
              <a:t>Ref: </a:t>
            </a:r>
            <a:r>
              <a:rPr lang="en-US" sz="1050" dirty="0">
                <a:hlinkClick r:id="rId3"/>
              </a:rPr>
              <a:t>http://</a:t>
            </a:r>
            <a:r>
              <a:rPr lang="en-US" sz="1050" dirty="0" smtClean="0">
                <a:hlinkClick r:id="rId3"/>
              </a:rPr>
              <a:t>idealistcareers.org/5-resources-for-young-</a:t>
            </a:r>
            <a:endParaRPr lang="en-US" sz="1050" dirty="0" smtClean="0"/>
          </a:p>
          <a:p>
            <a:r>
              <a:rPr lang="en-US" sz="1050" dirty="0" smtClean="0"/>
              <a:t>professionals-in-need-of-a-career-igniting-spark</a:t>
            </a:r>
            <a:r>
              <a:rPr lang="en-US" sz="1050" dirty="0"/>
              <a:t>/</a:t>
            </a:r>
            <a:endParaRPr lang="ar-AE" sz="1050" dirty="0"/>
          </a:p>
        </p:txBody>
      </p:sp>
    </p:spTree>
    <p:extLst>
      <p:ext uri="{BB962C8B-B14F-4D97-AF65-F5344CB8AC3E}">
        <p14:creationId xmlns:p14="http://schemas.microsoft.com/office/powerpoint/2010/main" val="17947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85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INTRODUCTION (cont.)</a:t>
            </a:r>
            <a:endParaRPr lang="ar-A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419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 smtClean="0"/>
              <a:t>Engineers </a:t>
            </a:r>
            <a:r>
              <a:rPr lang="en-US" sz="3200" dirty="0" smtClean="0"/>
              <a:t>start the design of the frontal crash box by inserting a collection of deformable rods and elements just like a </a:t>
            </a:r>
            <a:r>
              <a:rPr lang="en-US" sz="3200" dirty="0" smtClean="0"/>
              <a:t>buzzle</a:t>
            </a:r>
            <a:endParaRPr lang="ar-SY" sz="3200" dirty="0" smtClean="0"/>
          </a:p>
          <a:p>
            <a:pPr marL="0" indent="0" algn="l">
              <a:buNone/>
            </a:pPr>
            <a:endParaRPr lang="en-US" sz="3200" dirty="0" smtClean="0"/>
          </a:p>
        </p:txBody>
      </p:sp>
      <p:pic>
        <p:nvPicPr>
          <p:cNvPr id="3074" name="Picture 2" descr="http://www.ministryinsights.com/wp-content/uploads/2014/08/Missing-Puzzle-Pieces-600x398-betane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799" y="2585339"/>
            <a:ext cx="5715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18299" y="4157648"/>
            <a:ext cx="253550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Ref: </a:t>
            </a:r>
            <a:r>
              <a:rPr lang="en-US" sz="1200" dirty="0">
                <a:hlinkClick r:id="rId3"/>
              </a:rPr>
              <a:t>http://</a:t>
            </a:r>
            <a:r>
              <a:rPr lang="en-US" sz="1200" dirty="0" smtClean="0">
                <a:hlinkClick r:id="rId3"/>
              </a:rPr>
              <a:t>www.ministryinsights.com</a:t>
            </a:r>
            <a:endParaRPr lang="en-US" sz="1200" dirty="0" smtClean="0"/>
          </a:p>
          <a:p>
            <a:r>
              <a:rPr lang="en-US" sz="1200" dirty="0" smtClean="0"/>
              <a:t>/puzzle-strengths-part-3-</a:t>
            </a:r>
          </a:p>
          <a:p>
            <a:r>
              <a:rPr lang="en-US" sz="1200" dirty="0" smtClean="0"/>
              <a:t>missing-puzzle-piece</a:t>
            </a:r>
            <a:r>
              <a:rPr lang="en-US" sz="1200" dirty="0"/>
              <a:t>/</a:t>
            </a:r>
            <a:endParaRPr lang="ar-AE" sz="1200" dirty="0"/>
          </a:p>
        </p:txBody>
      </p:sp>
    </p:spTree>
    <p:extLst>
      <p:ext uri="{BB962C8B-B14F-4D97-AF65-F5344CB8AC3E}">
        <p14:creationId xmlns:p14="http://schemas.microsoft.com/office/powerpoint/2010/main" val="25360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208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INTRODUCTION (cont.)</a:t>
            </a:r>
            <a:endParaRPr lang="ar-A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325563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- After they do that, they start to assess their design on the sequence it will follow to deform</a:t>
            </a:r>
          </a:p>
          <a:p>
            <a:pPr marL="0" indent="0" algn="l">
              <a:buNone/>
            </a:pPr>
            <a:r>
              <a:rPr lang="en-US" dirty="0"/>
              <a:t>- As it will be explained later, the sequence or as it was called "ORDER OF DEFORMATION” or “</a:t>
            </a:r>
            <a:r>
              <a:rPr lang="en-US" dirty="0" err="1"/>
              <a:t>OoD</a:t>
            </a:r>
            <a:r>
              <a:rPr lang="en-US" dirty="0"/>
              <a:t>” has so many </a:t>
            </a:r>
            <a:r>
              <a:rPr lang="en-US" dirty="0" err="1"/>
              <a:t>possibilites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- Each possibility can lead to different result with respect to the acceleration and the energy absorption of the crash </a:t>
            </a:r>
            <a:endParaRPr lang="ar-AE" dirty="0"/>
          </a:p>
          <a:p>
            <a:endParaRPr lang="ar-AE" dirty="0"/>
          </a:p>
        </p:txBody>
      </p:sp>
    </p:spTree>
    <p:extLst>
      <p:ext uri="{BB962C8B-B14F-4D97-AF65-F5344CB8AC3E}">
        <p14:creationId xmlns:p14="http://schemas.microsoft.com/office/powerpoint/2010/main" val="7553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(cont.)</a:t>
            </a:r>
            <a:endParaRPr lang="ar-A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Engineers are still trying to figure out ALL of the possible </a:t>
            </a:r>
            <a:r>
              <a:rPr lang="en-US" sz="4000" dirty="0" err="1" smtClean="0"/>
              <a:t>OoDs</a:t>
            </a:r>
            <a:r>
              <a:rPr lang="en-US" sz="4000" dirty="0" smtClean="0"/>
              <a:t> using paper and a pen!!</a:t>
            </a:r>
            <a:endParaRPr lang="ar-AE" sz="4000" dirty="0"/>
          </a:p>
        </p:txBody>
      </p:sp>
    </p:spTree>
    <p:extLst>
      <p:ext uri="{BB962C8B-B14F-4D97-AF65-F5344CB8AC3E}">
        <p14:creationId xmlns:p14="http://schemas.microsoft.com/office/powerpoint/2010/main" val="24625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ar-A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200" dirty="0" smtClean="0"/>
              <a:t>- In order to accelerate this initial design step, we should be able to integrate the computer somewhere within</a:t>
            </a:r>
          </a:p>
          <a:p>
            <a:pPr marL="0" indent="0" algn="l">
              <a:buNone/>
            </a:pPr>
            <a:r>
              <a:rPr lang="en-US" sz="3200" dirty="0" smtClean="0"/>
              <a:t>- The role of the computer comes write after the engineer proposes the design “shape” of the rods’ structure</a:t>
            </a:r>
          </a:p>
          <a:p>
            <a:pPr marL="0" indent="0" algn="l">
              <a:buNone/>
            </a:pPr>
            <a:r>
              <a:rPr lang="en-US" sz="3200" dirty="0" smtClean="0"/>
              <a:t>- In a matter of seconds, it can give the engineer all of the possible sequences and which one corresponds to the given mass and material data</a:t>
            </a:r>
          </a:p>
          <a:p>
            <a:pPr marL="0" indent="0" algn="l">
              <a:buNone/>
            </a:pPr>
            <a:r>
              <a:rPr lang="en-US" sz="3200" dirty="0" smtClean="0"/>
              <a:t>- Afterwards, any further adjustments can be easily implemented</a:t>
            </a:r>
            <a:endParaRPr lang="ar-AE" sz="3200" dirty="0"/>
          </a:p>
        </p:txBody>
      </p:sp>
    </p:spTree>
    <p:extLst>
      <p:ext uri="{BB962C8B-B14F-4D97-AF65-F5344CB8AC3E}">
        <p14:creationId xmlns:p14="http://schemas.microsoft.com/office/powerpoint/2010/main" val="9201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ar-A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smtClean="0"/>
              <a:t>The problem statement is summarized in the following two points:</a:t>
            </a:r>
          </a:p>
          <a:p>
            <a:pPr marL="0" indent="0" algn="l">
              <a:buNone/>
            </a:pPr>
            <a:r>
              <a:rPr lang="en-US" sz="3200" dirty="0" smtClean="0"/>
              <a:t>1- The software should be able to identify ALL of the possible </a:t>
            </a:r>
            <a:r>
              <a:rPr lang="en-US" sz="3200" dirty="0" err="1" smtClean="0"/>
              <a:t>OoDs</a:t>
            </a:r>
            <a:endParaRPr lang="en-US" sz="3200" dirty="0"/>
          </a:p>
          <a:p>
            <a:pPr marL="0" indent="0" algn="l">
              <a:buNone/>
            </a:pPr>
            <a:r>
              <a:rPr lang="en-US" sz="3200" dirty="0" smtClean="0"/>
              <a:t>2- It should be capable of defining which one of these </a:t>
            </a:r>
            <a:r>
              <a:rPr lang="en-US" sz="3200" dirty="0" err="1" smtClean="0"/>
              <a:t>OoDs</a:t>
            </a:r>
            <a:r>
              <a:rPr lang="en-US" sz="3200" dirty="0" smtClean="0"/>
              <a:t> is going to be generated for the specific masses and material properties of the car</a:t>
            </a:r>
          </a:p>
          <a:p>
            <a:pPr marL="0" indent="0" algn="l">
              <a:buNone/>
            </a:pPr>
            <a:endParaRPr lang="ar-AE" sz="3200" dirty="0"/>
          </a:p>
        </p:txBody>
      </p:sp>
    </p:spTree>
    <p:extLst>
      <p:ext uri="{BB962C8B-B14F-4D97-AF65-F5344CB8AC3E}">
        <p14:creationId xmlns:p14="http://schemas.microsoft.com/office/powerpoint/2010/main" val="6593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INTRODUCTION</vt:lpstr>
      <vt:lpstr>INTRODUCTION (cont.)</vt:lpstr>
      <vt:lpstr>INTRODUCTION (cont.)</vt:lpstr>
      <vt:lpstr>INTRODUCTION (cont.)</vt:lpstr>
      <vt:lpstr>INTRODUCTION (cont.)</vt:lpstr>
      <vt:lpstr>MOTIVATION</vt:lpstr>
      <vt:lpstr>PROBLEM STATEMENT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Moustafa Alsayed Ahmad</dc:creator>
  <cp:lastModifiedBy>Moustafa Alsayed Ahmad</cp:lastModifiedBy>
  <cp:revision>7</cp:revision>
  <dcterms:created xsi:type="dcterms:W3CDTF">2016-04-24T11:35:41Z</dcterms:created>
  <dcterms:modified xsi:type="dcterms:W3CDTF">2016-05-03T08:44:21Z</dcterms:modified>
</cp:coreProperties>
</file>