
<file path=[Content_Types].xml><?xml version="1.0" encoding="utf-8"?>
<Types xmlns="http://schemas.openxmlformats.org/package/2006/content-types">
  <Default Extension="xml" ContentType="application/xml"/>
  <Default Extension="jpeg" ContentType="image/jpeg"/>
  <Default Extension="jpg" ContentType="image/jpeg"/>
  <Default Extension="mp4" ContentType="video/mp4"/>
  <Default Extension="emf" ContentType="image/x-emf"/>
  <Default Extension="xlsx" ContentType="application/vnd.openxmlformats-officedocument.spreadsheetml.sheet"/>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theme/theme8.xml" ContentType="application/vnd.openxmlformats-officedocument.theme+xml"/>
  <Override PartName="/ppt/slideLayouts/slideLayout16.xml" ContentType="application/vnd.openxmlformats-officedocument.presentationml.slideLayout+xml"/>
  <Override PartName="/ppt/theme/theme9.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0.xml" ContentType="application/vnd.openxmlformats-officedocument.theme+xml"/>
  <Override PartName="/ppt/slideLayouts/slideLayout27.xml" ContentType="application/vnd.openxmlformats-officedocument.presentationml.slideLayout+xml"/>
  <Override PartName="/ppt/theme/theme11.xml" ContentType="application/vnd.openxmlformats-officedocument.theme+xml"/>
  <Override PartName="/ppt/slideLayouts/slideLayout2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2" r:id="rId7"/>
    <p:sldMasterId id="2147483714" r:id="rId8"/>
    <p:sldMasterId id="2147483716" r:id="rId9"/>
    <p:sldMasterId id="2147483718" r:id="rId10"/>
    <p:sldMasterId id="2147483729" r:id="rId11"/>
    <p:sldMasterId id="2147483731" r:id="rId12"/>
  </p:sldMasterIdLst>
  <p:notesMasterIdLst>
    <p:notesMasterId r:id="rId46"/>
  </p:notesMasterIdLst>
  <p:handoutMasterIdLst>
    <p:handoutMasterId r:id="rId47"/>
  </p:handoutMasterIdLst>
  <p:sldIdLst>
    <p:sldId id="355" r:id="rId13"/>
    <p:sldId id="357" r:id="rId14"/>
    <p:sldId id="356" r:id="rId15"/>
    <p:sldId id="369" r:id="rId16"/>
    <p:sldId id="396" r:id="rId17"/>
    <p:sldId id="397" r:id="rId18"/>
    <p:sldId id="398" r:id="rId19"/>
    <p:sldId id="399" r:id="rId20"/>
    <p:sldId id="400" r:id="rId21"/>
    <p:sldId id="404" r:id="rId22"/>
    <p:sldId id="405" r:id="rId23"/>
    <p:sldId id="408" r:id="rId24"/>
    <p:sldId id="403" r:id="rId25"/>
    <p:sldId id="401" r:id="rId26"/>
    <p:sldId id="402" r:id="rId27"/>
    <p:sldId id="370" r:id="rId28"/>
    <p:sldId id="392" r:id="rId29"/>
    <p:sldId id="371" r:id="rId30"/>
    <p:sldId id="372" r:id="rId31"/>
    <p:sldId id="373" r:id="rId32"/>
    <p:sldId id="394" r:id="rId33"/>
    <p:sldId id="375" r:id="rId34"/>
    <p:sldId id="376" r:id="rId35"/>
    <p:sldId id="393" r:id="rId36"/>
    <p:sldId id="391" r:id="rId37"/>
    <p:sldId id="390" r:id="rId38"/>
    <p:sldId id="378" r:id="rId39"/>
    <p:sldId id="377" r:id="rId40"/>
    <p:sldId id="389" r:id="rId41"/>
    <p:sldId id="379" r:id="rId42"/>
    <p:sldId id="395" r:id="rId43"/>
    <p:sldId id="380" r:id="rId44"/>
    <p:sldId id="381" r:id="rId45"/>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81" autoAdjust="0"/>
    <p:restoredTop sz="72054" autoAdjust="0"/>
  </p:normalViewPr>
  <p:slideViewPr>
    <p:cSldViewPr snapToGrid="0">
      <p:cViewPr>
        <p:scale>
          <a:sx n="84" d="100"/>
          <a:sy n="84" d="100"/>
        </p:scale>
        <p:origin x="1112" y="-12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
          <c:y val="0.00296924769163716"/>
          <c:w val="0.462060695538059"/>
          <c:h val="0.842852197425494"/>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c:v>
                </c:pt>
                <c:pt idx="2">
                  <c:v>1.8</c:v>
                </c:pt>
                <c:pt idx="3">
                  <c:v>2.8</c:v>
                </c:pt>
              </c:numCache>
            </c:numRef>
          </c:val>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145083168"/>
        <c:axId val="2145091168"/>
      </c:barChart>
      <c:catAx>
        <c:axId val="2145083168"/>
        <c:scaling>
          <c:orientation val="maxMin"/>
        </c:scaling>
        <c:delete val="0"/>
        <c:axPos val="l"/>
        <c:numFmt formatCode="General" sourceLinked="0"/>
        <c:majorTickMark val="out"/>
        <c:minorTickMark val="none"/>
        <c:tickLblPos val="nextTo"/>
        <c:spPr>
          <a:ln>
            <a:noFill/>
          </a:ln>
        </c:spPr>
        <c:crossAx val="2145091168"/>
        <c:crosses val="autoZero"/>
        <c:auto val="1"/>
        <c:lblAlgn val="ctr"/>
        <c:lblOffset val="100"/>
        <c:noMultiLvlLbl val="0"/>
      </c:catAx>
      <c:valAx>
        <c:axId val="2145091168"/>
        <c:scaling>
          <c:orientation val="minMax"/>
        </c:scaling>
        <c:delete val="1"/>
        <c:axPos val="t"/>
        <c:numFmt formatCode="General" sourceLinked="1"/>
        <c:majorTickMark val="out"/>
        <c:minorTickMark val="none"/>
        <c:tickLblPos val="none"/>
        <c:crossAx val="2145083168"/>
        <c:crosses val="autoZero"/>
        <c:crossBetween val="between"/>
      </c:valAx>
      <c:spPr>
        <a:noFill/>
        <a:ln w="25400">
          <a:noFill/>
        </a:ln>
      </c:spPr>
    </c:plotArea>
    <c:legend>
      <c:legendPos val="r"/>
      <c:layout>
        <c:manualLayout>
          <c:xMode val="edge"/>
          <c:yMode val="edge"/>
          <c:x val="0.129117541777882"/>
          <c:y val="0.888451972561894"/>
          <c:w val="0.632526454392655"/>
          <c:h val="0.047614212345839"/>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c:v>
                </c:pt>
                <c:pt idx="2">
                  <c:v>1.8</c:v>
                </c:pt>
                <c:pt idx="3">
                  <c:v>2.8</c:v>
                </c:pt>
              </c:numCache>
            </c:numRef>
          </c:val>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145218688"/>
        <c:axId val="2145222016"/>
      </c:barChart>
      <c:catAx>
        <c:axId val="214521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45222016"/>
        <c:crosses val="autoZero"/>
        <c:auto val="1"/>
        <c:lblAlgn val="ctr"/>
        <c:lblOffset val="100"/>
        <c:noMultiLvlLbl val="0"/>
      </c:catAx>
      <c:valAx>
        <c:axId val="2145222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5218688"/>
        <c:crosses val="autoZero"/>
        <c:crossBetween val="between"/>
      </c:valAx>
      <c:spPr>
        <a:noFill/>
        <a:ln>
          <a:noFill/>
        </a:ln>
        <a:effectLst/>
      </c:spPr>
    </c:plotArea>
    <c:legend>
      <c:legendPos val="b"/>
      <c:layout>
        <c:manualLayout>
          <c:xMode val="edge"/>
          <c:yMode val="edge"/>
          <c:x val="0.283574215536491"/>
          <c:y val="0.949194120957347"/>
          <c:w val="0.432851568927021"/>
          <c:h val="0.05080587904265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25/06/2016</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25/06/2016</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1312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a:t>
            </a:r>
            <a:r>
              <a:rPr lang="en-GB" b="1" baseline="0" dirty="0" smtClean="0"/>
              <a:t> to describe a solution?</a:t>
            </a:r>
          </a:p>
          <a:p>
            <a:r>
              <a:rPr lang="en-GB" dirty="0" smtClean="0"/>
              <a:t>When</a:t>
            </a:r>
            <a:r>
              <a:rPr lang="en-GB" baseline="0" dirty="0" smtClean="0"/>
              <a:t> we joined the solver code with the animation code, we need to define a common way to describe the solution, so that the output of the solver could be directly used as an input for the video generation</a:t>
            </a:r>
            <a:r>
              <a:rPr lang="en-GB" baseline="0" dirty="0" smtClean="0"/>
              <a:t>.</a:t>
            </a:r>
          </a:p>
          <a:p>
            <a:endParaRPr lang="en-GB" baseline="0" dirty="0" smtClean="0"/>
          </a:p>
          <a:p>
            <a:r>
              <a:rPr lang="en-GB" b="1" baseline="0" dirty="0" smtClean="0"/>
              <a:t>We decided to describe the movement of each component INDEPENDENTLY</a:t>
            </a:r>
          </a:p>
          <a:p>
            <a:endParaRPr lang="en-GB" b="1" baseline="0" dirty="0" smtClean="0"/>
          </a:p>
          <a:p>
            <a:r>
              <a:rPr lang="en-GB" b="1" baseline="0" dirty="0" smtClean="0"/>
              <a:t>The movement of each component is described by 2 data:</a:t>
            </a:r>
          </a:p>
          <a:p>
            <a:pPr marL="171450" indent="-171450">
              <a:buFont typeface="Arial" charset="0"/>
              <a:buChar char="•"/>
            </a:pPr>
            <a:r>
              <a:rPr lang="en-GB" b="1" baseline="0" dirty="0" smtClean="0"/>
              <a:t>Initial state</a:t>
            </a:r>
          </a:p>
          <a:p>
            <a:pPr marL="171450" indent="-171450">
              <a:buFont typeface="Arial" charset="0"/>
              <a:buChar char="•"/>
            </a:pPr>
            <a:r>
              <a:rPr lang="en-GB" b="1" baseline="0" dirty="0" smtClean="0"/>
              <a:t>Deformation history</a:t>
            </a:r>
            <a:endParaRPr lang="en-GB" b="1"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87580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2 data</a:t>
            </a:r>
            <a:r>
              <a:rPr lang="en-GB" baseline="0" dirty="0" smtClean="0"/>
              <a:t> are saved into 2 classes</a:t>
            </a:r>
          </a:p>
          <a:p>
            <a:endParaRPr lang="en-GB" baseline="0" dirty="0" smtClean="0"/>
          </a:p>
          <a:p>
            <a:r>
              <a:rPr lang="en-GB" baseline="0" dirty="0" smtClean="0"/>
              <a:t>The initial state is saved in a class component </a:t>
            </a:r>
          </a:p>
          <a:p>
            <a:r>
              <a:rPr lang="en-GB" baseline="0" dirty="0" smtClean="0"/>
              <a:t>and is defined by the name of the component, the coordinate of the left node, …</a:t>
            </a:r>
          </a:p>
          <a:p>
            <a:endParaRPr lang="en-GB" baseline="0" dirty="0" smtClean="0"/>
          </a:p>
          <a:p>
            <a:r>
              <a:rPr lang="en-GB" baseline="0" dirty="0" smtClean="0"/>
              <a:t>The Deformation history is saved as a sequence of deformation steps:</a:t>
            </a:r>
          </a:p>
          <a:p>
            <a:r>
              <a:rPr lang="en-GB" baseline="0" dirty="0" smtClean="0"/>
              <a:t>Each deformation step is saved in a class created ad-hoc</a:t>
            </a:r>
          </a:p>
          <a:p>
            <a:r>
              <a:rPr lang="en-GB" baseline="0" dirty="0" smtClean="0"/>
              <a:t>And is defined by the amount, …</a:t>
            </a:r>
            <a:endParaRPr lang="en-GB"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45954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b="1" dirty="0" smtClean="0"/>
              <a:t>Our</a:t>
            </a:r>
            <a:r>
              <a:rPr lang="en-GB" b="1" baseline="0" dirty="0" smtClean="0"/>
              <a:t> code is divided into 3 sub-packages:</a:t>
            </a:r>
          </a:p>
          <a:p>
            <a:pPr marL="171450" indent="-171450">
              <a:buFont typeface="Arial" charset="0"/>
              <a:buChar char="•"/>
            </a:pPr>
            <a:r>
              <a:rPr lang="en-GB" b="1" baseline="0" dirty="0" smtClean="0"/>
              <a:t>Solver</a:t>
            </a:r>
          </a:p>
          <a:p>
            <a:pPr marL="171450" indent="-171450">
              <a:buFont typeface="Arial" charset="0"/>
              <a:buChar char="•"/>
            </a:pPr>
            <a:r>
              <a:rPr lang="en-GB" b="1" baseline="0" dirty="0" err="1" smtClean="0"/>
              <a:t>Isdh</a:t>
            </a:r>
            <a:r>
              <a:rPr lang="en-GB" b="1" baseline="0" dirty="0" smtClean="0"/>
              <a:t> (which stands for Initial State …)</a:t>
            </a:r>
          </a:p>
          <a:p>
            <a:pPr marL="171450" indent="-171450">
              <a:buFont typeface="Arial" charset="0"/>
              <a:buChar char="•"/>
            </a:pPr>
            <a:r>
              <a:rPr lang="en-GB" b="1" baseline="0" dirty="0" smtClean="0"/>
              <a:t>Animation</a:t>
            </a:r>
          </a:p>
          <a:p>
            <a:pPr marL="0" indent="0">
              <a:buFont typeface="Arial" charset="0"/>
              <a:buNone/>
            </a:pPr>
            <a:endParaRPr lang="en-GB" b="1" baseline="0" dirty="0" smtClean="0"/>
          </a:p>
          <a:p>
            <a:pPr marL="0" indent="0">
              <a:buFont typeface="Arial" charset="0"/>
              <a:buNone/>
            </a:pPr>
            <a:r>
              <a:rPr lang="en-GB" b="0" baseline="0" dirty="0" smtClean="0"/>
              <a:t>The solver takes an .xml file and outputs 2 lists </a:t>
            </a:r>
          </a:p>
          <a:p>
            <a:pPr marL="171450" indent="-171450">
              <a:buFont typeface="Arial" charset="0"/>
              <a:buChar char="•"/>
            </a:pPr>
            <a:r>
              <a:rPr lang="en-GB" b="0" baseline="0" dirty="0" err="1" smtClean="0"/>
              <a:t>i_s</a:t>
            </a:r>
            <a:r>
              <a:rPr lang="en-GB" b="0" baseline="0" dirty="0" smtClean="0"/>
              <a:t> for the initial state</a:t>
            </a:r>
          </a:p>
          <a:p>
            <a:pPr marL="171450" indent="-171450">
              <a:buFont typeface="Arial" charset="0"/>
              <a:buChar char="•"/>
            </a:pPr>
            <a:r>
              <a:rPr lang="en-GB" b="0" baseline="0" dirty="0" err="1" smtClean="0"/>
              <a:t>D_h</a:t>
            </a:r>
            <a:r>
              <a:rPr lang="en-GB" b="0" baseline="0" dirty="0" smtClean="0"/>
              <a:t> for the deformation history</a:t>
            </a:r>
          </a:p>
          <a:p>
            <a:pPr marL="0" indent="0">
              <a:buFont typeface="Arial" charset="0"/>
              <a:buNone/>
            </a:pPr>
            <a:endParaRPr lang="en-GB" b="0" baseline="0" dirty="0" smtClean="0"/>
          </a:p>
          <a:p>
            <a:pPr marL="0" indent="0">
              <a:buFont typeface="Arial" charset="0"/>
              <a:buNone/>
            </a:pPr>
            <a:r>
              <a:rPr lang="en-GB" b="0" baseline="0" dirty="0" smtClean="0"/>
              <a:t>Then these lists are passed to the animation that outputs a video</a:t>
            </a:r>
          </a:p>
          <a:p>
            <a:pPr marL="0" indent="0">
              <a:buFont typeface="Arial" charset="0"/>
              <a:buNone/>
            </a:pPr>
            <a:endParaRPr lang="en-GB" b="0" baseline="0" dirty="0" smtClean="0"/>
          </a:p>
          <a:p>
            <a:pPr marL="0" indent="0">
              <a:buFont typeface="Arial" charset="0"/>
              <a:buNone/>
            </a:pPr>
            <a:r>
              <a:rPr lang="en-GB" b="0" baseline="0" dirty="0" smtClean="0"/>
              <a:t>––––––– RUN ANIMATION ––––––––</a:t>
            </a:r>
          </a:p>
          <a:p>
            <a:pPr marL="0" indent="0">
              <a:buFont typeface="Arial" charset="0"/>
              <a:buNone/>
            </a:pPr>
            <a:endParaRPr lang="en-GB" b="0" baseline="0" dirty="0" smtClean="0"/>
          </a:p>
          <a:p>
            <a:pPr marL="0" indent="0">
              <a:buFont typeface="Arial" charset="0"/>
              <a:buNone/>
            </a:pPr>
            <a:r>
              <a:rPr lang="en-GB" b="0" baseline="0" dirty="0" smtClean="0"/>
              <a:t>The </a:t>
            </a:r>
            <a:r>
              <a:rPr lang="en-GB" b="0" baseline="0" dirty="0" err="1" smtClean="0"/>
              <a:t>i_s</a:t>
            </a:r>
            <a:r>
              <a:rPr lang="en-GB" b="0" baseline="0" dirty="0" smtClean="0"/>
              <a:t> list is a list of components as defined before</a:t>
            </a:r>
          </a:p>
          <a:p>
            <a:pPr marL="0" indent="0">
              <a:buFont typeface="Arial" charset="0"/>
              <a:buNone/>
            </a:pPr>
            <a:r>
              <a:rPr lang="en-GB" b="0" baseline="0" dirty="0" smtClean="0"/>
              <a:t>The </a:t>
            </a:r>
            <a:r>
              <a:rPr lang="en-GB" b="0" baseline="0" dirty="0" err="1" smtClean="0"/>
              <a:t>d_h</a:t>
            </a:r>
            <a:r>
              <a:rPr lang="en-GB" b="0" baseline="0" dirty="0" smtClean="0"/>
              <a:t> list is a list of dictionaries. Each dictionary corresponds to a solution.</a:t>
            </a:r>
          </a:p>
          <a:p>
            <a:pPr marL="0" indent="0">
              <a:buFont typeface="Arial" charset="0"/>
              <a:buNone/>
            </a:pPr>
            <a:r>
              <a:rPr lang="en-GB" b="0" baseline="0" dirty="0" err="1" smtClean="0"/>
              <a:t>Whitin</a:t>
            </a:r>
            <a:r>
              <a:rPr lang="en-GB" b="0" baseline="0" dirty="0" smtClean="0"/>
              <a:t> each dictionary a list of deformation steps is associated to its component</a:t>
            </a:r>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69767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
        <p:nvSpPr>
          <p:cNvPr id="9"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657393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4626410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538042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4355020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6510252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457789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263900" y="994334"/>
            <a:ext cx="5564189" cy="5467426"/>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2565400"/>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1" y="994334"/>
            <a:ext cx="2944810"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620361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869269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fünf Inhalte + Text Layout">
    <p:spTree>
      <p:nvGrpSpPr>
        <p:cNvPr id="1" name=""/>
        <p:cNvGrpSpPr/>
        <p:nvPr/>
      </p:nvGrpSpPr>
      <p:grpSpPr>
        <a:xfrm>
          <a:off x="0" y="0"/>
          <a:ext cx="0" cy="0"/>
          <a:chOff x="0" y="0"/>
          <a:chExt cx="0" cy="0"/>
        </a:xfrm>
      </p:grpSpPr>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
        <p:nvSpPr>
          <p:cNvPr id="5" name="Content Placeholder 4"/>
          <p:cNvSpPr>
            <a:spLocks noGrp="1" noChangeAspect="1"/>
          </p:cNvSpPr>
          <p:nvPr>
            <p:ph sz="quarter" idx="18" hasCustomPrompt="1"/>
          </p:nvPr>
        </p:nvSpPr>
        <p:spPr>
          <a:xfrm>
            <a:off x="311162" y="1762188"/>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2" name="Content Placeholder 4"/>
          <p:cNvSpPr>
            <a:spLocks noGrp="1" noChangeAspect="1"/>
          </p:cNvSpPr>
          <p:nvPr>
            <p:ph sz="quarter" idx="19" hasCustomPrompt="1"/>
          </p:nvPr>
        </p:nvSpPr>
        <p:spPr>
          <a:xfrm>
            <a:off x="2946362" y="1762188"/>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4" name="Content Placeholder 4"/>
          <p:cNvSpPr>
            <a:spLocks noGrp="1" noChangeAspect="1"/>
          </p:cNvSpPr>
          <p:nvPr>
            <p:ph sz="quarter" idx="20" hasCustomPrompt="1"/>
          </p:nvPr>
        </p:nvSpPr>
        <p:spPr>
          <a:xfrm>
            <a:off x="311162" y="4105554"/>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5" name="Content Placeholder 4"/>
          <p:cNvSpPr>
            <a:spLocks noGrp="1" noChangeAspect="1"/>
          </p:cNvSpPr>
          <p:nvPr>
            <p:ph sz="quarter" idx="21" hasCustomPrompt="1"/>
          </p:nvPr>
        </p:nvSpPr>
        <p:spPr>
          <a:xfrm>
            <a:off x="2946362" y="4105554"/>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17" name="Textplatzhalter 7"/>
          <p:cNvSpPr>
            <a:spLocks noGrp="1"/>
          </p:cNvSpPr>
          <p:nvPr>
            <p:ph type="body" sz="quarter" idx="13" hasCustomPrompt="1"/>
          </p:nvPr>
        </p:nvSpPr>
        <p:spPr>
          <a:xfrm>
            <a:off x="5727699" y="1762188"/>
            <a:ext cx="3100389" cy="4686732"/>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10" name="Content Placeholder 9"/>
          <p:cNvSpPr>
            <a:spLocks noGrp="1"/>
          </p:cNvSpPr>
          <p:nvPr>
            <p:ph sz="quarter" idx="22"/>
          </p:nvPr>
        </p:nvSpPr>
        <p:spPr>
          <a:xfrm>
            <a:off x="319090" y="1762188"/>
            <a:ext cx="5262472" cy="468673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004283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en-US" smtClean="0"/>
              <a:t>Click to edit Master text styles</a:t>
            </a:r>
          </a:p>
          <a:p>
            <a:pPr lvl="1"/>
            <a:r>
              <a:rPr lang="en-US" smtClean="0"/>
              <a:t>Second level</a:t>
            </a:r>
          </a:p>
          <a:p>
            <a:pPr lvl="2"/>
            <a:r>
              <a:rPr lang="en-US" smtClean="0"/>
              <a:t>Third level</a:t>
            </a:r>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63835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931968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r>
              <a:rPr lang="en-US" smtClean="0"/>
              <a:t>Drag picture to placeholder or click icon to add</a:t>
            </a:r>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019240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69326209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8100563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52952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wmf"/></Relationships>
</file>

<file path=ppt/slideMasters/_rels/slideMaster10.xml.rels><?xml version="1.0" encoding="UTF-8" standalone="yes"?>
<Relationships xmlns="http://schemas.openxmlformats.org/package/2006/relationships"><Relationship Id="rId11" Type="http://schemas.openxmlformats.org/officeDocument/2006/relationships/theme" Target="../theme/theme10.xml"/><Relationship Id="rId12" Type="http://schemas.openxmlformats.org/officeDocument/2006/relationships/image" Target="../media/image1.wmf"/><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1.xml"/><Relationship Id="rId3" Type="http://schemas.openxmlformats.org/officeDocument/2006/relationships/image" Target="../media/image3.emf"/></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2.xml"/><Relationship Id="rId3" Type="http://schemas.openxmlformats.org/officeDocument/2006/relationships/image" Target="../media/image3.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theme" Target="../theme/theme4.xml"/><Relationship Id="rId10" Type="http://schemas.openxmlformats.org/officeDocument/2006/relationships/image" Target="../media/image1.wmf"/><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 Id="rId3" Type="http://schemas.openxmlformats.org/officeDocument/2006/relationships/image" Target="../media/image3.emf"/></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 Id="rId3" Type="http://schemas.openxmlformats.org/officeDocument/2006/relationships/image" Target="../media/image3.emf"/></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 Id="rId3" Type="http://schemas.openxmlformats.org/officeDocument/2006/relationships/image" Target="../media/image1.wmf"/></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15.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9.xml"/><Relationship Id="rId3"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2"/>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9775050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557279304"/>
      </p:ext>
    </p:extLst>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363546171"/>
      </p:ext>
    </p:extLst>
  </p:cSld>
  <p:clrMap bg1="lt1" tx1="dk1" bg2="lt2" tx2="dk2" accent1="accent1" accent2="accent2" accent3="accent3" accent4="accent4" accent5="accent5" accent6="accent6" hlink="hlink" folHlink="folHlink"/>
  <p:sldLayoutIdLst>
    <p:sldLayoutId id="2147483732"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5"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extLst>
      <p:ext uri="{BB962C8B-B14F-4D97-AF65-F5344CB8AC3E}">
        <p14:creationId xmlns:p14="http://schemas.microsoft.com/office/powerpoint/2010/main" val="376180020"/>
      </p:ext>
    </p:extLst>
  </p:cSld>
  <p:clrMap bg1="lt1" tx1="dk1" bg2="lt2" tx2="dk2" accent1="accent1" accent2="accent2" accent3="accent3" accent4="accent4" accent5="accent5" accent6="accent6" hlink="hlink" folHlink="folHlink"/>
  <p:sldLayoutIdLst>
    <p:sldLayoutId id="2147483713"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663123091"/>
      </p:ext>
    </p:extLst>
  </p:cSld>
  <p:clrMap bg1="lt1" tx1="dk1" bg2="lt2" tx2="dk2" accent1="accent1" accent2="accent2" accent3="accent3" accent4="accent4" accent5="accent5" accent6="accent6" hlink="hlink" folHlink="folHlink"/>
  <p:sldLayoutIdLst>
    <p:sldLayoutId id="2147483715"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extLst>
      <p:ext uri="{BB962C8B-B14F-4D97-AF65-F5344CB8AC3E}">
        <p14:creationId xmlns:p14="http://schemas.microsoft.com/office/powerpoint/2010/main" val="1717913455"/>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image" Target="../media/image5.png"/><Relationship Id="rId13" Type="http://schemas.openxmlformats.org/officeDocument/2006/relationships/image" Target="../media/image6.png"/><Relationship Id="rId1" Type="http://schemas.microsoft.com/office/2007/relationships/media" Target="../media/media1.mp4"/><Relationship Id="rId2" Type="http://schemas.openxmlformats.org/officeDocument/2006/relationships/video" Target="../media/media1.mp4"/><Relationship Id="rId3" Type="http://schemas.microsoft.com/office/2007/relationships/media" Target="../media/media2.mp4"/><Relationship Id="rId4" Type="http://schemas.openxmlformats.org/officeDocument/2006/relationships/video" Target="../media/media2.mp4"/><Relationship Id="rId5" Type="http://schemas.microsoft.com/office/2007/relationships/media" Target="../media/media3.mp4"/><Relationship Id="rId6" Type="http://schemas.openxmlformats.org/officeDocument/2006/relationships/video" Target="../media/media3.mp4"/><Relationship Id="rId7" Type="http://schemas.microsoft.com/office/2007/relationships/media" Target="../media/media4.mp4"/><Relationship Id="rId8" Type="http://schemas.openxmlformats.org/officeDocument/2006/relationships/video" Target="../media/media4.mp4"/><Relationship Id="rId9" Type="http://schemas.microsoft.com/office/2007/relationships/media" Target="../media/media5.mp4"/><Relationship Id="rId10" Type="http://schemas.openxmlformats.org/officeDocument/2006/relationships/video" Target="../media/media5.mp4"/></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0.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1" Type="http://schemas.openxmlformats.org/officeDocument/2006/relationships/image" Target="../media/image17.jpg"/><Relationship Id="rId12" Type="http://schemas.openxmlformats.org/officeDocument/2006/relationships/image" Target="../media/image18.jpg"/><Relationship Id="rId13" Type="http://schemas.openxmlformats.org/officeDocument/2006/relationships/image" Target="../media/image19.jpg"/><Relationship Id="rId1" Type="http://schemas.openxmlformats.org/officeDocument/2006/relationships/slideLayout" Target="../slideLayouts/slideLayout20.xml"/><Relationship Id="rId2" Type="http://schemas.openxmlformats.org/officeDocument/2006/relationships/image" Target="../media/image8.jpg"/><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4.jpg"/><Relationship Id="rId9" Type="http://schemas.openxmlformats.org/officeDocument/2006/relationships/image" Target="../media/image15.jpg"/><Relationship Id="rId10"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en-US" dirty="0"/>
              <a:t>Supervisors:</a:t>
            </a:r>
          </a:p>
          <a:p>
            <a:pPr marL="857250" lvl="1" indent="-342900"/>
            <a:r>
              <a:rPr lang="en-US" dirty="0"/>
              <a:t>Volker Lange</a:t>
            </a:r>
          </a:p>
          <a:p>
            <a:pPr marL="857250" lvl="1" indent="-342900"/>
            <a:r>
              <a:rPr lang="en-US" dirty="0" err="1"/>
              <a:t>Lailong</a:t>
            </a:r>
            <a:r>
              <a:rPr lang="en-US" dirty="0"/>
              <a:t> Song</a:t>
            </a:r>
          </a:p>
          <a:p>
            <a:r>
              <a:rPr lang="en-US" dirty="0"/>
              <a:t>Students:</a:t>
            </a:r>
          </a:p>
          <a:p>
            <a:pPr marL="857250" lvl="1" indent="-342900"/>
            <a:r>
              <a:rPr lang="en-US" dirty="0" err="1"/>
              <a:t>Moustafa</a:t>
            </a:r>
            <a:r>
              <a:rPr lang="en-US" dirty="0"/>
              <a:t> </a:t>
            </a:r>
            <a:r>
              <a:rPr lang="en-US" dirty="0" err="1"/>
              <a:t>Alsayed</a:t>
            </a:r>
            <a:r>
              <a:rPr lang="en-US" dirty="0"/>
              <a:t> Ahmad</a:t>
            </a:r>
          </a:p>
          <a:p>
            <a:pPr marL="857250" lvl="1" indent="-342900"/>
            <a:r>
              <a:rPr lang="en-US" dirty="0"/>
              <a:t>Daniel Perez Ramirez</a:t>
            </a:r>
          </a:p>
          <a:p>
            <a:pPr marL="857250" lvl="1" indent="-342900"/>
            <a:r>
              <a:rPr lang="en-US" dirty="0"/>
              <a:t>Massimo </a:t>
            </a:r>
            <a:r>
              <a:rPr lang="en-US" dirty="0" smtClean="0"/>
              <a:t>Sferza</a:t>
            </a:r>
            <a:endParaRPr lang="de-DE" dirty="0" smtClean="0"/>
          </a:p>
          <a:p>
            <a:r>
              <a:rPr lang="de-DE" dirty="0" smtClean="0"/>
              <a:t>Technische </a:t>
            </a:r>
            <a:r>
              <a:rPr lang="de-DE" dirty="0"/>
              <a:t>Universität München</a:t>
            </a:r>
          </a:p>
          <a:p>
            <a:r>
              <a:rPr lang="de-DE" dirty="0" err="1" smtClean="0"/>
              <a:t>Ingenieurfakult</a:t>
            </a:r>
            <a:r>
              <a:rPr lang="it-IT" dirty="0" err="1" smtClean="0"/>
              <a:t>ät</a:t>
            </a:r>
            <a:r>
              <a:rPr lang="it-IT" dirty="0" smtClean="0"/>
              <a:t> Bau Geo </a:t>
            </a:r>
            <a:r>
              <a:rPr lang="it-IT" dirty="0" err="1" smtClean="0"/>
              <a:t>Umwelt</a:t>
            </a:r>
            <a:endParaRPr lang="de-DE" dirty="0" smtClean="0"/>
          </a:p>
          <a:p>
            <a:r>
              <a:rPr lang="de-DE" dirty="0" smtClean="0"/>
              <a:t>Lehrstuhl für </a:t>
            </a:r>
            <a:r>
              <a:rPr lang="de-DE" dirty="0"/>
              <a:t>Computational </a:t>
            </a:r>
            <a:r>
              <a:rPr lang="de-DE" dirty="0" err="1"/>
              <a:t>Mechanics</a:t>
            </a:r>
            <a:r>
              <a:rPr lang="de-DE" dirty="0"/>
              <a:t> </a:t>
            </a:r>
            <a:endParaRPr lang="de-DE" dirty="0" smtClean="0"/>
          </a:p>
          <a:p>
            <a:r>
              <a:rPr lang="de-DE" dirty="0" smtClean="0"/>
              <a:t>7</a:t>
            </a:r>
            <a:r>
              <a:rPr lang="de-DE" baseline="30000" dirty="0" smtClean="0"/>
              <a:t>th</a:t>
            </a:r>
            <a:r>
              <a:rPr lang="de-DE" dirty="0" smtClean="0"/>
              <a:t> </a:t>
            </a:r>
            <a:r>
              <a:rPr lang="de-DE" dirty="0" err="1" smtClean="0"/>
              <a:t>July</a:t>
            </a:r>
            <a:r>
              <a:rPr lang="de-DE" dirty="0" smtClean="0"/>
              <a:t>, 2016</a:t>
            </a:r>
            <a:endParaRPr dirty="0"/>
          </a:p>
        </p:txBody>
      </p:sp>
      <p:sp>
        <p:nvSpPr>
          <p:cNvPr id="7" name="Titel 6"/>
          <p:cNvSpPr>
            <a:spLocks noGrp="1"/>
          </p:cNvSpPr>
          <p:nvPr>
            <p:ph type="title"/>
          </p:nvPr>
        </p:nvSpPr>
        <p:spPr>
          <a:xfrm>
            <a:off x="319090" y="994334"/>
            <a:ext cx="8508999" cy="820738"/>
          </a:xfrm>
        </p:spPr>
        <p:txBody>
          <a:bodyPr/>
          <a:lstStyle/>
          <a:p>
            <a:r>
              <a:rPr lang="en-US" dirty="0"/>
              <a:t>A deformation order analysis tool for vehicle structures in crashworthiness design</a:t>
            </a:r>
            <a:endParaRPr lang="de-DE"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319088" y="3019738"/>
            <a:ext cx="4181475" cy="2172662"/>
          </a:xfrm>
        </p:spPr>
      </p:pic>
      <p:pic>
        <p:nvPicPr>
          <p:cNvPr id="10" name="Content Placeholder 9"/>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4832683" y="1871081"/>
            <a:ext cx="3720800" cy="4578932"/>
          </a:xfrm>
        </p:spPr>
      </p:pic>
      <p:sp>
        <p:nvSpPr>
          <p:cNvPr id="3" name="Footer Placeholder 2"/>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le 3"/>
          <p:cNvSpPr>
            <a:spLocks noGrp="1"/>
          </p:cNvSpPr>
          <p:nvPr>
            <p:ph type="title"/>
          </p:nvPr>
        </p:nvSpPr>
        <p:spPr>
          <a:xfrm>
            <a:off x="319091" y="279959"/>
            <a:ext cx="8508999" cy="410369"/>
          </a:xfrm>
        </p:spPr>
        <p:txBody>
          <a:bodyPr/>
          <a:lstStyle/>
          <a:p>
            <a:r>
              <a:rPr lang="de-DE" sz="1800" dirty="0">
                <a:solidFill>
                  <a:schemeClr val="bg2"/>
                </a:solidFill>
              </a:rPr>
              <a:t>Initial </a:t>
            </a:r>
            <a:r>
              <a:rPr lang="de-DE" sz="1800" dirty="0" err="1">
                <a:solidFill>
                  <a:schemeClr val="bg2"/>
                </a:solidFill>
              </a:rPr>
              <a:t>state</a:t>
            </a:r>
            <a:r>
              <a:rPr lang="de-DE" sz="1800" dirty="0">
                <a:solidFill>
                  <a:schemeClr val="bg2"/>
                </a:solidFill>
              </a:rPr>
              <a:t> – Deformation </a:t>
            </a:r>
            <a:r>
              <a:rPr lang="de-DE" sz="1800" dirty="0" err="1">
                <a:solidFill>
                  <a:schemeClr val="bg2"/>
                </a:solidFill>
              </a:rPr>
              <a:t>History</a:t>
            </a:r>
            <a:r>
              <a:rPr lang="de-DE" sz="1800" dirty="0">
                <a:solidFill>
                  <a:schemeClr val="bg2"/>
                </a:solidFill>
              </a:rPr>
              <a:t> </a:t>
            </a:r>
            <a:r>
              <a:rPr lang="de-DE" sz="1800" dirty="0" err="1" smtClean="0">
                <a:solidFill>
                  <a:schemeClr val="bg2"/>
                </a:solidFill>
              </a:rPr>
              <a:t>interface</a:t>
            </a:r>
            <a:endParaRPr lang="en-GB" sz="1800" dirty="0">
              <a:solidFill>
                <a:schemeClr val="bg2"/>
              </a:solidFill>
            </a:endParaRPr>
          </a:p>
        </p:txBody>
      </p:sp>
      <p:sp>
        <p:nvSpPr>
          <p:cNvPr id="6" name="TextBox 5"/>
          <p:cNvSpPr txBox="1"/>
          <p:nvPr/>
        </p:nvSpPr>
        <p:spPr>
          <a:xfrm>
            <a:off x="311161" y="804486"/>
            <a:ext cx="8516927" cy="526298"/>
          </a:xfrm>
          <a:prstGeom prst="rect">
            <a:avLst/>
          </a:prstGeom>
          <a:noFill/>
        </p:spPr>
        <p:txBody>
          <a:bodyPr wrap="square" lIns="0" tIns="0" rIns="0" bIns="0" rtlCol="0">
            <a:spAutoFit/>
          </a:bodyPr>
          <a:lstStyle/>
          <a:p>
            <a:pPr>
              <a:lnSpc>
                <a:spcPct val="114000"/>
              </a:lnSpc>
            </a:pPr>
            <a:r>
              <a:rPr lang="en-GB" sz="3000" dirty="0" smtClean="0">
                <a:latin typeface="+mn-lt"/>
              </a:rPr>
              <a:t>Description of a solution</a:t>
            </a:r>
          </a:p>
        </p:txBody>
      </p:sp>
      <p:sp>
        <p:nvSpPr>
          <p:cNvPr id="7" name="TextBox 6"/>
          <p:cNvSpPr txBox="1"/>
          <p:nvPr/>
        </p:nvSpPr>
        <p:spPr>
          <a:xfrm>
            <a:off x="311161" y="1450068"/>
            <a:ext cx="4188839" cy="421013"/>
          </a:xfrm>
          <a:prstGeom prst="rect">
            <a:avLst/>
          </a:prstGeom>
          <a:noFill/>
        </p:spPr>
        <p:txBody>
          <a:bodyPr wrap="square" lIns="0" tIns="0" rIns="0" bIns="0" rtlCol="0">
            <a:spAutoFit/>
          </a:bodyPr>
          <a:lstStyle/>
          <a:p>
            <a:pPr>
              <a:lnSpc>
                <a:spcPct val="114000"/>
              </a:lnSpc>
            </a:pPr>
            <a:r>
              <a:rPr lang="en-GB" sz="2400" dirty="0" smtClean="0">
                <a:latin typeface="+mn-lt"/>
              </a:rPr>
              <a:t>Initial State</a:t>
            </a:r>
          </a:p>
        </p:txBody>
      </p:sp>
      <p:sp>
        <p:nvSpPr>
          <p:cNvPr id="8" name="TextBox 7"/>
          <p:cNvSpPr txBox="1"/>
          <p:nvPr/>
        </p:nvSpPr>
        <p:spPr>
          <a:xfrm>
            <a:off x="4500000" y="1450068"/>
            <a:ext cx="4188839" cy="421013"/>
          </a:xfrm>
          <a:prstGeom prst="rect">
            <a:avLst/>
          </a:prstGeom>
          <a:noFill/>
        </p:spPr>
        <p:txBody>
          <a:bodyPr wrap="square" lIns="0" tIns="0" rIns="0" bIns="0" rtlCol="0">
            <a:spAutoFit/>
          </a:bodyPr>
          <a:lstStyle/>
          <a:p>
            <a:pPr>
              <a:lnSpc>
                <a:spcPct val="114000"/>
              </a:lnSpc>
            </a:pPr>
            <a:r>
              <a:rPr lang="en-GB" sz="2400" dirty="0" smtClean="0">
                <a:latin typeface="+mn-lt"/>
              </a:rPr>
              <a:t>Deformation History</a:t>
            </a:r>
          </a:p>
        </p:txBody>
      </p:sp>
    </p:spTree>
    <p:extLst>
      <p:ext uri="{BB962C8B-B14F-4D97-AF65-F5344CB8AC3E}">
        <p14:creationId xmlns:p14="http://schemas.microsoft.com/office/powerpoint/2010/main" val="1028111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le 3"/>
          <p:cNvSpPr>
            <a:spLocks noGrp="1"/>
          </p:cNvSpPr>
          <p:nvPr>
            <p:ph type="title"/>
          </p:nvPr>
        </p:nvSpPr>
        <p:spPr>
          <a:xfrm>
            <a:off x="319091" y="279959"/>
            <a:ext cx="8508999" cy="410369"/>
          </a:xfrm>
        </p:spPr>
        <p:txBody>
          <a:bodyPr/>
          <a:lstStyle/>
          <a:p>
            <a:r>
              <a:rPr lang="de-DE" sz="1800" dirty="0">
                <a:solidFill>
                  <a:schemeClr val="bg2"/>
                </a:solidFill>
              </a:rPr>
              <a:t>Initial </a:t>
            </a:r>
            <a:r>
              <a:rPr lang="de-DE" sz="1800" dirty="0" err="1">
                <a:solidFill>
                  <a:schemeClr val="bg2"/>
                </a:solidFill>
              </a:rPr>
              <a:t>state</a:t>
            </a:r>
            <a:r>
              <a:rPr lang="de-DE" sz="1800" dirty="0">
                <a:solidFill>
                  <a:schemeClr val="bg2"/>
                </a:solidFill>
              </a:rPr>
              <a:t> – Deformation </a:t>
            </a:r>
            <a:r>
              <a:rPr lang="de-DE" sz="1800" dirty="0" err="1">
                <a:solidFill>
                  <a:schemeClr val="bg2"/>
                </a:solidFill>
              </a:rPr>
              <a:t>History</a:t>
            </a:r>
            <a:r>
              <a:rPr lang="de-DE" sz="1800" dirty="0">
                <a:solidFill>
                  <a:schemeClr val="bg2"/>
                </a:solidFill>
              </a:rPr>
              <a:t> </a:t>
            </a:r>
            <a:r>
              <a:rPr lang="de-DE" sz="1800" dirty="0" err="1" smtClean="0">
                <a:solidFill>
                  <a:schemeClr val="bg2"/>
                </a:solidFill>
              </a:rPr>
              <a:t>interface</a:t>
            </a:r>
            <a:endParaRPr lang="en-GB" sz="1800" dirty="0">
              <a:solidFill>
                <a:schemeClr val="bg2"/>
              </a:solidFill>
            </a:endParaRPr>
          </a:p>
        </p:txBody>
      </p:sp>
      <p:sp>
        <p:nvSpPr>
          <p:cNvPr id="6" name="TextBox 5"/>
          <p:cNvSpPr txBox="1"/>
          <p:nvPr/>
        </p:nvSpPr>
        <p:spPr>
          <a:xfrm>
            <a:off x="311161" y="804486"/>
            <a:ext cx="8516927" cy="526298"/>
          </a:xfrm>
          <a:prstGeom prst="rect">
            <a:avLst/>
          </a:prstGeom>
          <a:noFill/>
        </p:spPr>
        <p:txBody>
          <a:bodyPr wrap="square" lIns="0" tIns="0" rIns="0" bIns="0" rtlCol="0">
            <a:spAutoFit/>
          </a:bodyPr>
          <a:lstStyle/>
          <a:p>
            <a:pPr>
              <a:lnSpc>
                <a:spcPct val="114000"/>
              </a:lnSpc>
            </a:pPr>
            <a:r>
              <a:rPr lang="en-GB" sz="3000" dirty="0" smtClean="0">
                <a:latin typeface="+mn-lt"/>
              </a:rPr>
              <a:t>Description of a solution</a:t>
            </a:r>
          </a:p>
        </p:txBody>
      </p:sp>
      <p:sp>
        <p:nvSpPr>
          <p:cNvPr id="7" name="TextBox 6"/>
          <p:cNvSpPr txBox="1"/>
          <p:nvPr/>
        </p:nvSpPr>
        <p:spPr>
          <a:xfrm>
            <a:off x="311161" y="1450068"/>
            <a:ext cx="4188839" cy="421013"/>
          </a:xfrm>
          <a:prstGeom prst="rect">
            <a:avLst/>
          </a:prstGeom>
          <a:noFill/>
        </p:spPr>
        <p:txBody>
          <a:bodyPr wrap="square" lIns="0" tIns="0" rIns="0" bIns="0" rtlCol="0">
            <a:spAutoFit/>
          </a:bodyPr>
          <a:lstStyle/>
          <a:p>
            <a:pPr>
              <a:lnSpc>
                <a:spcPct val="114000"/>
              </a:lnSpc>
            </a:pPr>
            <a:r>
              <a:rPr lang="en-GB" sz="2400" dirty="0" smtClean="0">
                <a:latin typeface="+mn-lt"/>
              </a:rPr>
              <a:t>Initial State</a:t>
            </a:r>
          </a:p>
        </p:txBody>
      </p:sp>
      <p:sp>
        <p:nvSpPr>
          <p:cNvPr id="8" name="TextBox 7"/>
          <p:cNvSpPr txBox="1"/>
          <p:nvPr/>
        </p:nvSpPr>
        <p:spPr>
          <a:xfrm>
            <a:off x="4500000" y="1450068"/>
            <a:ext cx="4188839" cy="421013"/>
          </a:xfrm>
          <a:prstGeom prst="rect">
            <a:avLst/>
          </a:prstGeom>
          <a:noFill/>
        </p:spPr>
        <p:txBody>
          <a:bodyPr wrap="square" lIns="0" tIns="0" rIns="0" bIns="0" rtlCol="0">
            <a:spAutoFit/>
          </a:bodyPr>
          <a:lstStyle/>
          <a:p>
            <a:pPr>
              <a:lnSpc>
                <a:spcPct val="114000"/>
              </a:lnSpc>
            </a:pPr>
            <a:r>
              <a:rPr lang="en-GB" sz="2400" dirty="0" smtClean="0">
                <a:latin typeface="+mn-lt"/>
              </a:rPr>
              <a:t>Deformation History</a:t>
            </a:r>
          </a:p>
        </p:txBody>
      </p:sp>
      <p:pic>
        <p:nvPicPr>
          <p:cNvPr id="5" name="Content Placeholder 4"/>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689932" y="2335832"/>
            <a:ext cx="3431295" cy="3540473"/>
          </a:xfrm>
        </p:spPr>
      </p:pic>
      <p:pic>
        <p:nvPicPr>
          <p:cNvPr id="12" name="Content Placeholder 11"/>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4878771" y="2335831"/>
            <a:ext cx="3431296" cy="3540473"/>
          </a:xfrm>
        </p:spPr>
      </p:pic>
    </p:spTree>
    <p:extLst>
      <p:ext uri="{BB962C8B-B14F-4D97-AF65-F5344CB8AC3E}">
        <p14:creationId xmlns:p14="http://schemas.microsoft.com/office/powerpoint/2010/main" val="1925824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extBox 5"/>
          <p:cNvSpPr txBox="1"/>
          <p:nvPr/>
        </p:nvSpPr>
        <p:spPr>
          <a:xfrm>
            <a:off x="311161" y="790198"/>
            <a:ext cx="8516927" cy="526298"/>
          </a:xfrm>
          <a:prstGeom prst="rect">
            <a:avLst/>
          </a:prstGeom>
          <a:noFill/>
        </p:spPr>
        <p:txBody>
          <a:bodyPr wrap="square" lIns="0" tIns="0" rIns="0" bIns="0" rtlCol="0">
            <a:spAutoFit/>
          </a:bodyPr>
          <a:lstStyle/>
          <a:p>
            <a:pPr>
              <a:lnSpc>
                <a:spcPct val="114000"/>
              </a:lnSpc>
            </a:pPr>
            <a:r>
              <a:rPr lang="en-GB" sz="3000" dirty="0" smtClean="0">
                <a:latin typeface="+mn-lt"/>
              </a:rPr>
              <a:t>Our package</a:t>
            </a:r>
          </a:p>
        </p:txBody>
      </p:sp>
      <p:sp>
        <p:nvSpPr>
          <p:cNvPr id="9" name="Title 3"/>
          <p:cNvSpPr txBox="1">
            <a:spLocks/>
          </p:cNvSpPr>
          <p:nvPr/>
        </p:nvSpPr>
        <p:spPr>
          <a:xfrm>
            <a:off x="319089" y="2808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r>
              <a:rPr lang="de-DE" sz="1800" smtClean="0">
                <a:solidFill>
                  <a:schemeClr val="bg2"/>
                </a:solidFill>
              </a:rPr>
              <a:t>Initial state – Deformation History interface</a:t>
            </a:r>
            <a:endParaRPr lang="de-DE" sz="1800">
              <a:solidFill>
                <a:schemeClr val="bg2"/>
              </a:solidFill>
            </a:endParaRPr>
          </a:p>
        </p:txBody>
      </p:sp>
      <p:pic>
        <p:nvPicPr>
          <p:cNvPr id="28" name="Content Placeholder 2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818" y="1762125"/>
            <a:ext cx="7237540" cy="4699000"/>
          </a:xfrm>
        </p:spPr>
      </p:pic>
      <p:sp>
        <p:nvSpPr>
          <p:cNvPr id="29" name="TextBox 28"/>
          <p:cNvSpPr txBox="1"/>
          <p:nvPr/>
        </p:nvSpPr>
        <p:spPr>
          <a:xfrm>
            <a:off x="1472338" y="1947127"/>
            <a:ext cx="6194571" cy="3895554"/>
          </a:xfrm>
          <a:prstGeom prst="rect">
            <a:avLst/>
          </a:prstGeom>
          <a:noFill/>
        </p:spPr>
        <p:txBody>
          <a:bodyPr wrap="square" lIns="0" tIns="0" rIns="0" bIns="0" rtlCol="0">
            <a:spAutoFit/>
          </a:bodyPr>
          <a:lstStyle/>
          <a:p>
            <a:pPr>
              <a:lnSpc>
                <a:spcPct val="114000"/>
              </a:lnSpc>
            </a:pPr>
            <a:r>
              <a:rPr lang="en-GB" sz="1600" dirty="0" err="1">
                <a:latin typeface="Arial" pitchFamily="34" charset="0"/>
                <a:cs typeface="Arial" pitchFamily="34" charset="0"/>
              </a:rPr>
              <a:t>i_s</a:t>
            </a:r>
            <a:r>
              <a:rPr lang="en-GB" sz="1600" dirty="0">
                <a:latin typeface="Arial" pitchFamily="34" charset="0"/>
                <a:cs typeface="Arial" pitchFamily="34" charset="0"/>
              </a:rPr>
              <a:t> </a:t>
            </a:r>
            <a:r>
              <a:rPr lang="en-GB" sz="1600" dirty="0" smtClean="0">
                <a:latin typeface="Arial" pitchFamily="34" charset="0"/>
                <a:cs typeface="Arial" pitchFamily="34" charset="0"/>
              </a:rPr>
              <a:t> = </a:t>
            </a:r>
            <a:r>
              <a:rPr lang="en-GB" sz="1600" dirty="0">
                <a:latin typeface="Arial" pitchFamily="34" charset="0"/>
                <a:cs typeface="Arial" pitchFamily="34" charset="0"/>
              </a:rPr>
              <a:t>[</a:t>
            </a:r>
            <a:r>
              <a:rPr lang="en-GB" sz="1600" dirty="0"/>
              <a:t>Component</a:t>
            </a:r>
            <a:r>
              <a:rPr lang="en-GB" sz="1600" dirty="0">
                <a:latin typeface="Arial" pitchFamily="34" charset="0"/>
                <a:cs typeface="Arial" pitchFamily="34" charset="0"/>
              </a:rPr>
              <a:t>, </a:t>
            </a:r>
            <a:r>
              <a:rPr lang="en-GB" sz="1600" dirty="0"/>
              <a:t>Component</a:t>
            </a:r>
            <a:r>
              <a:rPr lang="en-GB" sz="1600" dirty="0">
                <a:latin typeface="Arial" pitchFamily="34" charset="0"/>
                <a:cs typeface="Arial" pitchFamily="34" charset="0"/>
              </a:rPr>
              <a:t>, </a:t>
            </a:r>
            <a:r>
              <a:rPr lang="is-IS" sz="1600" dirty="0">
                <a:latin typeface="Arial" pitchFamily="34" charset="0"/>
                <a:cs typeface="Arial" pitchFamily="34" charset="0"/>
              </a:rPr>
              <a:t>…</a:t>
            </a:r>
            <a:r>
              <a:rPr lang="en-GB" sz="1600" dirty="0">
                <a:latin typeface="Arial" pitchFamily="34" charset="0"/>
                <a:cs typeface="Arial" pitchFamily="34" charset="0"/>
              </a:rPr>
              <a:t>]</a:t>
            </a:r>
          </a:p>
          <a:p>
            <a:pPr>
              <a:lnSpc>
                <a:spcPct val="114000"/>
              </a:lnSpc>
            </a:pPr>
            <a:endParaRPr lang="en-GB" sz="1600" dirty="0">
              <a:latin typeface="Arial" pitchFamily="34" charset="0"/>
              <a:cs typeface="Arial" pitchFamily="34" charset="0"/>
            </a:endParaRPr>
          </a:p>
          <a:p>
            <a:pPr>
              <a:lnSpc>
                <a:spcPct val="114000"/>
              </a:lnSpc>
            </a:pPr>
            <a:r>
              <a:rPr lang="en-GB" sz="1600" dirty="0" err="1">
                <a:latin typeface="Arial" pitchFamily="34" charset="0"/>
                <a:cs typeface="Arial" pitchFamily="34" charset="0"/>
              </a:rPr>
              <a:t>d_h</a:t>
            </a:r>
            <a:r>
              <a:rPr lang="en-GB" sz="1600" dirty="0">
                <a:latin typeface="Arial" pitchFamily="34" charset="0"/>
                <a:cs typeface="Arial" pitchFamily="34" charset="0"/>
              </a:rPr>
              <a:t> = [	{</a:t>
            </a:r>
            <a:r>
              <a:rPr lang="en-GB" sz="1600" dirty="0"/>
              <a:t>Component : [</a:t>
            </a:r>
            <a:r>
              <a:rPr lang="en-GB" sz="1600" dirty="0" err="1"/>
              <a:t>DeformationStep</a:t>
            </a:r>
            <a:r>
              <a:rPr lang="en-GB" sz="1600" dirty="0" smtClean="0"/>
              <a:t>, </a:t>
            </a:r>
            <a:r>
              <a:rPr lang="en-GB" sz="1600" dirty="0" err="1" smtClean="0"/>
              <a:t>DeformationStep</a:t>
            </a:r>
            <a:r>
              <a:rPr lang="en-GB" sz="1600" dirty="0" smtClean="0"/>
              <a:t>, </a:t>
            </a:r>
            <a:r>
              <a:rPr lang="is-IS" sz="1600" dirty="0" smtClean="0"/>
              <a:t>…</a:t>
            </a:r>
            <a:r>
              <a:rPr lang="en-GB" sz="1600" dirty="0" smtClean="0"/>
              <a:t> ], </a:t>
            </a:r>
          </a:p>
          <a:p>
            <a:pPr>
              <a:lnSpc>
                <a:spcPct val="114000"/>
              </a:lnSpc>
            </a:pPr>
            <a:r>
              <a:rPr lang="en-GB" sz="1600" dirty="0">
                <a:latin typeface="Arial" pitchFamily="34" charset="0"/>
                <a:cs typeface="Arial" pitchFamily="34" charset="0"/>
              </a:rPr>
              <a:t>	</a:t>
            </a:r>
            <a:r>
              <a:rPr lang="en-GB" sz="1600" dirty="0"/>
              <a:t> Component : [</a:t>
            </a:r>
            <a:r>
              <a:rPr lang="en-GB" sz="1600" dirty="0" err="1"/>
              <a:t>DeformationStep</a:t>
            </a:r>
            <a:r>
              <a:rPr lang="en-GB" sz="1600" dirty="0"/>
              <a:t>, </a:t>
            </a:r>
            <a:r>
              <a:rPr lang="en-GB" sz="1600" dirty="0" err="1" smtClean="0"/>
              <a:t>DeformationStep</a:t>
            </a:r>
            <a:r>
              <a:rPr lang="en-GB" sz="1600" dirty="0"/>
              <a:t> , </a:t>
            </a:r>
            <a:r>
              <a:rPr lang="is-IS" sz="1600" dirty="0" smtClean="0"/>
              <a:t>…</a:t>
            </a:r>
            <a:r>
              <a:rPr lang="en-GB" sz="1600" dirty="0" smtClean="0"/>
              <a:t>],</a:t>
            </a:r>
          </a:p>
          <a:p>
            <a:pPr>
              <a:lnSpc>
                <a:spcPct val="114000"/>
              </a:lnSpc>
            </a:pPr>
            <a:r>
              <a:rPr lang="en-GB" sz="1600" dirty="0">
                <a:latin typeface="Arial" pitchFamily="34" charset="0"/>
                <a:cs typeface="Arial" pitchFamily="34" charset="0"/>
              </a:rPr>
              <a:t>	</a:t>
            </a:r>
            <a:r>
              <a:rPr lang="is-IS" sz="1600" dirty="0" smtClean="0">
                <a:latin typeface="Arial" pitchFamily="34" charset="0"/>
                <a:cs typeface="Arial" pitchFamily="34" charset="0"/>
              </a:rPr>
              <a:t>…</a:t>
            </a:r>
            <a:r>
              <a:rPr lang="en-GB" sz="1600" dirty="0" smtClean="0">
                <a:latin typeface="Arial" pitchFamily="34" charset="0"/>
                <a:cs typeface="Arial" pitchFamily="34" charset="0"/>
              </a:rPr>
              <a:t>},</a:t>
            </a:r>
          </a:p>
          <a:p>
            <a:pPr>
              <a:lnSpc>
                <a:spcPct val="114000"/>
              </a:lnSpc>
            </a:pPr>
            <a:endParaRPr lang="en-GB" sz="1600" dirty="0">
              <a:latin typeface="Arial" pitchFamily="34" charset="0"/>
              <a:cs typeface="Arial" pitchFamily="34" charset="0"/>
            </a:endParaRPr>
          </a:p>
          <a:p>
            <a:pPr>
              <a:lnSpc>
                <a:spcPct val="114000"/>
              </a:lnSpc>
            </a:pPr>
            <a:r>
              <a:rPr lang="en-GB" sz="1600" dirty="0">
                <a:latin typeface="Arial" pitchFamily="34" charset="0"/>
                <a:cs typeface="Arial" pitchFamily="34" charset="0"/>
              </a:rPr>
              <a:t>	{</a:t>
            </a:r>
            <a:r>
              <a:rPr lang="en-GB" sz="1600" dirty="0"/>
              <a:t>Component : [</a:t>
            </a:r>
            <a:r>
              <a:rPr lang="en-GB" sz="1600" dirty="0" err="1"/>
              <a:t>DeformationStep</a:t>
            </a:r>
            <a:r>
              <a:rPr lang="en-GB" sz="1600" dirty="0"/>
              <a:t>, </a:t>
            </a:r>
            <a:r>
              <a:rPr lang="en-GB" sz="1600" dirty="0" err="1" smtClean="0"/>
              <a:t>DeformationStep</a:t>
            </a:r>
            <a:r>
              <a:rPr lang="en-GB" sz="1600" dirty="0"/>
              <a:t> , </a:t>
            </a:r>
            <a:r>
              <a:rPr lang="is-IS" sz="1600" dirty="0"/>
              <a:t>…</a:t>
            </a:r>
            <a:r>
              <a:rPr lang="en-GB" sz="1600" dirty="0" smtClean="0"/>
              <a:t>], </a:t>
            </a:r>
            <a:endParaRPr lang="en-GB" sz="1600" dirty="0"/>
          </a:p>
          <a:p>
            <a:pPr>
              <a:lnSpc>
                <a:spcPct val="114000"/>
              </a:lnSpc>
            </a:pPr>
            <a:r>
              <a:rPr lang="en-GB" sz="1600" dirty="0">
                <a:latin typeface="Arial" pitchFamily="34" charset="0"/>
                <a:cs typeface="Arial" pitchFamily="34" charset="0"/>
              </a:rPr>
              <a:t>	</a:t>
            </a:r>
            <a:r>
              <a:rPr lang="en-GB" sz="1600" dirty="0"/>
              <a:t> Component : [</a:t>
            </a:r>
            <a:r>
              <a:rPr lang="en-GB" sz="1600" dirty="0" err="1"/>
              <a:t>DeformationStep</a:t>
            </a:r>
            <a:r>
              <a:rPr lang="en-GB" sz="1600" dirty="0"/>
              <a:t>, </a:t>
            </a:r>
            <a:r>
              <a:rPr lang="en-GB" sz="1600" dirty="0" err="1" smtClean="0"/>
              <a:t>DeformationStep</a:t>
            </a:r>
            <a:r>
              <a:rPr lang="en-GB" sz="1600" dirty="0"/>
              <a:t> , </a:t>
            </a:r>
            <a:r>
              <a:rPr lang="is-IS" sz="1600" dirty="0"/>
              <a:t>…</a:t>
            </a:r>
            <a:r>
              <a:rPr lang="en-GB" sz="1600" dirty="0" smtClean="0"/>
              <a:t>],</a:t>
            </a:r>
            <a:endParaRPr lang="en-GB" sz="1600" dirty="0"/>
          </a:p>
          <a:p>
            <a:pPr>
              <a:lnSpc>
                <a:spcPct val="114000"/>
              </a:lnSpc>
            </a:pPr>
            <a:r>
              <a:rPr lang="en-GB" sz="1600" dirty="0">
                <a:latin typeface="Arial" pitchFamily="34" charset="0"/>
                <a:cs typeface="Arial" pitchFamily="34" charset="0"/>
              </a:rPr>
              <a:t>	</a:t>
            </a:r>
            <a:r>
              <a:rPr lang="is-IS" sz="1600" dirty="0">
                <a:latin typeface="Arial" pitchFamily="34" charset="0"/>
                <a:cs typeface="Arial" pitchFamily="34" charset="0"/>
              </a:rPr>
              <a:t>…</a:t>
            </a:r>
            <a:r>
              <a:rPr lang="en-GB" sz="1600" dirty="0">
                <a:latin typeface="Arial" pitchFamily="34" charset="0"/>
                <a:cs typeface="Arial" pitchFamily="34" charset="0"/>
              </a:rPr>
              <a:t>},</a:t>
            </a:r>
          </a:p>
          <a:p>
            <a:pPr>
              <a:lnSpc>
                <a:spcPct val="114000"/>
              </a:lnSpc>
            </a:pPr>
            <a:endParaRPr lang="en-GB" sz="1600" dirty="0" smtClean="0">
              <a:latin typeface="Arial" pitchFamily="34" charset="0"/>
              <a:cs typeface="Arial" pitchFamily="34" charset="0"/>
            </a:endParaRPr>
          </a:p>
          <a:p>
            <a:pPr>
              <a:lnSpc>
                <a:spcPct val="114000"/>
              </a:lnSpc>
            </a:pPr>
            <a:r>
              <a:rPr lang="en-GB" sz="1600" dirty="0">
                <a:latin typeface="Arial" pitchFamily="34" charset="0"/>
                <a:cs typeface="Arial" pitchFamily="34" charset="0"/>
              </a:rPr>
              <a:t>	</a:t>
            </a:r>
            <a:r>
              <a:rPr lang="is-IS" sz="1600" dirty="0">
                <a:latin typeface="Arial" pitchFamily="34" charset="0"/>
                <a:cs typeface="Arial" pitchFamily="34" charset="0"/>
              </a:rPr>
              <a:t>…</a:t>
            </a:r>
          </a:p>
          <a:p>
            <a:pPr>
              <a:lnSpc>
                <a:spcPct val="114000"/>
              </a:lnSpc>
            </a:pPr>
            <a:endParaRPr lang="is-IS" sz="1600" dirty="0" smtClean="0">
              <a:latin typeface="Arial" pitchFamily="34" charset="0"/>
              <a:cs typeface="Arial" pitchFamily="34" charset="0"/>
            </a:endParaRPr>
          </a:p>
          <a:p>
            <a:pPr>
              <a:lnSpc>
                <a:spcPct val="114000"/>
              </a:lnSpc>
            </a:pPr>
            <a:r>
              <a:rPr lang="is-IS" sz="1600" dirty="0" smtClean="0">
                <a:latin typeface="Arial" pitchFamily="34" charset="0"/>
                <a:cs typeface="Arial" pitchFamily="34" charset="0"/>
              </a:rPr>
              <a:t>           </a:t>
            </a:r>
            <a:r>
              <a:rPr lang="en-GB" sz="1600" dirty="0">
                <a:latin typeface="Arial" pitchFamily="34" charset="0"/>
                <a:cs typeface="Arial" pitchFamily="34" charset="0"/>
              </a:rPr>
              <a:t>]</a:t>
            </a:r>
          </a:p>
          <a:p>
            <a:endParaRPr lang="en-GB" sz="1600" dirty="0"/>
          </a:p>
        </p:txBody>
      </p:sp>
    </p:spTree>
    <p:extLst>
      <p:ext uri="{BB962C8B-B14F-4D97-AF65-F5344CB8AC3E}">
        <p14:creationId xmlns:p14="http://schemas.microsoft.com/office/powerpoint/2010/main" val="158123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Initial </a:t>
            </a:r>
            <a:r>
              <a:rPr lang="de-DE" sz="2200" dirty="0" err="1" smtClean="0"/>
              <a:t>state</a:t>
            </a:r>
            <a:r>
              <a:rPr lang="de-DE" sz="2200" dirty="0" smtClean="0"/>
              <a:t> – Deformation </a:t>
            </a:r>
            <a:r>
              <a:rPr lang="de-DE" sz="2200" dirty="0" err="1" smtClean="0"/>
              <a:t>History</a:t>
            </a:r>
            <a:r>
              <a:rPr lang="de-DE" sz="2200" dirty="0" smtClean="0"/>
              <a:t> </a:t>
            </a:r>
            <a:r>
              <a:rPr lang="de-DE" sz="2200" dirty="0" err="1" smtClean="0"/>
              <a:t>interface</a:t>
            </a:r>
            <a:endParaRPr lang="de-DE" sz="2200" dirty="0" smtClean="0"/>
          </a:p>
          <a:p>
            <a:pPr marL="342900" indent="-342900">
              <a:buFont typeface="Arial" charset="0"/>
              <a:buChar char="•"/>
            </a:pPr>
            <a:r>
              <a:rPr lang="de-DE" sz="2200" dirty="0" smtClean="0">
                <a:solidFill>
                  <a:schemeClr val="bg2"/>
                </a:solidFill>
              </a:rPr>
              <a:t>Video </a:t>
            </a:r>
            <a:r>
              <a:rPr lang="de-DE" sz="2200" dirty="0" err="1" smtClean="0">
                <a:solidFill>
                  <a:schemeClr val="bg2"/>
                </a:solidFill>
              </a:rPr>
              <a:t>generation</a:t>
            </a:r>
            <a:r>
              <a:rPr lang="de-DE" sz="2200" dirty="0" smtClean="0">
                <a:solidFill>
                  <a:schemeClr val="bg2"/>
                </a:solidFill>
              </a:rPr>
              <a:t> </a:t>
            </a:r>
            <a:r>
              <a:rPr lang="de-DE" sz="2200" dirty="0" err="1" smtClean="0">
                <a:solidFill>
                  <a:schemeClr val="bg2"/>
                </a:solidFill>
              </a:rPr>
              <a:t>process</a:t>
            </a:r>
            <a:endParaRPr lang="de-DE" sz="2200" dirty="0" smtClean="0">
              <a:solidFill>
                <a:schemeClr val="bg2"/>
              </a:solidFill>
            </a:endParaRPr>
          </a:p>
        </p:txBody>
      </p:sp>
      <p:sp>
        <p:nvSpPr>
          <p:cNvPr id="3" name="Titel 2"/>
          <p:cNvSpPr>
            <a:spLocks noGrp="1"/>
          </p:cNvSpPr>
          <p:nvPr>
            <p:ph type="title"/>
          </p:nvPr>
        </p:nvSpPr>
        <p:spPr>
          <a:prstGeom prst="rect">
            <a:avLst/>
          </a:prstGeom>
        </p:spPr>
        <p:txBody>
          <a:bodyPr/>
          <a:lstStyle/>
          <a:p>
            <a:pPr algn="ctr"/>
            <a:r>
              <a:rPr lang="de-DE" sz="3000" dirty="0" smtClean="0"/>
              <a:t>Progress </a:t>
            </a:r>
            <a:r>
              <a:rPr lang="de-DE" sz="3000" dirty="0" err="1" smtClean="0"/>
              <a:t>status</a:t>
            </a:r>
            <a:r>
              <a:rPr lang="de-DE" sz="3000" dirty="0" smtClean="0"/>
              <a:t> </a:t>
            </a:r>
            <a:r>
              <a:rPr lang="de-DE" sz="3000" dirty="0" err="1" smtClean="0"/>
              <a:t>of</a:t>
            </a:r>
            <a:r>
              <a:rPr lang="de-DE" sz="3000" dirty="0" smtClean="0"/>
              <a:t> </a:t>
            </a:r>
            <a:r>
              <a:rPr lang="de-DE" dirty="0" err="1" smtClean="0"/>
              <a:t>t</a:t>
            </a:r>
            <a:r>
              <a:rPr lang="de-DE" sz="3000" dirty="0" err="1" smtClean="0"/>
              <a:t>ask</a:t>
            </a:r>
            <a:r>
              <a:rPr lang="de-DE" sz="3000" dirty="0" smtClean="0"/>
              <a:t> </a:t>
            </a:r>
            <a:r>
              <a:rPr lang="de-DE" dirty="0"/>
              <a:t>3</a:t>
            </a:r>
            <a:endParaRPr lang="de-DE" sz="3000" dirty="0"/>
          </a:p>
        </p:txBody>
      </p:sp>
    </p:spTree>
    <p:extLst>
      <p:ext uri="{BB962C8B-B14F-4D97-AF65-F5344CB8AC3E}">
        <p14:creationId xmlns:p14="http://schemas.microsoft.com/office/powerpoint/2010/main" val="1270808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Task </a:t>
            </a:r>
            <a:r>
              <a:rPr lang="de-DE" sz="2200" dirty="0" err="1" smtClean="0"/>
              <a:t>description</a:t>
            </a:r>
            <a:endParaRPr lang="de-DE" sz="2200" dirty="0" smtClean="0"/>
          </a:p>
          <a:p>
            <a:pPr marL="342900" indent="-342900">
              <a:buFont typeface="Arial" charset="0"/>
              <a:buChar char="•"/>
            </a:pPr>
            <a:endParaRPr lang="de-DE" sz="2200" dirty="0" smtClean="0"/>
          </a:p>
        </p:txBody>
      </p:sp>
      <p:sp>
        <p:nvSpPr>
          <p:cNvPr id="3" name="Titel 2"/>
          <p:cNvSpPr>
            <a:spLocks noGrp="1"/>
          </p:cNvSpPr>
          <p:nvPr>
            <p:ph type="title"/>
          </p:nvPr>
        </p:nvSpPr>
        <p:spPr>
          <a:prstGeom prst="rect">
            <a:avLst/>
          </a:prstGeom>
        </p:spPr>
        <p:txBody>
          <a:bodyPr/>
          <a:lstStyle/>
          <a:p>
            <a:pPr algn="ctr"/>
            <a:r>
              <a:rPr lang="de-DE" dirty="0"/>
              <a:t>T</a:t>
            </a:r>
            <a:r>
              <a:rPr lang="de-DE" dirty="0" smtClean="0"/>
              <a:t>ask 2</a:t>
            </a:r>
            <a:endParaRPr lang="de-DE" sz="3000" dirty="0"/>
          </a:p>
        </p:txBody>
      </p:sp>
    </p:spTree>
    <p:extLst>
      <p:ext uri="{BB962C8B-B14F-4D97-AF65-F5344CB8AC3E}">
        <p14:creationId xmlns:p14="http://schemas.microsoft.com/office/powerpoint/2010/main" val="1139264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Implement</a:t>
            </a:r>
            <a:r>
              <a:rPr lang="de-DE" sz="2200" dirty="0" smtClean="0"/>
              <a:t> a </a:t>
            </a:r>
            <a:r>
              <a:rPr lang="de-DE" sz="2200" dirty="0" err="1" smtClean="0"/>
              <a:t>new</a:t>
            </a:r>
            <a:r>
              <a:rPr lang="de-DE" sz="2200" dirty="0" smtClean="0"/>
              <a:t> </a:t>
            </a:r>
            <a:r>
              <a:rPr lang="de-DE" sz="2200" dirty="0" err="1" smtClean="0"/>
              <a:t>way</a:t>
            </a:r>
            <a:r>
              <a:rPr lang="de-DE" sz="2200" dirty="0" smtClean="0"/>
              <a:t> </a:t>
            </a:r>
            <a:r>
              <a:rPr lang="de-DE" sz="2200" dirty="0" err="1" smtClean="0"/>
              <a:t>to</a:t>
            </a:r>
            <a:r>
              <a:rPr lang="de-DE" sz="2200" dirty="0" smtClean="0"/>
              <a:t> </a:t>
            </a:r>
            <a:r>
              <a:rPr lang="de-DE" sz="2200" dirty="0" err="1" smtClean="0"/>
              <a:t>look</a:t>
            </a:r>
            <a:r>
              <a:rPr lang="de-DE" sz="2200" dirty="0" smtClean="0"/>
              <a:t> </a:t>
            </a:r>
            <a:r>
              <a:rPr lang="de-DE" sz="2200" dirty="0" err="1" smtClean="0"/>
              <a:t>for</a:t>
            </a:r>
            <a:r>
              <a:rPr lang="de-DE" sz="2200" dirty="0" smtClean="0"/>
              <a:t> </a:t>
            </a:r>
            <a:r>
              <a:rPr lang="de-DE" sz="2200" dirty="0" err="1" smtClean="0"/>
              <a:t>members</a:t>
            </a:r>
            <a:r>
              <a:rPr lang="de-DE" sz="2200" dirty="0" smtClean="0"/>
              <a:t> </a:t>
            </a:r>
            <a:r>
              <a:rPr lang="de-DE" sz="2200" dirty="0" err="1" smtClean="0"/>
              <a:t>to</a:t>
            </a:r>
            <a:r>
              <a:rPr lang="de-DE" sz="2200" dirty="0" smtClean="0"/>
              <a:t> </a:t>
            </a:r>
            <a:r>
              <a:rPr lang="de-DE" sz="2200" dirty="0" err="1" smtClean="0"/>
              <a:t>deform</a:t>
            </a:r>
            <a:r>
              <a:rPr lang="de-DE" sz="2200" dirty="0" smtClean="0"/>
              <a:t>, </a:t>
            </a:r>
            <a:r>
              <a:rPr lang="de-DE" sz="2200" dirty="0" err="1" smtClean="0"/>
              <a:t>according</a:t>
            </a:r>
            <a:r>
              <a:rPr lang="de-DE" sz="2200" dirty="0" smtClean="0"/>
              <a:t> </a:t>
            </a:r>
            <a:r>
              <a:rPr lang="de-DE" sz="2200" dirty="0" err="1" smtClean="0"/>
              <a:t>to</a:t>
            </a:r>
            <a:r>
              <a:rPr lang="de-DE" sz="2200" dirty="0" smtClean="0"/>
              <a:t> </a:t>
            </a:r>
            <a:r>
              <a:rPr lang="de-DE" sz="2200" dirty="0" err="1" smtClean="0"/>
              <a:t>the</a:t>
            </a:r>
            <a:r>
              <a:rPr lang="de-DE" sz="2200" dirty="0" smtClean="0"/>
              <a:t> </a:t>
            </a:r>
            <a:r>
              <a:rPr lang="de-DE" sz="2200" dirty="0" err="1" smtClean="0"/>
              <a:t>new</a:t>
            </a:r>
            <a:r>
              <a:rPr lang="de-DE" sz="2200" dirty="0" smtClean="0"/>
              <a:t> </a:t>
            </a:r>
            <a:r>
              <a:rPr lang="de-DE" sz="2200" dirty="0" err="1" smtClean="0"/>
              <a:t>assumptions</a:t>
            </a:r>
            <a:r>
              <a:rPr lang="de-DE" sz="2200" dirty="0" smtClean="0"/>
              <a:t> (TASK 1)</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Implement</a:t>
            </a:r>
            <a:r>
              <a:rPr lang="de-DE" sz="2200" dirty="0" smtClean="0"/>
              <a:t> </a:t>
            </a:r>
            <a:r>
              <a:rPr lang="de-DE" sz="2200" dirty="0" err="1" smtClean="0"/>
              <a:t>gaps</a:t>
            </a:r>
            <a:r>
              <a:rPr lang="de-DE" sz="2200" dirty="0" smtClean="0"/>
              <a:t>, rigid </a:t>
            </a:r>
            <a:r>
              <a:rPr lang="de-DE" sz="2200" dirty="0" err="1" smtClean="0"/>
              <a:t>members</a:t>
            </a:r>
            <a:r>
              <a:rPr lang="de-DE" sz="2200" dirty="0" smtClean="0"/>
              <a:t> (TASK 1)</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Implement</a:t>
            </a:r>
            <a:r>
              <a:rPr lang="de-DE" sz="2200" dirty="0" smtClean="0"/>
              <a:t> </a:t>
            </a:r>
            <a:r>
              <a:rPr lang="de-DE" sz="2200" dirty="0" err="1" smtClean="0"/>
              <a:t>the</a:t>
            </a:r>
            <a:r>
              <a:rPr lang="de-DE" sz="2200" dirty="0" smtClean="0"/>
              <a:t> </a:t>
            </a:r>
            <a:r>
              <a:rPr lang="de-DE" sz="2200" dirty="0" err="1" smtClean="0"/>
              <a:t>possibility</a:t>
            </a:r>
            <a:r>
              <a:rPr lang="de-DE" sz="2200" dirty="0" smtClean="0"/>
              <a:t> </a:t>
            </a:r>
            <a:r>
              <a:rPr lang="de-DE" sz="2200" dirty="0" err="1" smtClean="0"/>
              <a:t>for</a:t>
            </a:r>
            <a:r>
              <a:rPr lang="de-DE" sz="2200" dirty="0" smtClean="0"/>
              <a:t> </a:t>
            </a:r>
            <a:r>
              <a:rPr lang="de-DE" sz="2200" dirty="0" err="1" smtClean="0"/>
              <a:t>the</a:t>
            </a:r>
            <a:r>
              <a:rPr lang="de-DE" sz="2200" dirty="0" smtClean="0"/>
              <a:t> </a:t>
            </a:r>
            <a:r>
              <a:rPr lang="de-DE" sz="2200" dirty="0" err="1" smtClean="0"/>
              <a:t>user</a:t>
            </a:r>
            <a:r>
              <a:rPr lang="de-DE" sz="2200" dirty="0" smtClean="0"/>
              <a:t> </a:t>
            </a:r>
            <a:r>
              <a:rPr lang="de-DE" sz="2200" dirty="0" err="1" smtClean="0"/>
              <a:t>to</a:t>
            </a:r>
            <a:r>
              <a:rPr lang="de-DE" sz="2200" dirty="0" smtClean="0"/>
              <a:t> </a:t>
            </a:r>
            <a:r>
              <a:rPr lang="de-DE" sz="2200" dirty="0" err="1" smtClean="0"/>
              <a:t>access</a:t>
            </a:r>
            <a:r>
              <a:rPr lang="de-DE" sz="2200" dirty="0" smtClean="0"/>
              <a:t> </a:t>
            </a:r>
            <a:r>
              <a:rPr lang="de-DE" sz="2200" dirty="0" err="1" smtClean="0"/>
              <a:t>the</a:t>
            </a:r>
            <a:r>
              <a:rPr lang="de-DE" sz="2200" dirty="0" smtClean="0"/>
              <a:t> </a:t>
            </a:r>
            <a:r>
              <a:rPr lang="de-DE" sz="2200" dirty="0" err="1" smtClean="0"/>
              <a:t>solutions</a:t>
            </a:r>
            <a:r>
              <a:rPr lang="de-DE" sz="2200" dirty="0" smtClean="0"/>
              <a:t> in a </a:t>
            </a:r>
            <a:r>
              <a:rPr lang="de-DE" sz="2200" dirty="0" err="1" smtClean="0"/>
              <a:t>way</a:t>
            </a:r>
            <a:r>
              <a:rPr lang="de-DE" sz="2200" dirty="0" smtClean="0"/>
              <a:t> different </a:t>
            </a:r>
            <a:r>
              <a:rPr lang="de-DE" sz="2200" dirty="0" err="1" smtClean="0"/>
              <a:t>from</a:t>
            </a:r>
            <a:r>
              <a:rPr lang="de-DE" sz="2200" dirty="0" smtClean="0"/>
              <a:t> a </a:t>
            </a:r>
            <a:r>
              <a:rPr lang="de-DE" sz="2200" dirty="0" err="1" smtClean="0"/>
              <a:t>long</a:t>
            </a:r>
            <a:r>
              <a:rPr lang="de-DE" sz="2200" dirty="0" smtClean="0"/>
              <a:t> </a:t>
            </a:r>
            <a:r>
              <a:rPr lang="de-DE" sz="2200" dirty="0" err="1" smtClean="0"/>
              <a:t>list</a:t>
            </a:r>
            <a:r>
              <a:rPr lang="de-DE" sz="2200" dirty="0" smtClean="0"/>
              <a:t> (TASK 1)</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Extend</a:t>
            </a:r>
            <a:r>
              <a:rPr lang="de-DE" sz="2200" dirty="0" smtClean="0"/>
              <a:t> </a:t>
            </a:r>
            <a:r>
              <a:rPr lang="de-DE" sz="2200" dirty="0" err="1" smtClean="0"/>
              <a:t>the</a:t>
            </a:r>
            <a:r>
              <a:rPr lang="de-DE" sz="2200" dirty="0" smtClean="0"/>
              <a:t> </a:t>
            </a:r>
            <a:r>
              <a:rPr lang="de-DE" sz="2200" dirty="0" err="1" smtClean="0"/>
              <a:t>possibility</a:t>
            </a:r>
            <a:r>
              <a:rPr lang="de-DE" sz="2200" dirty="0" smtClean="0"/>
              <a:t>, </a:t>
            </a:r>
            <a:r>
              <a:rPr lang="de-DE" sz="2200" dirty="0" err="1" smtClean="0"/>
              <a:t>to</a:t>
            </a:r>
            <a:r>
              <a:rPr lang="de-DE" sz="2200" dirty="0" smtClean="0"/>
              <a:t> </a:t>
            </a:r>
            <a:r>
              <a:rPr lang="de-DE" sz="2200" dirty="0" err="1" smtClean="0"/>
              <a:t>generate</a:t>
            </a:r>
            <a:r>
              <a:rPr lang="de-DE" sz="2200" dirty="0" smtClean="0"/>
              <a:t> </a:t>
            </a:r>
            <a:r>
              <a:rPr lang="de-DE" sz="2200" dirty="0" err="1" smtClean="0"/>
              <a:t>videos</a:t>
            </a:r>
            <a:r>
              <a:rPr lang="de-DE" sz="2200" dirty="0" smtClean="0"/>
              <a:t> </a:t>
            </a:r>
            <a:r>
              <a:rPr lang="de-DE" sz="2200" dirty="0" err="1" smtClean="0"/>
              <a:t>directly</a:t>
            </a:r>
            <a:r>
              <a:rPr lang="de-DE" sz="2200" dirty="0" smtClean="0"/>
              <a:t> </a:t>
            </a:r>
            <a:r>
              <a:rPr lang="de-DE" sz="2200" dirty="0" err="1" smtClean="0"/>
              <a:t>from</a:t>
            </a:r>
            <a:r>
              <a:rPr lang="de-DE" sz="2200" dirty="0" smtClean="0"/>
              <a:t> </a:t>
            </a:r>
            <a:r>
              <a:rPr lang="de-DE" sz="2200" dirty="0" err="1" smtClean="0"/>
              <a:t>the</a:t>
            </a:r>
            <a:r>
              <a:rPr lang="de-DE" sz="2200" dirty="0" smtClean="0"/>
              <a:t> </a:t>
            </a:r>
            <a:r>
              <a:rPr lang="de-DE" sz="2200" dirty="0" err="1" smtClean="0"/>
              <a:t>solutions</a:t>
            </a:r>
            <a:r>
              <a:rPr lang="de-DE" sz="2200" dirty="0" smtClean="0"/>
              <a:t>, </a:t>
            </a:r>
            <a:r>
              <a:rPr lang="de-DE" sz="2200" dirty="0" err="1" smtClean="0"/>
              <a:t>to</a:t>
            </a:r>
            <a:r>
              <a:rPr lang="de-DE" sz="2200" dirty="0" smtClean="0"/>
              <a:t> </a:t>
            </a:r>
            <a:r>
              <a:rPr lang="de-DE" sz="2200" dirty="0" err="1" smtClean="0"/>
              <a:t>structures</a:t>
            </a:r>
            <a:r>
              <a:rPr lang="de-DE" sz="2200" dirty="0" smtClean="0"/>
              <a:t> </a:t>
            </a:r>
            <a:r>
              <a:rPr lang="de-DE" sz="2200" dirty="0" err="1" smtClean="0"/>
              <a:t>with</a:t>
            </a:r>
            <a:r>
              <a:rPr lang="de-DE" sz="2200" dirty="0" smtClean="0"/>
              <a:t> </a:t>
            </a:r>
            <a:r>
              <a:rPr lang="de-DE" sz="2200" dirty="0" err="1" smtClean="0"/>
              <a:t>connections</a:t>
            </a:r>
            <a:r>
              <a:rPr lang="de-DE" sz="2200" dirty="0" smtClean="0"/>
              <a:t> (TASK 3)</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Solve</a:t>
            </a:r>
            <a:r>
              <a:rPr lang="de-DE" sz="2200" dirty="0" smtClean="0"/>
              <a:t> TASK 2</a:t>
            </a:r>
          </a:p>
        </p:txBody>
      </p:sp>
      <p:sp>
        <p:nvSpPr>
          <p:cNvPr id="3" name="Titel 2"/>
          <p:cNvSpPr>
            <a:spLocks noGrp="1"/>
          </p:cNvSpPr>
          <p:nvPr>
            <p:ph type="title"/>
          </p:nvPr>
        </p:nvSpPr>
        <p:spPr>
          <a:prstGeom prst="rect">
            <a:avLst/>
          </a:prstGeom>
        </p:spPr>
        <p:txBody>
          <a:bodyPr/>
          <a:lstStyle/>
          <a:p>
            <a:pPr algn="ctr"/>
            <a:r>
              <a:rPr lang="de-DE" dirty="0" smtClean="0"/>
              <a:t>Next </a:t>
            </a:r>
            <a:r>
              <a:rPr lang="de-DE" dirty="0" err="1" smtClean="0"/>
              <a:t>steps</a:t>
            </a:r>
            <a:endParaRPr lang="de-DE" sz="3000" dirty="0"/>
          </a:p>
        </p:txBody>
      </p:sp>
    </p:spTree>
    <p:extLst>
      <p:ext uri="{BB962C8B-B14F-4D97-AF65-F5344CB8AC3E}">
        <p14:creationId xmlns:p14="http://schemas.microsoft.com/office/powerpoint/2010/main" val="1632549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Grundlage der </a:t>
            </a:r>
            <a:r>
              <a:rPr sz="3000" dirty="0" smtClean="0"/>
              <a:t>Masterfolien</a:t>
            </a:r>
            <a:endParaRPr lang="de-DE" sz="3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lang="de-DE" sz="3200" dirty="0" smtClean="0"/>
              <a:t>Hier steht eine Überschrift</a:t>
            </a:r>
            <a:br>
              <a:rPr lang="de-DE" sz="3200" dirty="0" smtClean="0"/>
            </a:br>
            <a:r>
              <a:rPr lang="de-DE" sz="3200" dirty="0" smtClean="0"/>
              <a:t>max. 2-zeilig</a:t>
            </a:r>
            <a:endParaRPr lang="de-DE" sz="3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1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pic>
        <p:nvPicPr>
          <p:cNvPr id="16" name="task2.mp4">
            <a:hlinkClick r:id="" action="ppaction://media"/>
          </p:cNvPr>
          <p:cNvPicPr>
            <a:picLocks noGrp="1" noChangeAspect="1"/>
          </p:cNvPicPr>
          <p:nvPr>
            <p:ph sz="quarter" idx="22"/>
            <a:videoFile r:link="rId2"/>
            <p:extLst>
              <p:ext uri="{DAA4B4D4-6D71-4841-9C94-3DE7FCFB9230}">
                <p14:media xmlns:p14="http://schemas.microsoft.com/office/powerpoint/2010/main" r:embed="rId1"/>
              </p:ext>
            </p:extLst>
          </p:nvPr>
        </p:nvPicPr>
        <p:blipFill>
          <a:blip r:embed="rId12"/>
          <a:stretch>
            <a:fillRect/>
          </a:stretch>
        </p:blipFill>
        <p:spPr>
          <a:xfrm>
            <a:off x="319088" y="2624138"/>
            <a:ext cx="5262562" cy="2960687"/>
          </a:xfrm>
        </p:spPr>
      </p:pic>
      <p:sp>
        <p:nvSpPr>
          <p:cNvPr id="2" name="Title 1"/>
          <p:cNvSpPr>
            <a:spLocks noGrp="1"/>
          </p:cNvSpPr>
          <p:nvPr>
            <p:ph type="title"/>
          </p:nvPr>
        </p:nvSpPr>
        <p:spPr/>
        <p:txBody>
          <a:bodyPr/>
          <a:lstStyle/>
          <a:p>
            <a:r>
              <a:rPr lang="en-US" sz="3200" dirty="0"/>
              <a:t>Our project</a:t>
            </a:r>
            <a:endParaRPr lang="en-GB" dirty="0"/>
          </a:p>
        </p:txBody>
      </p:sp>
      <p:pic>
        <p:nvPicPr>
          <p:cNvPr id="13" name="task1.2_6wz2qE.mp4">
            <a:hlinkClick r:id="" action="ppaction://media"/>
          </p:cNvPr>
          <p:cNvPicPr>
            <a:picLocks noGrp="1" noChangeAspect="1"/>
          </p:cNvPicPr>
          <p:nvPr>
            <p:ph sz="quarter" idx="19"/>
            <a:videoFile r:link="rId4"/>
            <p:extLst>
              <p:ext uri="{DAA4B4D4-6D71-4841-9C94-3DE7FCFB9230}">
                <p14:media xmlns:p14="http://schemas.microsoft.com/office/powerpoint/2010/main" r:embed="rId3"/>
              </p:ext>
            </p:extLst>
          </p:nvPr>
        </p:nvPicPr>
        <p:blipFill>
          <a:blip r:embed="rId13"/>
          <a:stretch>
            <a:fillRect/>
          </a:stretch>
        </p:blipFill>
        <p:spPr>
          <a:xfrm>
            <a:off x="2946400" y="2192338"/>
            <a:ext cx="2635250" cy="1482725"/>
          </a:xfrm>
        </p:spPr>
      </p:pic>
      <p:pic>
        <p:nvPicPr>
          <p:cNvPr id="14" name="task1.3_vdPhsc.mp4">
            <a:hlinkClick r:id="" action="ppaction://media"/>
          </p:cNvPr>
          <p:cNvPicPr>
            <a:picLocks noGrp="1" noChangeAspect="1"/>
          </p:cNvPicPr>
          <p:nvPr>
            <p:ph sz="quarter" idx="20"/>
            <a:videoFile r:link="rId6"/>
            <p:extLst>
              <p:ext uri="{DAA4B4D4-6D71-4841-9C94-3DE7FCFB9230}">
                <p14:media xmlns:p14="http://schemas.microsoft.com/office/powerpoint/2010/main" r:embed="rId5"/>
              </p:ext>
            </p:extLst>
          </p:nvPr>
        </p:nvPicPr>
        <p:blipFill>
          <a:blip r:embed="rId13"/>
          <a:stretch>
            <a:fillRect/>
          </a:stretch>
        </p:blipFill>
        <p:spPr>
          <a:xfrm>
            <a:off x="311150" y="4535488"/>
            <a:ext cx="2635250" cy="1482725"/>
          </a:xfrm>
        </p:spPr>
      </p:pic>
      <p:pic>
        <p:nvPicPr>
          <p:cNvPr id="15" name="task1.4_0Q33I2.mp4">
            <a:hlinkClick r:id="" action="ppaction://media"/>
          </p:cNvPr>
          <p:cNvPicPr>
            <a:picLocks noGrp="1" noChangeAspect="1"/>
          </p:cNvPicPr>
          <p:nvPr>
            <p:ph sz="quarter" idx="21"/>
            <a:videoFile r:link="rId8"/>
            <p:extLst>
              <p:ext uri="{DAA4B4D4-6D71-4841-9C94-3DE7FCFB9230}">
                <p14:media xmlns:p14="http://schemas.microsoft.com/office/powerpoint/2010/main" r:embed="rId7"/>
              </p:ext>
            </p:extLst>
          </p:nvPr>
        </p:nvPicPr>
        <p:blipFill>
          <a:blip r:embed="rId13"/>
          <a:stretch>
            <a:fillRect/>
          </a:stretch>
        </p:blipFill>
        <p:spPr>
          <a:xfrm>
            <a:off x="2946400" y="4535488"/>
            <a:ext cx="2635250" cy="1482725"/>
          </a:xfrm>
        </p:spPr>
      </p:pic>
      <p:sp>
        <p:nvSpPr>
          <p:cNvPr id="4" name="Text Placeholder 3"/>
          <p:cNvSpPr>
            <a:spLocks noGrp="1"/>
          </p:cNvSpPr>
          <p:nvPr>
            <p:ph type="body" sz="quarter" idx="13"/>
          </p:nvPr>
        </p:nvSpPr>
        <p:spPr/>
        <p:txBody>
          <a:bodyPr/>
          <a:lstStyle/>
          <a:p>
            <a:pPr marL="214313" indent="-214313">
              <a:buFont typeface="Arial" charset="0"/>
              <a:buChar char="•"/>
            </a:pPr>
            <a:r>
              <a:rPr lang="en-US" dirty="0"/>
              <a:t>First task</a:t>
            </a:r>
          </a:p>
          <a:p>
            <a:pPr marL="214313" indent="-214313">
              <a:buFont typeface="Arial" charset="0"/>
              <a:buChar char="•"/>
            </a:pPr>
            <a:r>
              <a:rPr lang="en-US" dirty="0"/>
              <a:t>Second task</a:t>
            </a:r>
          </a:p>
          <a:p>
            <a:pPr marL="214313" indent="-214313">
              <a:buFont typeface="Arial" charset="0"/>
              <a:buChar char="•"/>
            </a:pPr>
            <a:r>
              <a:rPr lang="en-US" dirty="0"/>
              <a:t>Third task</a:t>
            </a:r>
          </a:p>
          <a:p>
            <a:endParaRPr lang="en-GB" dirty="0"/>
          </a:p>
        </p:txBody>
      </p:sp>
      <p:pic>
        <p:nvPicPr>
          <p:cNvPr id="12" name="task1.1_NXiHRu.mp4">
            <a:hlinkClick r:id="" action="ppaction://media"/>
          </p:cNvPr>
          <p:cNvPicPr>
            <a:picLocks noGrp="1" noChangeAspect="1"/>
          </p:cNvPicPr>
          <p:nvPr>
            <p:ph sz="quarter" idx="18"/>
            <a:videoFile r:link="rId10"/>
            <p:extLst>
              <p:ext uri="{DAA4B4D4-6D71-4841-9C94-3DE7FCFB9230}">
                <p14:media xmlns:p14="http://schemas.microsoft.com/office/powerpoint/2010/main" r:embed="rId9"/>
              </p:ext>
            </p:extLst>
          </p:nvPr>
        </p:nvPicPr>
        <p:blipFill>
          <a:blip r:embed="rId13"/>
          <a:stretch>
            <a:fillRect/>
          </a:stretch>
        </p:blipFill>
        <p:spPr>
          <a:xfrm>
            <a:off x="311150" y="2192338"/>
            <a:ext cx="2635250" cy="1482725"/>
          </a:xfrm>
        </p:spPr>
      </p:pic>
      <p:sp>
        <p:nvSpPr>
          <p:cNvPr id="17" name="TextBox 16"/>
          <p:cNvSpPr txBox="1"/>
          <p:nvPr/>
        </p:nvSpPr>
        <p:spPr>
          <a:xfrm>
            <a:off x="319088" y="3753615"/>
            <a:ext cx="5262562" cy="701731"/>
          </a:xfrm>
          <a:prstGeom prst="rect">
            <a:avLst/>
          </a:prstGeom>
          <a:noFill/>
        </p:spPr>
        <p:txBody>
          <a:bodyPr wrap="square" lIns="0" tIns="0" rIns="0" bIns="0" rtlCol="0" anchor="t">
            <a:spAutoFit/>
          </a:bodyPr>
          <a:lstStyle/>
          <a:p>
            <a:pPr algn="ctr">
              <a:lnSpc>
                <a:spcPct val="114000"/>
              </a:lnSpc>
            </a:pPr>
            <a:r>
              <a:rPr lang="en-GB" sz="4000" dirty="0" smtClean="0">
                <a:latin typeface="+mn-lt"/>
              </a:rPr>
              <a:t>Create movies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5875" fill="hold"/>
                                        <p:tgtEl>
                                          <p:spTgt spid="12"/>
                                        </p:tgtEl>
                                      </p:cBhvr>
                                    </p:cmd>
                                  </p:childTnLst>
                                </p:cTn>
                              </p:par>
                              <p:par>
                                <p:cTn id="12" presetID="1" presetClass="mediacall" presetSubtype="0" fill="hold" nodeType="withEffect">
                                  <p:stCondLst>
                                    <p:cond delay="0"/>
                                  </p:stCondLst>
                                  <p:childTnLst>
                                    <p:cmd type="call" cmd="playFrom(0.0)">
                                      <p:cBhvr>
                                        <p:cTn id="13" dur="5875" fill="hold"/>
                                        <p:tgtEl>
                                          <p:spTgt spid="13"/>
                                        </p:tgtEl>
                                      </p:cBhvr>
                                    </p:cmd>
                                  </p:childTnLst>
                                </p:cTn>
                              </p:par>
                              <p:par>
                                <p:cTn id="14" presetID="1" presetClass="mediacall" presetSubtype="0" fill="hold" nodeType="withEffect">
                                  <p:stCondLst>
                                    <p:cond delay="0"/>
                                  </p:stCondLst>
                                  <p:childTnLst>
                                    <p:cmd type="call" cmd="playFrom(0.0)">
                                      <p:cBhvr>
                                        <p:cTn id="15" dur="5875" fill="hold"/>
                                        <p:tgtEl>
                                          <p:spTgt spid="14"/>
                                        </p:tgtEl>
                                      </p:cBhvr>
                                    </p:cmd>
                                  </p:childTnLst>
                                </p:cTn>
                              </p:par>
                              <p:par>
                                <p:cTn id="16" presetID="1" presetClass="mediacall" presetSubtype="0" fill="hold" nodeType="withEffect">
                                  <p:stCondLst>
                                    <p:cond delay="0"/>
                                  </p:stCondLst>
                                  <p:childTnLst>
                                    <p:cmd type="call" cmd="playFrom(0.0)">
                                      <p:cBhvr>
                                        <p:cTn id="17" dur="5875" fill="hold"/>
                                        <p:tgtEl>
                                          <p:spTgt spid="15"/>
                                        </p:tgtEl>
                                      </p:cBhvr>
                                    </p:cmd>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2"/>
                                        </p:tgtEl>
                                        <p:attrNameLst>
                                          <p:attrName>style.visibility</p:attrName>
                                        </p:attrNameLst>
                                      </p:cBhvr>
                                      <p:to>
                                        <p:strVal val="hidden"/>
                                      </p:to>
                                    </p:set>
                                    <p:cmd type="call" cmd="stop">
                                      <p:cBhvr>
                                        <p:cTn id="22" dur="1">
                                          <p:stCondLst>
                                            <p:cond delay="0"/>
                                          </p:stCondLst>
                                        </p:cTn>
                                        <p:tgtEl>
                                          <p:spTgt spid="12"/>
                                        </p:tgtEl>
                                      </p:cBhvr>
                                    </p:cmd>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md type="call" cmd="stop">
                                      <p:cBhvr>
                                        <p:cTn id="25" dur="1">
                                          <p:stCondLst>
                                            <p:cond delay="0"/>
                                          </p:stCondLst>
                                        </p:cTn>
                                        <p:tgtEl>
                                          <p:spTgt spid="13"/>
                                        </p:tgtEl>
                                      </p:cBhvr>
                                    </p:cmd>
                                  </p:childTnLst>
                                </p:cTn>
                              </p:par>
                              <p:par>
                                <p:cTn id="26" presetID="1" presetClass="exit" presetSubtype="0" fill="hold" nodeType="withEffect">
                                  <p:stCondLst>
                                    <p:cond delay="0"/>
                                  </p:stCondLst>
                                  <p:childTnLst>
                                    <p:set>
                                      <p:cBhvr>
                                        <p:cTn id="27" dur="1" fill="hold">
                                          <p:stCondLst>
                                            <p:cond delay="0"/>
                                          </p:stCondLst>
                                        </p:cTn>
                                        <p:tgtEl>
                                          <p:spTgt spid="14"/>
                                        </p:tgtEl>
                                        <p:attrNameLst>
                                          <p:attrName>style.visibility</p:attrName>
                                        </p:attrNameLst>
                                      </p:cBhvr>
                                      <p:to>
                                        <p:strVal val="hidden"/>
                                      </p:to>
                                    </p:set>
                                    <p:cmd type="call" cmd="stop">
                                      <p:cBhvr>
                                        <p:cTn id="28" dur="1">
                                          <p:stCondLst>
                                            <p:cond delay="0"/>
                                          </p:stCondLst>
                                        </p:cTn>
                                        <p:tgtEl>
                                          <p:spTgt spid="14"/>
                                        </p:tgtEl>
                                      </p:cBhvr>
                                    </p:cmd>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md type="call" cmd="stop">
                                      <p:cBhvr>
                                        <p:cTn id="31" dur="1">
                                          <p:stCondLst>
                                            <p:cond delay="0"/>
                                          </p:stCondLst>
                                        </p:cTn>
                                        <p:tgtEl>
                                          <p:spTgt spid="15"/>
                                        </p:tgtEl>
                                      </p:cBhvr>
                                    </p:cmd>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2" presetClass="entr" presetSubtype="2" fill="hold" grpId="0"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 calcmode="lin" valueType="num">
                                      <p:cBhvr additive="base">
                                        <p:cTn id="36"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 presetClass="mediacall" presetSubtype="0" fill="hold" nodeType="afterEffect">
                                  <p:stCondLst>
                                    <p:cond delay="0"/>
                                  </p:stCondLst>
                                  <p:childTnLst>
                                    <p:cmd type="call" cmd="playFrom(0.0)">
                                      <p:cBhvr>
                                        <p:cTn id="40" dur="14625" fill="hold"/>
                                        <p:tgtEl>
                                          <p:spTgt spid="16"/>
                                        </p:tgtEl>
                                      </p:cBhvr>
                                    </p:cmd>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6"/>
                                        </p:tgtEl>
                                        <p:attrNameLst>
                                          <p:attrName>style.visibility</p:attrName>
                                        </p:attrNameLst>
                                      </p:cBhvr>
                                      <p:to>
                                        <p:strVal val="hidden"/>
                                      </p:to>
                                    </p:set>
                                    <p:cmd type="call" cmd="stop">
                                      <p:cBhvr>
                                        <p:cTn id="45" dur="1">
                                          <p:stCondLst>
                                            <p:cond delay="0"/>
                                          </p:stCondLst>
                                        </p:cTn>
                                        <p:tgtEl>
                                          <p:spTgt spid="16"/>
                                        </p:tgtEl>
                                      </p:cBhvr>
                                    </p:cmd>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2" presetClass="entr" presetSubtype="2" fill="hold" grpId="0"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 calcmode="lin" valueType="num">
                                      <p:cBhvr additive="base">
                                        <p:cTn id="50"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52" fill="hold" display="0">
                  <p:stCondLst>
                    <p:cond delay="indefinite"/>
                  </p:stCondLst>
                </p:cTn>
                <p:tgtEl>
                  <p:spTgt spid="12"/>
                </p:tgtEl>
              </p:cMediaNode>
            </p:video>
            <p:seq concurrent="1" nextAc="seek">
              <p:cTn id="53" restart="whenNotActive" fill="hold" evtFilter="cancelBubble" nodeType="interactiveSeq">
                <p:stCondLst>
                  <p:cond evt="onClick" delay="0">
                    <p:tgtEl>
                      <p:spTgt spid="12"/>
                    </p:tgtEl>
                  </p:cond>
                </p:stCondLst>
                <p:endSync evt="end" delay="0">
                  <p:rtn val="all"/>
                </p:endSync>
                <p:childTnLst>
                  <p:par>
                    <p:cTn id="54" fill="hold">
                      <p:stCondLst>
                        <p:cond delay="0"/>
                      </p:stCondLst>
                      <p:childTnLst>
                        <p:par>
                          <p:cTn id="55" fill="hold">
                            <p:stCondLst>
                              <p:cond delay="0"/>
                            </p:stCondLst>
                            <p:childTnLst>
                              <p:par>
                                <p:cTn id="56" presetID="2" presetClass="mediacall" presetSubtype="0" fill="hold" nodeType="clickEffect">
                                  <p:stCondLst>
                                    <p:cond delay="0"/>
                                  </p:stCondLst>
                                  <p:childTnLst>
                                    <p:cmd type="call" cmd="togglePause">
                                      <p:cBhvr>
                                        <p:cTn id="57" dur="1" fill="hold"/>
                                        <p:tgtEl>
                                          <p:spTgt spid="12"/>
                                        </p:tgtEl>
                                      </p:cBhvr>
                                    </p:cmd>
                                  </p:childTnLst>
                                </p:cTn>
                              </p:par>
                            </p:childTnLst>
                          </p:cTn>
                        </p:par>
                      </p:childTnLst>
                    </p:cTn>
                  </p:par>
                </p:childTnLst>
              </p:cTn>
              <p:nextCondLst>
                <p:cond evt="onClick" delay="0">
                  <p:tgtEl>
                    <p:spTgt spid="12"/>
                  </p:tgtEl>
                </p:cond>
              </p:nextCondLst>
            </p:seq>
            <p:video>
              <p:cMediaNode vol="80000">
                <p:cTn id="58" fill="hold" display="0">
                  <p:stCondLst>
                    <p:cond delay="indefinite"/>
                  </p:stCondLst>
                </p:cTn>
                <p:tgtEl>
                  <p:spTgt spid="16"/>
                </p:tgtEl>
              </p:cMediaNode>
            </p:video>
            <p:seq concurrent="1" nextAc="seek">
              <p:cTn id="59" restart="whenNotActive" fill="hold" evtFilter="cancelBubble" nodeType="interactiveSeq">
                <p:stCondLst>
                  <p:cond evt="onClick" delay="0">
                    <p:tgtEl>
                      <p:spTgt spid="16"/>
                    </p:tgtEl>
                  </p:cond>
                </p:stCondLst>
                <p:endSync evt="end" delay="0">
                  <p:rtn val="all"/>
                </p:endSync>
                <p:childTnLst>
                  <p:par>
                    <p:cTn id="60" fill="hold">
                      <p:stCondLst>
                        <p:cond delay="0"/>
                      </p:stCondLst>
                      <p:childTnLst>
                        <p:par>
                          <p:cTn id="61" fill="hold">
                            <p:stCondLst>
                              <p:cond delay="0"/>
                            </p:stCondLst>
                            <p:childTnLst>
                              <p:par>
                                <p:cTn id="62" presetID="2" presetClass="mediacall" presetSubtype="0" fill="hold" nodeType="clickEffect">
                                  <p:stCondLst>
                                    <p:cond delay="0"/>
                                  </p:stCondLst>
                                  <p:childTnLst>
                                    <p:cmd type="call" cmd="togglePause">
                                      <p:cBhvr>
                                        <p:cTn id="63" dur="1" fill="hold"/>
                                        <p:tgtEl>
                                          <p:spTgt spid="16"/>
                                        </p:tgtEl>
                                      </p:cBhvr>
                                    </p:cmd>
                                  </p:childTnLst>
                                </p:cTn>
                              </p:par>
                            </p:childTnLst>
                          </p:cTn>
                        </p:par>
                      </p:childTnLst>
                    </p:cTn>
                  </p:par>
                </p:childTnLst>
              </p:cTn>
              <p:nextCondLst>
                <p:cond evt="onClick" delay="0">
                  <p:tgtEl>
                    <p:spTgt spid="16"/>
                  </p:tgtEl>
                </p:cond>
              </p:nextCondLst>
            </p:seq>
            <p:video>
              <p:cMediaNode vol="80000">
                <p:cTn id="64" fill="hold" display="0">
                  <p:stCondLst>
                    <p:cond delay="indefinite"/>
                  </p:stCondLst>
                </p:cTn>
                <p:tgtEl>
                  <p:spTgt spid="15"/>
                </p:tgtEl>
              </p:cMediaNode>
            </p:video>
            <p:seq concurrent="1" nextAc="seek">
              <p:cTn id="65" restart="whenNotActive" fill="hold" evtFilter="cancelBubble" nodeType="interactiveSeq">
                <p:stCondLst>
                  <p:cond evt="onClick" delay="0">
                    <p:tgtEl>
                      <p:spTgt spid="15"/>
                    </p:tgtEl>
                  </p:cond>
                </p:stCondLst>
                <p:endSync evt="end" delay="0">
                  <p:rtn val="all"/>
                </p:endSync>
                <p:childTnLst>
                  <p:par>
                    <p:cTn id="66" fill="hold">
                      <p:stCondLst>
                        <p:cond delay="0"/>
                      </p:stCondLst>
                      <p:childTnLst>
                        <p:par>
                          <p:cTn id="67" fill="hold">
                            <p:stCondLst>
                              <p:cond delay="0"/>
                            </p:stCondLst>
                            <p:childTnLst>
                              <p:par>
                                <p:cTn id="68" presetID="2" presetClass="mediacall" presetSubtype="0" fill="hold" nodeType="clickEffect">
                                  <p:stCondLst>
                                    <p:cond delay="0"/>
                                  </p:stCondLst>
                                  <p:childTnLst>
                                    <p:cmd type="call" cmd="togglePause">
                                      <p:cBhvr>
                                        <p:cTn id="69" dur="1" fill="hold"/>
                                        <p:tgtEl>
                                          <p:spTgt spid="15"/>
                                        </p:tgtEl>
                                      </p:cBhvr>
                                    </p:cmd>
                                  </p:childTnLst>
                                </p:cTn>
                              </p:par>
                            </p:childTnLst>
                          </p:cTn>
                        </p:par>
                      </p:childTnLst>
                    </p:cTn>
                  </p:par>
                </p:childTnLst>
              </p:cTn>
              <p:nextCondLst>
                <p:cond evt="onClick" delay="0">
                  <p:tgtEl>
                    <p:spTgt spid="15"/>
                  </p:tgtEl>
                </p:cond>
              </p:nextCondLst>
            </p:seq>
            <p:video>
              <p:cMediaNode vol="80000">
                <p:cTn id="70" fill="hold" display="0">
                  <p:stCondLst>
                    <p:cond delay="indefinite"/>
                  </p:stCondLst>
                </p:cTn>
                <p:tgtEl>
                  <p:spTgt spid="14"/>
                </p:tgtEl>
              </p:cMediaNode>
            </p:video>
            <p:seq concurrent="1" nextAc="seek">
              <p:cTn id="71" restart="whenNotActive" fill="hold" evtFilter="cancelBubble" nodeType="interactiveSeq">
                <p:stCondLst>
                  <p:cond evt="onClick" delay="0">
                    <p:tgtEl>
                      <p:spTgt spid="14"/>
                    </p:tgtEl>
                  </p:cond>
                </p:stCondLst>
                <p:endSync evt="end" delay="0">
                  <p:rtn val="all"/>
                </p:endSync>
                <p:childTnLst>
                  <p:par>
                    <p:cTn id="72" fill="hold">
                      <p:stCondLst>
                        <p:cond delay="0"/>
                      </p:stCondLst>
                      <p:childTnLst>
                        <p:par>
                          <p:cTn id="73" fill="hold">
                            <p:stCondLst>
                              <p:cond delay="0"/>
                            </p:stCondLst>
                            <p:childTnLst>
                              <p:par>
                                <p:cTn id="74" presetID="2" presetClass="mediacall" presetSubtype="0" fill="hold" nodeType="clickEffect">
                                  <p:stCondLst>
                                    <p:cond delay="0"/>
                                  </p:stCondLst>
                                  <p:childTnLst>
                                    <p:cmd type="call" cmd="togglePause">
                                      <p:cBhvr>
                                        <p:cTn id="75" dur="1" fill="hold"/>
                                        <p:tgtEl>
                                          <p:spTgt spid="14"/>
                                        </p:tgtEl>
                                      </p:cBhvr>
                                    </p:cmd>
                                  </p:childTnLst>
                                </p:cTn>
                              </p:par>
                            </p:childTnLst>
                          </p:cTn>
                        </p:par>
                      </p:childTnLst>
                    </p:cTn>
                  </p:par>
                </p:childTnLst>
              </p:cTn>
              <p:nextCondLst>
                <p:cond evt="onClick" delay="0">
                  <p:tgtEl>
                    <p:spTgt spid="14"/>
                  </p:tgtEl>
                </p:cond>
              </p:nextCondLst>
            </p:seq>
            <p:video>
              <p:cMediaNode vol="80000">
                <p:cTn id="76" fill="hold" display="0">
                  <p:stCondLst>
                    <p:cond delay="indefinite"/>
                  </p:stCondLst>
                </p:cTn>
                <p:tgtEl>
                  <p:spTgt spid="13"/>
                </p:tgtEl>
              </p:cMediaNode>
            </p:video>
            <p:seq concurrent="1" nextAc="seek">
              <p:cTn id="77" restart="whenNotActive" fill="hold" evtFilter="cancelBubble" nodeType="interactiveSeq">
                <p:stCondLst>
                  <p:cond evt="onClick" delay="0">
                    <p:tgtEl>
                      <p:spTgt spid="13"/>
                    </p:tgtEl>
                  </p:cond>
                </p:stCondLst>
                <p:endSync evt="end" delay="0">
                  <p:rtn val="all"/>
                </p:endSync>
                <p:childTnLst>
                  <p:par>
                    <p:cTn id="78" fill="hold">
                      <p:stCondLst>
                        <p:cond delay="0"/>
                      </p:stCondLst>
                      <p:childTnLst>
                        <p:par>
                          <p:cTn id="79" fill="hold">
                            <p:stCondLst>
                              <p:cond delay="0"/>
                            </p:stCondLst>
                            <p:childTnLst>
                              <p:par>
                                <p:cTn id="80" presetID="2" presetClass="mediacall" presetSubtype="0" fill="hold" nodeType="clickEffect">
                                  <p:stCondLst>
                                    <p:cond delay="0"/>
                                  </p:stCondLst>
                                  <p:childTnLst>
                                    <p:cmd type="call" cmd="togglePause">
                                      <p:cBhvr>
                                        <p:cTn id="81" dur="1" fill="hold"/>
                                        <p:tgtEl>
                                          <p:spTgt spid="13"/>
                                        </p:tgtEl>
                                      </p:cBhvr>
                                    </p:cmd>
                                  </p:childTnLst>
                                </p:cTn>
                              </p:par>
                            </p:childTnLst>
                          </p:cTn>
                        </p:par>
                      </p:childTnLst>
                    </p:cTn>
                  </p:par>
                </p:childTnLst>
              </p:cTn>
              <p:nextCondLst>
                <p:cond evt="onClick" delay="0">
                  <p:tgtEl>
                    <p:spTgt spid="13"/>
                  </p:tgtEl>
                </p:cond>
              </p:nextCondLst>
            </p:seq>
          </p:childTnLst>
        </p:cTn>
      </p:par>
    </p:tnLst>
    <p:bldLst>
      <p:bldP spid="4" grpId="0" uiExpand="1" build="p"/>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r>
              <a:rPr smtClean="0"/>
              <a:t>.</a:t>
            </a:r>
            <a:endParaRPr/>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mtClean="0"/>
              <a:t>Bei kleinen Aufzählungen auf Aufzählungszeichen verzichten und ggf. zusätzliche Leerzeile</a:t>
            </a:r>
          </a:p>
          <a:p>
            <a:r>
              <a:rPr lang="de-DE" smtClean="0"/>
              <a:t>Nur die wesentlichen Punkte nennen und Themen auf verschiedene Seiten splitten.</a:t>
            </a:r>
          </a:p>
          <a:p>
            <a:endParaRPr lang="de-DE" smtClean="0"/>
          </a:p>
          <a:p>
            <a:r>
              <a:rPr lang="de-DE" smtClean="0"/>
              <a:t>Punkt 1</a:t>
            </a:r>
          </a:p>
          <a:p>
            <a:endParaRPr lang="de-DE" smtClean="0"/>
          </a:p>
          <a:p>
            <a:r>
              <a:rPr lang="de-DE" smtClean="0"/>
              <a:t>Punkt 2</a:t>
            </a:r>
          </a:p>
          <a:p>
            <a:endParaRPr lang="de-DE" smtClean="0"/>
          </a:p>
          <a:p>
            <a:r>
              <a:rPr lang="de-DE" smtClean="0"/>
              <a:t>Wenn Unterpunkte in einer Aufzählung nötig sind ist ein Einrücken mit – möglich</a:t>
            </a:r>
          </a:p>
          <a:p>
            <a:pPr lvl="1"/>
            <a:r>
              <a:rPr lang="de-DE" smtClean="0"/>
              <a:t>Unterpunkt 1</a:t>
            </a:r>
          </a:p>
          <a:p>
            <a:pPr lvl="2"/>
            <a:r>
              <a:rPr lang="de-DE" smtClean="0"/>
              <a:t>Unterpunkt 1</a:t>
            </a:r>
          </a:p>
          <a:p>
            <a:pPr lvl="2"/>
            <a:r>
              <a:rPr lang="de-DE" smtClean="0"/>
              <a:t>Unterpunkt 2</a:t>
            </a:r>
          </a:p>
          <a:p>
            <a:endParaRPr lang="de-DE" smtClean="0"/>
          </a:p>
          <a:p>
            <a:r>
              <a:rPr lang="de-DE" smtClean="0"/>
              <a:t>Bei größeren Listen die Standardeinstellung • verwenden</a:t>
            </a:r>
          </a:p>
          <a:p>
            <a:pPr lvl="1"/>
            <a:r>
              <a:rPr lang="de-DE" smtClean="0"/>
              <a:t>Unterpunkt 1</a:t>
            </a:r>
          </a:p>
          <a:p>
            <a:pPr lvl="1"/>
            <a:r>
              <a:rPr lang="de-DE" smtClean="0"/>
              <a:t>Unterpunkt 2</a:t>
            </a:r>
          </a:p>
          <a:p>
            <a:pPr lvl="1"/>
            <a:r>
              <a:rPr lang="de-DE" smtClean="0"/>
              <a:t>Unterpunkt 3</a:t>
            </a:r>
            <a:endParaRPr lang="de-DE" dirty="0"/>
          </a:p>
        </p:txBody>
      </p:sp>
      <p:sp>
        <p:nvSpPr>
          <p:cNvPr id="5"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smtClean="0"/>
              <a:t>schlichte Darstellung von Informationen</a:t>
            </a:r>
          </a:p>
          <a:p>
            <a:endParaRPr smtClean="0"/>
          </a:p>
          <a:p>
            <a:r>
              <a:rPr smtClean="0"/>
              <a:t>reduzierte Farben</a:t>
            </a:r>
          </a:p>
          <a:p>
            <a:endParaRPr smtClean="0"/>
          </a:p>
          <a:p>
            <a:r>
              <a:rPr smtClean="0"/>
              <a:t>Rahmen und Überlagerungen nach Möglichkeit vermeiden</a:t>
            </a:r>
          </a:p>
          <a:p>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Bilder - Allgemein</a:t>
            </a:r>
            <a:endParaRPr lang="de-DE" sz="3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smtClean="0"/>
              <a:t>Überschrift 2</a:t>
            </a:r>
          </a:p>
          <a:p>
            <a:r>
              <a:rPr lang="de-DE" dirty="0" smtClean="0"/>
              <a:t>Hier steht ein einleitender oder beschreibender Fließtext und nach Wunsch eine Aufzählung</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Punkt 3</a:t>
            </a:r>
          </a:p>
          <a:p>
            <a:endParaRPr lang="de-DE" dirty="0" smtClean="0"/>
          </a:p>
          <a:p>
            <a:r>
              <a:rPr lang="de-DE" dirty="0" smtClean="0"/>
              <a:t>Punkt 4</a:t>
            </a:r>
          </a:p>
          <a:p>
            <a:endParaRPr lang="de-DE" dirty="0" smtClean="0"/>
          </a:p>
          <a:p>
            <a:endParaRPr lang="de-DE" dirty="0"/>
          </a:p>
        </p:txBody>
      </p:sp>
      <p:sp>
        <p:nvSpPr>
          <p:cNvPr id="18" name="Inhaltsplatzhalter 17"/>
          <p:cNvSpPr>
            <a:spLocks noGrp="1"/>
          </p:cNvSpPr>
          <p:nvPr>
            <p:ph idx="15"/>
          </p:nvPr>
        </p:nvSpPr>
        <p:spPr/>
        <p:txBody>
          <a:bodyPr/>
          <a:lstStyle/>
          <a:p>
            <a:endParaRPr lang="de-DE"/>
          </a:p>
        </p:txBody>
      </p:sp>
      <p:sp>
        <p:nvSpPr>
          <p:cNvPr id="7" name="Fußzeilenplatzhalter 4"/>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8"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6" name="Fußzeilenplatzhalter 5"/>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Weißer bzw. transparenter Hintergrund</a:t>
            </a:r>
            <a:br>
              <a:rPr lang="de-DE" smtClean="0"/>
            </a:br>
            <a:r>
              <a:rPr lang="de-DE" smtClean="0"/>
              <a:t>mit genug Freiraum anordnen</a:t>
            </a:r>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smtClean="0"/>
              <a:t>Nicht formatfüllende Bilder</a:t>
            </a:r>
            <a:endParaRPr lang="de-D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5"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Bilder Format füllend - maximale Bildgröße</a:t>
            </a:r>
            <a:endParaRPr lang="de-D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mtClean="0"/>
              <a:t>Alternativ mit formatfüllendem Hintergrund: 5 % schwarz</a:t>
            </a:r>
          </a:p>
          <a:p>
            <a:r>
              <a:rPr lang="de-DE" smtClean="0"/>
              <a:t>Beschriftungen können zusätzlich neben den Bildern angebracht werden</a:t>
            </a:r>
            <a:endParaRPr lang="de-DE"/>
          </a:p>
        </p:txBody>
      </p:sp>
      <p:sp>
        <p:nvSpPr>
          <p:cNvPr id="11"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Inhaltsplatzhalter 6"/>
          <p:cNvSpPr>
            <a:spLocks noGrp="1"/>
          </p:cNvSpPr>
          <p:nvPr>
            <p:ph sz="quarter" idx="18"/>
          </p:nvPr>
        </p:nvSpPr>
        <p:spPr/>
        <p:txBody>
          <a:bodyPr/>
          <a:lstStyle/>
          <a:p>
            <a:r>
              <a:rPr lang="de-DE" smtClean="0"/>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smtClean="0"/>
              <a:t>Nicht Format füllende Bilder</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mc:AlternateContent xmlns:mc="http://schemas.openxmlformats.org/markup-compatibility/2006" xmlns:a14="http://schemas.microsoft.com/office/drawing/2010/main">
        <mc:Choice Requires="a14">
          <p:sp>
            <p:nvSpPr>
              <p:cNvPr id="10" name="Text 1"/>
              <p:cNvSpPr txBox="1">
                <a:spLocks/>
              </p:cNvSpPr>
              <p:nvPr/>
            </p:nvSpPr>
            <p:spPr>
              <a:xfrm>
                <a:off x="319088"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complexity is</a:t>
                </a:r>
                <a:r>
                  <a:rPr lang="is-IS" dirty="0"/>
                  <a:t>:</a:t>
                </a:r>
              </a:p>
              <a:p>
                <a:endParaRPr lang="is-IS" dirty="0"/>
              </a:p>
              <a:p>
                <a:pPr/>
                <a14:m>
                  <m:oMathPara xmlns:m="http://schemas.openxmlformats.org/officeDocument/2006/math">
                    <m:oMathParaPr>
                      <m:jc m:val="centerGroup"/>
                    </m:oMathParaPr>
                    <m:oMath xmlns:m="http://schemas.openxmlformats.org/officeDocument/2006/math">
                      <m:nary>
                        <m:naryPr>
                          <m:chr m:val="∏"/>
                          <m:supHide m:val="on"/>
                          <m:ctrlPr>
                            <a:rPr lang="is-IS" i="1">
                              <a:latin typeface="Cambria Math" charset="0"/>
                            </a:rPr>
                          </m:ctrlPr>
                        </m:naryPr>
                        <m:sub>
                          <m:r>
                            <m:rPr>
                              <m:brk m:alnAt="7"/>
                            </m:rPr>
                            <a:rPr lang="it-IT" i="1">
                              <a:latin typeface="Cambria Math" charset="0"/>
                            </a:rPr>
                            <m:t>𝑙</m:t>
                          </m:r>
                          <m:r>
                            <a:rPr lang="it-IT" i="1">
                              <a:latin typeface="Cambria Math" charset="0"/>
                            </a:rPr>
                            <m:t>𝑝</m:t>
                          </m:r>
                        </m:sub>
                        <m:sup/>
                        <m:e>
                          <m:sSub>
                            <m:sSubPr>
                              <m:ctrlPr>
                                <a:rPr lang="en-US" i="1">
                                  <a:latin typeface="Cambria Math" charset="0"/>
                                </a:rPr>
                              </m:ctrlPr>
                            </m:sSubPr>
                            <m:e>
                              <m:r>
                                <a:rPr lang="it-IT" i="1">
                                  <a:latin typeface="Cambria Math" charset="0"/>
                                </a:rPr>
                                <m:t>𝑛</m:t>
                              </m:r>
                            </m:e>
                            <m:sub>
                              <m:r>
                                <a:rPr lang="it-IT" i="1">
                                  <a:latin typeface="Cambria Math" charset="0"/>
                                </a:rPr>
                                <m:t>𝑙𝑝</m:t>
                              </m:r>
                            </m:sub>
                          </m:sSub>
                          <m:r>
                            <a:rPr lang="ru-RU" i="1">
                              <a:latin typeface="Cambria Math" charset="0"/>
                              <a:ea typeface="Cambria Math" charset="0"/>
                              <a:cs typeface="Cambria Math" charset="0"/>
                            </a:rPr>
                            <m:t>!</m:t>
                          </m:r>
                        </m:e>
                      </m:nary>
                    </m:oMath>
                  </m:oMathPara>
                </a14:m>
                <a:endParaRPr lang="en-US" dirty="0"/>
              </a:p>
              <a:p>
                <a:r>
                  <a:rPr lang="en-US" dirty="0"/>
                  <a:t>where:</a:t>
                </a:r>
              </a:p>
              <a:p>
                <a:pPr marL="214313" indent="-214313">
                  <a:buFont typeface="Arial" charset="0"/>
                  <a:buChar char="•"/>
                </a:pPr>
                <a:r>
                  <a:rPr lang="en-US" dirty="0" err="1"/>
                  <a:t>lp</a:t>
                </a:r>
                <a:r>
                  <a:rPr lang="en-US" dirty="0"/>
                  <a:t> goes over the number of </a:t>
                </a:r>
                <a:r>
                  <a:rPr lang="en-US" dirty="0" err="1"/>
                  <a:t>loadpaths</a:t>
                </a:r>
                <a:endParaRPr lang="en-US" dirty="0"/>
              </a:p>
              <a:p>
                <a:pPr marL="214313" indent="-214313">
                  <a:buFont typeface="Arial" charset="0"/>
                  <a:buChar char="•"/>
                </a:pPr>
                <a:r>
                  <a:rPr lang="en-US" dirty="0"/>
                  <a:t>n is the number of components of the </a:t>
                </a:r>
                <a:r>
                  <a:rPr lang="en-US" dirty="0" err="1" smtClean="0"/>
                  <a:t>loadpath</a:t>
                </a:r>
                <a:endParaRPr lang="en-US" dirty="0"/>
              </a:p>
            </p:txBody>
          </p:sp>
        </mc:Choice>
        <mc:Fallback xmlns="">
          <p:sp>
            <p:nvSpPr>
              <p:cNvPr id="10" name="Text 1"/>
              <p:cNvSpPr txBox="1">
                <a:spLocks noRot="1" noChangeAspect="1" noMove="1" noResize="1" noEditPoints="1" noAdjustHandles="1" noChangeArrowheads="1" noChangeShapeType="1" noTextEdit="1"/>
              </p:cNvSpPr>
              <p:nvPr/>
            </p:nvSpPr>
            <p:spPr>
              <a:xfrm>
                <a:off x="319088" y="2565399"/>
                <a:ext cx="2944811" cy="3896360"/>
              </a:xfrm>
              <a:prstGeom prst="rect">
                <a:avLst/>
              </a:prstGeom>
              <a:blipFill rotWithShape="0">
                <a:blip r:embed="rId2"/>
                <a:stretch>
                  <a:fillRect l="-4141" t="-1408"/>
                </a:stretch>
              </a:blipFill>
              <a:ln w="9525">
                <a:noFill/>
                <a:miter lim="800000"/>
                <a:headEnd/>
                <a:tailEnd/>
              </a:ln>
            </p:spPr>
            <p:txBody>
              <a:bodyPr/>
              <a:lstStyle/>
              <a:p>
                <a:r>
                  <a:rPr lang="en-GB">
                    <a:noFill/>
                  </a:rPr>
                  <a:t> </a:t>
                </a:r>
              </a:p>
            </p:txBody>
          </p:sp>
        </mc:Fallback>
      </mc:AlternateContent>
      <p:sp>
        <p:nvSpPr>
          <p:cNvPr id="2" name="Title"/>
          <p:cNvSpPr>
            <a:spLocks noGrp="1"/>
          </p:cNvSpPr>
          <p:nvPr>
            <p:ph type="title"/>
          </p:nvPr>
        </p:nvSpPr>
        <p:spPr>
          <a:xfrm>
            <a:off x="319090" y="994334"/>
            <a:ext cx="8508997" cy="1231106"/>
          </a:xfrm>
        </p:spPr>
        <p:txBody>
          <a:bodyPr/>
          <a:lstStyle/>
          <a:p>
            <a:r>
              <a:rPr lang="en-US" sz="2800" dirty="0"/>
              <a:t>Q: “the complexity of the problem grows with the factorial of the number of components: </a:t>
            </a:r>
            <a:r>
              <a:rPr lang="en-US" sz="2800" b="1" dirty="0"/>
              <a:t>is brute force a good approach?</a:t>
            </a:r>
            <a:r>
              <a:rPr lang="en-US" sz="2800" dirty="0"/>
              <a:t>”</a:t>
            </a:r>
            <a:endParaRPr lang="en-GB" sz="2800" dirty="0"/>
          </a:p>
        </p:txBody>
      </p:sp>
      <p:pic>
        <p:nvPicPr>
          <p:cNvPr id="9" name="Imag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3900" y="3024418"/>
            <a:ext cx="5564188" cy="2978323"/>
          </a:xfrm>
        </p:spPr>
      </p:pic>
      <p:sp>
        <p:nvSpPr>
          <p:cNvPr id="7" name="Text 2"/>
          <p:cNvSpPr txBox="1">
            <a:spLocks/>
          </p:cNvSpPr>
          <p:nvPr/>
        </p:nvSpPr>
        <p:spPr>
          <a:xfrm>
            <a:off x="319087"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dirty="0" err="1"/>
              <a:t>Let’s</a:t>
            </a:r>
            <a:r>
              <a:rPr lang="it-IT" dirty="0"/>
              <a:t> </a:t>
            </a:r>
            <a:r>
              <a:rPr lang="it-IT" dirty="0" err="1"/>
              <a:t>consider</a:t>
            </a:r>
            <a:r>
              <a:rPr lang="it-IT" dirty="0"/>
              <a:t> a </a:t>
            </a:r>
            <a:r>
              <a:rPr lang="it-IT" dirty="0" err="1"/>
              <a:t>possible</a:t>
            </a:r>
            <a:r>
              <a:rPr lang="it-IT" dirty="0"/>
              <a:t> </a:t>
            </a:r>
            <a:r>
              <a:rPr lang="it-IT" dirty="0" err="1"/>
              <a:t>structure</a:t>
            </a:r>
            <a:r>
              <a:rPr lang="it-IT" dirty="0"/>
              <a:t>.</a:t>
            </a:r>
          </a:p>
          <a:p>
            <a:endParaRPr lang="it-IT" dirty="0"/>
          </a:p>
          <a:p>
            <a:r>
              <a:rPr lang="it-IT" dirty="0"/>
              <a:t>In </a:t>
            </a:r>
            <a:r>
              <a:rPr lang="it-IT" dirty="0" err="1"/>
              <a:t>this</a:t>
            </a:r>
            <a:r>
              <a:rPr lang="it-IT" dirty="0"/>
              <a:t> case the </a:t>
            </a:r>
            <a:r>
              <a:rPr lang="it-IT" dirty="0" err="1"/>
              <a:t>number</a:t>
            </a:r>
            <a:r>
              <a:rPr lang="it-IT" dirty="0"/>
              <a:t> of </a:t>
            </a:r>
            <a:r>
              <a:rPr lang="en-GB" dirty="0"/>
              <a:t>possible</a:t>
            </a:r>
            <a:r>
              <a:rPr lang="it-IT" dirty="0"/>
              <a:t> </a:t>
            </a:r>
            <a:r>
              <a:rPr lang="it-IT" dirty="0" err="1"/>
              <a:t>solutions</a:t>
            </a:r>
            <a:r>
              <a:rPr lang="it-IT" dirty="0"/>
              <a:t> </a:t>
            </a:r>
            <a:r>
              <a:rPr lang="it-IT" dirty="0" err="1"/>
              <a:t>is</a:t>
            </a:r>
            <a:r>
              <a:rPr lang="it-IT" dirty="0" smtClean="0"/>
              <a:t>:</a:t>
            </a:r>
            <a:endParaRPr lang="it-IT" dirty="0"/>
          </a:p>
        </p:txBody>
      </p:sp>
      <mc:AlternateContent xmlns:mc="http://schemas.openxmlformats.org/markup-compatibility/2006" xmlns:a14="http://schemas.microsoft.com/office/drawing/2010/main">
        <mc:Choice Requires="a14">
          <p:sp>
            <p:nvSpPr>
              <p:cNvPr id="13" name="Formula"/>
              <p:cNvSpPr txBox="1"/>
              <p:nvPr/>
            </p:nvSpPr>
            <p:spPr>
              <a:xfrm>
                <a:off x="319085" y="4141498"/>
                <a:ext cx="1248290" cy="794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is-IS" i="1" smtClean="0">
                              <a:latin typeface="Cambria Math" charset="0"/>
                            </a:rPr>
                          </m:ctrlPr>
                        </m:naryPr>
                        <m:sub>
                          <m:r>
                            <m:rPr>
                              <m:brk m:alnAt="7"/>
                            </m:rPr>
                            <a:rPr lang="it-IT" i="1">
                              <a:latin typeface="Cambria Math" charset="0"/>
                            </a:rPr>
                            <m:t>𝑙</m:t>
                          </m:r>
                          <m:r>
                            <a:rPr lang="it-IT" i="1">
                              <a:latin typeface="Cambria Math" charset="0"/>
                            </a:rPr>
                            <m:t>𝑝</m:t>
                          </m:r>
                        </m:sub>
                        <m:sup/>
                        <m:e>
                          <m:sSub>
                            <m:sSubPr>
                              <m:ctrlPr>
                                <a:rPr lang="en-US" i="1">
                                  <a:latin typeface="Cambria Math" charset="0"/>
                                </a:rPr>
                              </m:ctrlPr>
                            </m:sSubPr>
                            <m:e>
                              <m:r>
                                <a:rPr lang="it-IT" i="1">
                                  <a:latin typeface="Cambria Math" charset="0"/>
                                </a:rPr>
                                <m:t>𝑛</m:t>
                              </m:r>
                            </m:e>
                            <m:sub>
                              <m:r>
                                <a:rPr lang="it-IT" i="1">
                                  <a:latin typeface="Cambria Math" charset="0"/>
                                </a:rPr>
                                <m:t>𝑙𝑝</m:t>
                              </m:r>
                            </m:sub>
                          </m:sSub>
                          <m:r>
                            <a:rPr lang="ru-RU" i="1">
                              <a:latin typeface="Cambria Math" charset="0"/>
                              <a:ea typeface="Cambria Math" charset="0"/>
                              <a:cs typeface="Cambria Math" charset="0"/>
                            </a:rPr>
                            <m:t>!</m:t>
                          </m:r>
                        </m:e>
                      </m:nary>
                      <m:r>
                        <a:rPr lang="it-IT" b="0" i="0" smtClean="0">
                          <a:latin typeface="Cambria Math" charset="0"/>
                          <a:ea typeface="Cambria Math" charset="0"/>
                          <a:cs typeface="Cambria Math" charset="0"/>
                        </a:rPr>
                        <m:t>=</m:t>
                      </m:r>
                    </m:oMath>
                  </m:oMathPara>
                </a14:m>
                <a:endParaRPr lang="en-US" dirty="0"/>
              </a:p>
            </p:txBody>
          </p:sp>
        </mc:Choice>
        <mc:Fallback xmlns="">
          <p:sp>
            <p:nvSpPr>
              <p:cNvPr id="13" name="Formula"/>
              <p:cNvSpPr txBox="1">
                <a:spLocks noRot="1" noChangeAspect="1" noMove="1" noResize="1" noEditPoints="1" noAdjustHandles="1" noChangeArrowheads="1" noChangeShapeType="1" noTextEdit="1"/>
              </p:cNvSpPr>
              <p:nvPr/>
            </p:nvSpPr>
            <p:spPr>
              <a:xfrm>
                <a:off x="319085" y="4141498"/>
                <a:ext cx="1248290" cy="794961"/>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factorial 1"/>
              <p:cNvSpPr txBox="1"/>
              <p:nvPr/>
            </p:nvSpPr>
            <p:spPr>
              <a:xfrm>
                <a:off x="8701250" y="3502368"/>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3</m:t>
                      </m:r>
                      <m:r>
                        <a:rPr lang="ru-RU" b="0" i="1" smtClean="0">
                          <a:latin typeface="Cambria Math" charset="0"/>
                          <a:ea typeface="Cambria Math" charset="0"/>
                          <a:cs typeface="Cambria Math" charset="0"/>
                        </a:rPr>
                        <m:t>!</m:t>
                      </m:r>
                    </m:oMath>
                  </m:oMathPara>
                </a14:m>
                <a:endParaRPr lang="en-GB" dirty="0"/>
              </a:p>
            </p:txBody>
          </p:sp>
        </mc:Choice>
        <mc:Fallback xmlns="">
          <p:sp>
            <p:nvSpPr>
              <p:cNvPr id="15" name="factorial 1"/>
              <p:cNvSpPr txBox="1">
                <a:spLocks noRot="1" noChangeAspect="1" noMove="1" noResize="1" noEditPoints="1" noAdjustHandles="1" noChangeArrowheads="1" noChangeShapeType="1" noTextEdit="1"/>
              </p:cNvSpPr>
              <p:nvPr/>
            </p:nvSpPr>
            <p:spPr>
              <a:xfrm>
                <a:off x="8701250" y="3502368"/>
                <a:ext cx="442750"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factorial 2"/>
              <p:cNvSpPr txBox="1"/>
              <p:nvPr/>
            </p:nvSpPr>
            <p:spPr>
              <a:xfrm>
                <a:off x="8701250" y="4237846"/>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charset="0"/>
                        </a:rPr>
                        <m:t>1</m:t>
                      </m:r>
                      <m:r>
                        <a:rPr lang="ru-RU" b="0" i="1" smtClean="0">
                          <a:latin typeface="Cambria Math" charset="0"/>
                          <a:ea typeface="Cambria Math" charset="0"/>
                          <a:cs typeface="Cambria Math" charset="0"/>
                        </a:rPr>
                        <m:t>!</m:t>
                      </m:r>
                    </m:oMath>
                  </m:oMathPara>
                </a14:m>
                <a:endParaRPr lang="en-GB" dirty="0"/>
              </a:p>
            </p:txBody>
          </p:sp>
        </mc:Choice>
        <mc:Fallback xmlns="">
          <p:sp>
            <p:nvSpPr>
              <p:cNvPr id="16" name="factorial 2"/>
              <p:cNvSpPr txBox="1">
                <a:spLocks noRot="1" noChangeAspect="1" noMove="1" noResize="1" noEditPoints="1" noAdjustHandles="1" noChangeArrowheads="1" noChangeShapeType="1" noTextEdit="1"/>
              </p:cNvSpPr>
              <p:nvPr/>
            </p:nvSpPr>
            <p:spPr>
              <a:xfrm>
                <a:off x="8701250" y="4237846"/>
                <a:ext cx="442750" cy="369332"/>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factorial 3"/>
              <p:cNvSpPr txBox="1"/>
              <p:nvPr/>
            </p:nvSpPr>
            <p:spPr>
              <a:xfrm>
                <a:off x="8675850" y="4726393"/>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3</m:t>
                      </m:r>
                      <m:r>
                        <a:rPr lang="ru-RU" b="0" i="1" smtClean="0">
                          <a:latin typeface="Cambria Math" charset="0"/>
                          <a:ea typeface="Cambria Math" charset="0"/>
                          <a:cs typeface="Cambria Math" charset="0"/>
                        </a:rPr>
                        <m:t>!</m:t>
                      </m:r>
                    </m:oMath>
                  </m:oMathPara>
                </a14:m>
                <a:endParaRPr lang="en-GB" dirty="0"/>
              </a:p>
            </p:txBody>
          </p:sp>
        </mc:Choice>
        <mc:Fallback xmlns="">
          <p:sp>
            <p:nvSpPr>
              <p:cNvPr id="17" name="factorial 3"/>
              <p:cNvSpPr txBox="1">
                <a:spLocks noRot="1" noChangeAspect="1" noMove="1" noResize="1" noEditPoints="1" noAdjustHandles="1" noChangeArrowheads="1" noChangeShapeType="1" noTextEdit="1"/>
              </p:cNvSpPr>
              <p:nvPr/>
            </p:nvSpPr>
            <p:spPr>
              <a:xfrm>
                <a:off x="8675850" y="4726393"/>
                <a:ext cx="442750" cy="369332"/>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factorial 4"/>
              <p:cNvSpPr txBox="1"/>
              <p:nvPr/>
            </p:nvSpPr>
            <p:spPr>
              <a:xfrm>
                <a:off x="8701250" y="5105239"/>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3</m:t>
                      </m:r>
                      <m:r>
                        <a:rPr lang="ru-RU" b="0" i="1" smtClean="0">
                          <a:latin typeface="Cambria Math" charset="0"/>
                          <a:ea typeface="Cambria Math" charset="0"/>
                          <a:cs typeface="Cambria Math" charset="0"/>
                        </a:rPr>
                        <m:t>!</m:t>
                      </m:r>
                    </m:oMath>
                  </m:oMathPara>
                </a14:m>
                <a:endParaRPr lang="en-GB" dirty="0"/>
              </a:p>
            </p:txBody>
          </p:sp>
        </mc:Choice>
        <mc:Fallback xmlns="">
          <p:sp>
            <p:nvSpPr>
              <p:cNvPr id="18" name="factorial 4"/>
              <p:cNvSpPr txBox="1">
                <a:spLocks noRot="1" noChangeAspect="1" noMove="1" noResize="1" noEditPoints="1" noAdjustHandles="1" noChangeArrowheads="1" noChangeShapeType="1" noTextEdit="1"/>
              </p:cNvSpPr>
              <p:nvPr/>
            </p:nvSpPr>
            <p:spPr>
              <a:xfrm>
                <a:off x="8701250" y="5105239"/>
                <a:ext cx="442750" cy="369332"/>
              </a:xfrm>
              <a:prstGeom prst="rect">
                <a:avLst/>
              </a:prstGeom>
              <a:blipFill rotWithShape="0">
                <a:blip r:embed="rId7"/>
                <a:stretch>
                  <a:fillRect/>
                </a:stretch>
              </a:blipFill>
            </p:spPr>
            <p:txBody>
              <a:bodyPr/>
              <a:lstStyle/>
              <a:p>
                <a:r>
                  <a:rPr lang="en-GB">
                    <a:noFill/>
                  </a:rPr>
                  <a:t> </a:t>
                </a:r>
              </a:p>
            </p:txBody>
          </p:sp>
        </mc:Fallback>
      </mc:AlternateContent>
      <p:sp>
        <p:nvSpPr>
          <p:cNvPr id="19" name="Text 3"/>
          <p:cNvSpPr txBox="1">
            <a:spLocks/>
          </p:cNvSpPr>
          <p:nvPr/>
        </p:nvSpPr>
        <p:spPr>
          <a:xfrm>
            <a:off x="319085" y="2565398"/>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dirty="0" err="1"/>
              <a:t>Therefore</a:t>
            </a:r>
            <a:r>
              <a:rPr lang="it-IT" dirty="0"/>
              <a:t> brute force </a:t>
            </a:r>
            <a:r>
              <a:rPr lang="it-IT" dirty="0" err="1"/>
              <a:t>is</a:t>
            </a:r>
            <a:r>
              <a:rPr lang="it-IT" dirty="0"/>
              <a:t> </a:t>
            </a:r>
            <a:r>
              <a:rPr lang="it-IT" dirty="0" err="1"/>
              <a:t>not</a:t>
            </a:r>
            <a:r>
              <a:rPr lang="it-IT" dirty="0"/>
              <a:t> a </a:t>
            </a:r>
            <a:r>
              <a:rPr lang="it-IT" dirty="0" err="1"/>
              <a:t>problem</a:t>
            </a:r>
            <a:r>
              <a:rPr lang="it-IT" dirty="0"/>
              <a:t> </a:t>
            </a:r>
            <a:r>
              <a:rPr lang="it-IT" dirty="0" err="1"/>
              <a:t>since</a:t>
            </a:r>
            <a:r>
              <a:rPr lang="it-IT" dirty="0"/>
              <a:t> </a:t>
            </a:r>
            <a:r>
              <a:rPr lang="it-IT" dirty="0" err="1"/>
              <a:t>our</a:t>
            </a:r>
            <a:r>
              <a:rPr lang="it-IT" dirty="0"/>
              <a:t> </a:t>
            </a:r>
            <a:r>
              <a:rPr lang="it-IT" dirty="0" err="1"/>
              <a:t>problems</a:t>
            </a:r>
            <a:r>
              <a:rPr lang="it-IT" dirty="0"/>
              <a:t> are </a:t>
            </a:r>
            <a:r>
              <a:rPr lang="it-IT" dirty="0" err="1"/>
              <a:t>really</a:t>
            </a:r>
            <a:r>
              <a:rPr lang="it-IT" dirty="0"/>
              <a:t> </a:t>
            </a:r>
            <a:r>
              <a:rPr lang="it-IT" dirty="0" err="1"/>
              <a:t>simple</a:t>
            </a:r>
            <a:r>
              <a:rPr lang="it-IT" dirty="0"/>
              <a:t>.</a:t>
            </a:r>
          </a:p>
          <a:p>
            <a:endParaRPr lang="it-IT" dirty="0"/>
          </a:p>
          <a:p>
            <a:r>
              <a:rPr lang="it-IT" dirty="0" err="1"/>
              <a:t>But</a:t>
            </a:r>
            <a:r>
              <a:rPr lang="it-IT" dirty="0"/>
              <a:t> of </a:t>
            </a:r>
            <a:r>
              <a:rPr lang="it-IT" dirty="0" err="1"/>
              <a:t>course</a:t>
            </a:r>
            <a:r>
              <a:rPr lang="it-IT" dirty="0"/>
              <a:t> </a:t>
            </a:r>
            <a:r>
              <a:rPr lang="it-IT" dirty="0" err="1"/>
              <a:t>there</a:t>
            </a:r>
            <a:r>
              <a:rPr lang="it-IT" dirty="0"/>
              <a:t> are </a:t>
            </a:r>
            <a:r>
              <a:rPr lang="it-IT" dirty="0" err="1"/>
              <a:t>smarter</a:t>
            </a:r>
            <a:r>
              <a:rPr lang="it-IT" dirty="0"/>
              <a:t> ways to </a:t>
            </a:r>
            <a:r>
              <a:rPr lang="it-IT" dirty="0" err="1"/>
              <a:t>accomplish</a:t>
            </a:r>
            <a:r>
              <a:rPr lang="it-IT" dirty="0"/>
              <a:t> the task.</a:t>
            </a:r>
          </a:p>
          <a:p>
            <a:endParaRPr lang="it-IT" dirty="0"/>
          </a:p>
          <a:p>
            <a:r>
              <a:rPr lang="it-IT" dirty="0"/>
              <a:t>And </a:t>
            </a:r>
            <a:r>
              <a:rPr lang="it-IT" dirty="0" err="1"/>
              <a:t>we’re</a:t>
            </a:r>
            <a:r>
              <a:rPr lang="it-IT" dirty="0"/>
              <a:t> </a:t>
            </a:r>
            <a:r>
              <a:rPr lang="it-IT" dirty="0" err="1"/>
              <a:t>already</a:t>
            </a:r>
            <a:r>
              <a:rPr lang="it-IT" dirty="0"/>
              <a:t> </a:t>
            </a:r>
            <a:r>
              <a:rPr lang="it-IT" dirty="0" err="1"/>
              <a:t>working</a:t>
            </a:r>
            <a:r>
              <a:rPr lang="it-IT" dirty="0"/>
              <a:t> on </a:t>
            </a:r>
            <a:r>
              <a:rPr lang="it-IT" dirty="0" err="1"/>
              <a:t>one</a:t>
            </a:r>
            <a:r>
              <a:rPr lang="it-IT" dirty="0"/>
              <a:t>.</a:t>
            </a:r>
          </a:p>
        </p:txBody>
      </p:sp>
      <mc:AlternateContent xmlns:mc="http://schemas.openxmlformats.org/markup-compatibility/2006" xmlns:a14="http://schemas.microsoft.com/office/drawing/2010/main">
        <mc:Choice Requires="a14">
          <p:sp>
            <p:nvSpPr>
              <p:cNvPr id="23" name="Result"/>
              <p:cNvSpPr txBox="1"/>
              <p:nvPr/>
            </p:nvSpPr>
            <p:spPr>
              <a:xfrm>
                <a:off x="2589059" y="4266678"/>
                <a:ext cx="87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=216</m:t>
                      </m:r>
                    </m:oMath>
                  </m:oMathPara>
                </a14:m>
                <a:endParaRPr lang="en-GB" dirty="0"/>
              </a:p>
            </p:txBody>
          </p:sp>
        </mc:Choice>
        <mc:Fallback xmlns="">
          <p:sp>
            <p:nvSpPr>
              <p:cNvPr id="23" name="Result"/>
              <p:cNvSpPr txBox="1">
                <a:spLocks noRot="1" noChangeAspect="1" noMove="1" noResize="1" noEditPoints="1" noAdjustHandles="1" noChangeArrowheads="1" noChangeShapeType="1" noTextEdit="1"/>
              </p:cNvSpPr>
              <p:nvPr/>
            </p:nvSpPr>
            <p:spPr>
              <a:xfrm>
                <a:off x="2589059" y="4266678"/>
                <a:ext cx="870751" cy="369332"/>
              </a:xfrm>
              <a:prstGeom prst="rect">
                <a:avLst/>
              </a:prstGeom>
              <a:blipFill rotWithShape="0">
                <a:blip r:embed="rId8"/>
                <a:stretch>
                  <a:fillRect/>
                </a:stretch>
              </a:blipFill>
            </p:spPr>
            <p:txBody>
              <a:bodyPr/>
              <a:lstStyle/>
              <a:p>
                <a:r>
                  <a:rPr lang="en-GB">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4.44444E-6 0 L -0.80434 0.11435 " pathEditMode="relative" rAng="0" ptsTypes="AA">
                                      <p:cBhvr>
                                        <p:cTn id="28" dur="1000" fill="hold"/>
                                        <p:tgtEl>
                                          <p:spTgt spid="15"/>
                                        </p:tgtEl>
                                        <p:attrNameLst>
                                          <p:attrName>ppt_x</p:attrName>
                                          <p:attrName>ppt_y</p:attrName>
                                        </p:attrNameLst>
                                      </p:cBhvr>
                                      <p:rCtr x="-40226" y="571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4.44444E-6 2.59259E-6 L -0.77152 0.00694 " pathEditMode="relative" rAng="0" ptsTypes="AA">
                                      <p:cBhvr>
                                        <p:cTn id="36" dur="1000" fill="hold"/>
                                        <p:tgtEl>
                                          <p:spTgt spid="16"/>
                                        </p:tgtEl>
                                        <p:attrNameLst>
                                          <p:attrName>ppt_x</p:attrName>
                                          <p:attrName>ppt_y</p:attrName>
                                        </p:attrNameLst>
                                      </p:cBhvr>
                                      <p:rCtr x="-38576" y="34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3.33333E-6 -2.22222E-6 L -0.73403 -0.06412 " pathEditMode="relative" rAng="0" ptsTypes="AA">
                                      <p:cBhvr>
                                        <p:cTn id="44" dur="1000" fill="hold"/>
                                        <p:tgtEl>
                                          <p:spTgt spid="17"/>
                                        </p:tgtEl>
                                        <p:attrNameLst>
                                          <p:attrName>ppt_x</p:attrName>
                                          <p:attrName>ppt_y</p:attrName>
                                        </p:attrNameLst>
                                      </p:cBhvr>
                                      <p:rCtr x="-36701" y="-3218"/>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4.44444E-6 3.7037E-6 L -0.70347 -0.11945 " pathEditMode="relative" rAng="0" ptsTypes="AA">
                                      <p:cBhvr>
                                        <p:cTn id="52" dur="1000" fill="hold"/>
                                        <p:tgtEl>
                                          <p:spTgt spid="18"/>
                                        </p:tgtEl>
                                        <p:attrNameLst>
                                          <p:attrName>ppt_x</p:attrName>
                                          <p:attrName>ppt_y</p:attrName>
                                        </p:attrNameLst>
                                      </p:cBhvr>
                                      <p:rCtr x="-35174" y="-5972"/>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2" nodeType="click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1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7">
                                            <p:txEl>
                                              <p:pRg st="0" end="0"/>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7">
                                            <p:txEl>
                                              <p:pRg st="2" end="2"/>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7" grpId="0" build="p"/>
      <p:bldP spid="7" grpId="1" build="allAtOnce"/>
      <p:bldP spid="13" grpId="0"/>
      <p:bldP spid="13" grpId="1"/>
      <p:bldP spid="15" grpId="0"/>
      <p:bldP spid="15" grpId="1"/>
      <p:bldP spid="15" grpId="2"/>
      <p:bldP spid="16" grpId="0"/>
      <p:bldP spid="16" grpId="1"/>
      <p:bldP spid="16" grpId="2"/>
      <p:bldP spid="17" grpId="0"/>
      <p:bldP spid="17" grpId="1"/>
      <p:bldP spid="17" grpId="2"/>
      <p:bldP spid="18" grpId="0"/>
      <p:bldP spid="18" grpId="1"/>
      <p:bldP spid="18" grpId="2"/>
      <p:bldP spid="19" grpId="0" build="p"/>
      <p:bldP spid="23" grpId="1"/>
      <p:bldP spid="23"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dirty="0" smtClean="0"/>
              <a:t>Nach Möglichkeit linksbündig bleiben</a:t>
            </a:r>
            <a:br>
              <a:rPr lang="de-DE" dirty="0" smtClean="0"/>
            </a:br>
            <a:r>
              <a:rPr lang="de-DE" dirty="0" smtClean="0"/>
              <a:t>Unnötige Striche und Balken vermeiden</a:t>
            </a:r>
            <a:endParaRPr lang="de-DE" dirty="0"/>
          </a:p>
        </p:txBody>
      </p:sp>
      <p:sp>
        <p:nvSpPr>
          <p:cNvPr id="4" name="Titel 3"/>
          <p:cNvSpPr>
            <a:spLocks noGrp="1"/>
          </p:cNvSpPr>
          <p:nvPr>
            <p:ph type="title"/>
          </p:nvPr>
        </p:nvSpPr>
        <p:spPr/>
        <p:txBody>
          <a:bodyPr/>
          <a:lstStyle/>
          <a:p>
            <a:r>
              <a:rPr lang="de-DE" smtClean="0"/>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7"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Diagramme</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solidFill>
                  <a:schemeClr val="bg2"/>
                </a:solidFill>
              </a:rPr>
              <a:t>New </a:t>
            </a:r>
            <a:r>
              <a:rPr lang="de-DE" sz="2200" dirty="0" err="1" smtClean="0">
                <a:solidFill>
                  <a:schemeClr val="bg2"/>
                </a:solidFill>
              </a:rPr>
              <a:t>model</a:t>
            </a:r>
            <a:r>
              <a:rPr lang="de-DE" sz="2200" dirty="0" smtClean="0">
                <a:solidFill>
                  <a:schemeClr val="bg2"/>
                </a:solidFill>
              </a:rPr>
              <a:t> </a:t>
            </a:r>
            <a:r>
              <a:rPr lang="de-DE" sz="2200" dirty="0" err="1" smtClean="0">
                <a:solidFill>
                  <a:schemeClr val="bg2"/>
                </a:solidFill>
              </a:rPr>
              <a:t>assumptions</a:t>
            </a:r>
            <a:endParaRPr lang="de-DE" sz="2200" dirty="0" smtClean="0">
              <a:solidFill>
                <a:schemeClr val="bg2"/>
              </a:solidFill>
            </a:endParaRPr>
          </a:p>
          <a:p>
            <a:pPr marL="342900" indent="-342900">
              <a:buFont typeface="Arial" charset="0"/>
              <a:buChar char="•"/>
            </a:pPr>
            <a:r>
              <a:rPr lang="de-DE" sz="2200" dirty="0" smtClean="0"/>
              <a:t>Exhaustive </a:t>
            </a:r>
            <a:r>
              <a:rPr lang="de-DE" sz="2200" dirty="0" err="1" smtClean="0"/>
              <a:t>enumeration</a:t>
            </a:r>
            <a:r>
              <a:rPr lang="de-DE" sz="2200" dirty="0" smtClean="0"/>
              <a:t> </a:t>
            </a:r>
            <a:r>
              <a:rPr lang="de-DE" sz="2200" dirty="0" err="1" smtClean="0"/>
              <a:t>method</a:t>
            </a:r>
            <a:endParaRPr lang="de-DE" sz="2200" dirty="0" smtClean="0"/>
          </a:p>
          <a:p>
            <a:pPr marL="342900" indent="-342900">
              <a:buFont typeface="Arial" charset="0"/>
              <a:buChar char="•"/>
            </a:pPr>
            <a:r>
              <a:rPr lang="de-DE" sz="2200" dirty="0" err="1"/>
              <a:t>Recursive</a:t>
            </a:r>
            <a:r>
              <a:rPr lang="de-DE" sz="2200" dirty="0"/>
              <a:t> </a:t>
            </a:r>
            <a:r>
              <a:rPr lang="de-DE" sz="2200" dirty="0" err="1"/>
              <a:t>stepwise</a:t>
            </a:r>
            <a:r>
              <a:rPr lang="de-DE" sz="2200" dirty="0"/>
              <a:t> </a:t>
            </a:r>
            <a:r>
              <a:rPr lang="de-DE" sz="2200" dirty="0" err="1"/>
              <a:t>method</a:t>
            </a:r>
            <a:endParaRPr lang="de-DE" sz="2200" dirty="0"/>
          </a:p>
          <a:p>
            <a:pPr marL="342900" indent="-342900">
              <a:buFont typeface="Arial" charset="0"/>
              <a:buChar char="•"/>
            </a:pPr>
            <a:r>
              <a:rPr lang="en-US" sz="2200" dirty="0" smtClean="0"/>
              <a:t>Further </a:t>
            </a:r>
            <a:r>
              <a:rPr lang="en-US" sz="2200" dirty="0"/>
              <a:t>strategies to reduce complexity and present the </a:t>
            </a:r>
            <a:r>
              <a:rPr lang="en-US" sz="2200" dirty="0" smtClean="0"/>
              <a:t>results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19090" y="994334"/>
            <a:ext cx="8508997" cy="410369"/>
          </a:xfrm>
        </p:spPr>
        <p:txBody>
          <a:bodyPr/>
          <a:lstStyle/>
          <a:p>
            <a:r>
              <a:rPr lang="en-US" sz="2800" dirty="0" smtClean="0"/>
              <a:t>When did the previous assumptions fail?</a:t>
            </a:r>
            <a:endParaRPr lang="en-GB" sz="2800" dirty="0"/>
          </a:p>
        </p:txBody>
      </p:sp>
      <p:sp>
        <p:nvSpPr>
          <p:cNvPr id="10" name="Text 1"/>
          <p:cNvSpPr txBox="1">
            <a:spLocks/>
          </p:cNvSpPr>
          <p:nvPr/>
        </p:nvSpPr>
        <p:spPr>
          <a:xfrm>
            <a:off x="319088"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Let’s consider a simple structure</a:t>
            </a:r>
          </a:p>
          <a:p>
            <a:endParaRPr lang="en-GB" dirty="0"/>
          </a:p>
          <a:p>
            <a:r>
              <a:rPr lang="en-GB" dirty="0"/>
              <a:t>and a particular order of </a:t>
            </a:r>
            <a:r>
              <a:rPr lang="en-GB" dirty="0" smtClean="0"/>
              <a:t>deformation</a:t>
            </a:r>
            <a:endParaRPr lang="en-GB" dirty="0"/>
          </a:p>
        </p:txBody>
      </p:sp>
      <p:sp>
        <p:nvSpPr>
          <p:cNvPr id="16" name="Text 2"/>
          <p:cNvSpPr txBox="1">
            <a:spLocks/>
          </p:cNvSpPr>
          <p:nvPr/>
        </p:nvSpPr>
        <p:spPr>
          <a:xfrm>
            <a:off x="318680" y="256536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1:</a:t>
            </a:r>
            <a:endParaRPr lang="en-GB" dirty="0"/>
          </a:p>
        </p:txBody>
      </p:sp>
      <p:pic>
        <p:nvPicPr>
          <p:cNvPr id="9" name="Step 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900" y="3024418"/>
            <a:ext cx="5564187" cy="2978323"/>
          </a:xfrm>
        </p:spPr>
      </p:pic>
      <p:pic>
        <p:nvPicPr>
          <p:cNvPr id="15" name="Step 0 Oo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643" y="3024359"/>
            <a:ext cx="5564296" cy="2978380"/>
          </a:xfrm>
          <a:prstGeom prst="rect">
            <a:avLst/>
          </a:prstGeom>
        </p:spPr>
      </p:pic>
      <p:pic>
        <p:nvPicPr>
          <p:cNvPr id="14" name="Ste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00" y="3024417"/>
            <a:ext cx="5564191" cy="2978324"/>
          </a:xfrm>
          <a:prstGeom prst="rect">
            <a:avLst/>
          </a:prstGeom>
          <a:ln w="9525">
            <a:noFill/>
            <a:miter lim="800000"/>
            <a:headEnd/>
            <a:tailEnd/>
          </a:ln>
        </p:spPr>
      </p:pic>
      <p:pic>
        <p:nvPicPr>
          <p:cNvPr id="3" name="After Step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899" y="3024417"/>
            <a:ext cx="5564189" cy="2978324"/>
          </a:xfrm>
          <a:prstGeom prst="rect">
            <a:avLst/>
          </a:prstGeom>
        </p:spPr>
      </p:pic>
      <p:pic>
        <p:nvPicPr>
          <p:cNvPr id="4" name="Step 2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896" y="3024415"/>
            <a:ext cx="5564190" cy="2978324"/>
          </a:xfrm>
          <a:prstGeom prst="rect">
            <a:avLst/>
          </a:prstGeom>
        </p:spPr>
      </p:pic>
      <p:pic>
        <p:nvPicPr>
          <p:cNvPr id="5" name="Step 2b"/>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890" y="3024413"/>
            <a:ext cx="5564195" cy="2978326"/>
          </a:xfrm>
          <a:prstGeom prst="rect">
            <a:avLst/>
          </a:prstGeom>
        </p:spPr>
      </p:pic>
      <p:pic>
        <p:nvPicPr>
          <p:cNvPr id="6" name="Step 2c"/>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884" y="3024411"/>
            <a:ext cx="5564198" cy="2978328"/>
          </a:xfrm>
          <a:prstGeom prst="rect">
            <a:avLst/>
          </a:prstGeom>
        </p:spPr>
      </p:pic>
      <p:pic>
        <p:nvPicPr>
          <p:cNvPr id="7" name="Step 2d"/>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875" y="3024409"/>
            <a:ext cx="5564202" cy="2978330"/>
          </a:xfrm>
          <a:prstGeom prst="rect">
            <a:avLst/>
          </a:prstGeom>
        </p:spPr>
      </p:pic>
      <p:pic>
        <p:nvPicPr>
          <p:cNvPr id="8" name="break"/>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861" y="3024407"/>
            <a:ext cx="5564205" cy="2978332"/>
          </a:xfrm>
          <a:prstGeom prst="rect">
            <a:avLst/>
          </a:prstGeom>
        </p:spPr>
      </p:pic>
      <p:pic>
        <p:nvPicPr>
          <p:cNvPr id="11" name="break followi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63835" y="3024405"/>
            <a:ext cx="5564209" cy="2978334"/>
          </a:xfrm>
          <a:prstGeom prst="rect">
            <a:avLst/>
          </a:prstGeom>
        </p:spPr>
      </p:pic>
      <p:pic>
        <p:nvPicPr>
          <p:cNvPr id="12" name="do not break"/>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788" y="3024403"/>
            <a:ext cx="5564256" cy="2978359"/>
          </a:xfrm>
          <a:prstGeom prst="rect">
            <a:avLst/>
          </a:prstGeom>
        </p:spPr>
      </p:pic>
      <p:pic>
        <p:nvPicPr>
          <p:cNvPr id="13" name="do not break followi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63741" y="3024382"/>
            <a:ext cx="5564252" cy="2978357"/>
          </a:xfrm>
          <a:prstGeom prst="rect">
            <a:avLst/>
          </a:prstGeom>
        </p:spPr>
      </p:pic>
      <p:sp>
        <p:nvSpPr>
          <p:cNvPr id="17" name="Text 3"/>
          <p:cNvSpPr txBox="1">
            <a:spLocks/>
          </p:cNvSpPr>
          <p:nvPr/>
        </p:nvSpPr>
        <p:spPr>
          <a:xfrm>
            <a:off x="318680" y="2565369"/>
            <a:ext cx="2944811" cy="458967"/>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1: PERFORMED</a:t>
            </a:r>
            <a:endParaRPr lang="en-GB" dirty="0"/>
          </a:p>
        </p:txBody>
      </p:sp>
      <p:sp>
        <p:nvSpPr>
          <p:cNvPr id="21" name="Text 4"/>
          <p:cNvSpPr txBox="1">
            <a:spLocks/>
          </p:cNvSpPr>
          <p:nvPr/>
        </p:nvSpPr>
        <p:spPr>
          <a:xfrm>
            <a:off x="318270" y="3024359"/>
            <a:ext cx="2944811" cy="43004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a:t>
            </a:r>
            <a:r>
              <a:rPr lang="en-GB" smtClean="0"/>
              <a:t>2 ?</a:t>
            </a:r>
            <a:endParaRPr lang="en-GB" dirty="0" smtClean="0"/>
          </a:p>
        </p:txBody>
      </p:sp>
      <p:sp>
        <p:nvSpPr>
          <p:cNvPr id="19" name="Text 5"/>
          <p:cNvSpPr txBox="1">
            <a:spLocks/>
          </p:cNvSpPr>
          <p:nvPr/>
        </p:nvSpPr>
        <p:spPr>
          <a:xfrm>
            <a:off x="318475" y="3454400"/>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mtClean="0"/>
              <a:t>There </a:t>
            </a:r>
            <a:r>
              <a:rPr lang="en-GB" dirty="0" smtClean="0"/>
              <a:t>are 4 possibilities:</a:t>
            </a:r>
          </a:p>
          <a:p>
            <a:r>
              <a:rPr lang="en-GB" dirty="0" smtClean="0"/>
              <a:t>let’s try all of them</a:t>
            </a:r>
            <a:endParaRPr lang="en-GB" dirty="0"/>
          </a:p>
        </p:txBody>
      </p:sp>
      <p:sp>
        <p:nvSpPr>
          <p:cNvPr id="22" name="Text 6"/>
          <p:cNvSpPr txBox="1">
            <a:spLocks/>
          </p:cNvSpPr>
          <p:nvPr/>
        </p:nvSpPr>
        <p:spPr>
          <a:xfrm>
            <a:off x="318270" y="3454399"/>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1</a:t>
            </a:r>
            <a:r>
              <a:rPr lang="en-GB" baseline="30000" dirty="0" smtClean="0"/>
              <a:t>st</a:t>
            </a:r>
            <a:r>
              <a:rPr lang="en-GB" dirty="0" smtClean="0"/>
              <a:t> possibility:</a:t>
            </a:r>
          </a:p>
          <a:p>
            <a:r>
              <a:rPr lang="en-GB" dirty="0" smtClean="0"/>
              <a:t>Keep on deforming the same members</a:t>
            </a:r>
          </a:p>
          <a:p>
            <a:endParaRPr lang="en-GB" dirty="0"/>
          </a:p>
          <a:p>
            <a:endParaRPr lang="en-GB" dirty="0"/>
          </a:p>
        </p:txBody>
      </p:sp>
      <p:sp>
        <p:nvSpPr>
          <p:cNvPr id="23" name="Text 7"/>
          <p:cNvSpPr txBox="1">
            <a:spLocks/>
          </p:cNvSpPr>
          <p:nvPr/>
        </p:nvSpPr>
        <p:spPr>
          <a:xfrm>
            <a:off x="318269" y="3454399"/>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2</a:t>
            </a:r>
            <a:r>
              <a:rPr lang="en-GB" baseline="30000" dirty="0" smtClean="0"/>
              <a:t>nd</a:t>
            </a:r>
            <a:r>
              <a:rPr lang="en-GB" dirty="0" smtClean="0"/>
              <a:t> possibility:</a:t>
            </a:r>
          </a:p>
          <a:p>
            <a:r>
              <a:rPr lang="en-GB" dirty="0" smtClean="0"/>
              <a:t>Deforming the front part</a:t>
            </a:r>
            <a:endParaRPr lang="en-GB" dirty="0"/>
          </a:p>
        </p:txBody>
      </p:sp>
      <p:sp>
        <p:nvSpPr>
          <p:cNvPr id="24" name="Text 8"/>
          <p:cNvSpPr txBox="1">
            <a:spLocks/>
          </p:cNvSpPr>
          <p:nvPr/>
        </p:nvSpPr>
        <p:spPr>
          <a:xfrm>
            <a:off x="318269" y="3454398"/>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3</a:t>
            </a:r>
            <a:r>
              <a:rPr lang="en-GB" baseline="30000" dirty="0" smtClean="0"/>
              <a:t>rd</a:t>
            </a:r>
            <a:r>
              <a:rPr lang="en-GB" dirty="0" smtClean="0"/>
              <a:t> possibility:</a:t>
            </a:r>
          </a:p>
          <a:p>
            <a:r>
              <a:rPr lang="en-GB" dirty="0" smtClean="0"/>
              <a:t>Deforming the rear part</a:t>
            </a:r>
            <a:endParaRPr lang="en-GB" dirty="0"/>
          </a:p>
        </p:txBody>
      </p:sp>
      <p:sp>
        <p:nvSpPr>
          <p:cNvPr id="25" name="Text 9"/>
          <p:cNvSpPr txBox="1">
            <a:spLocks/>
          </p:cNvSpPr>
          <p:nvPr/>
        </p:nvSpPr>
        <p:spPr>
          <a:xfrm>
            <a:off x="318268" y="3454397"/>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4</a:t>
            </a:r>
            <a:r>
              <a:rPr lang="en-GB" baseline="30000" dirty="0" smtClean="0"/>
              <a:t>th</a:t>
            </a:r>
            <a:r>
              <a:rPr lang="en-GB" dirty="0" smtClean="0"/>
              <a:t> possibility:</a:t>
            </a:r>
          </a:p>
          <a:p>
            <a:r>
              <a:rPr lang="en-GB" dirty="0" smtClean="0"/>
              <a:t>Deforming the stiffer members</a:t>
            </a:r>
            <a:endParaRPr lang="en-GB" dirty="0"/>
          </a:p>
        </p:txBody>
      </p:sp>
      <p:sp>
        <p:nvSpPr>
          <p:cNvPr id="26" name="Text 10"/>
          <p:cNvSpPr txBox="1">
            <a:spLocks/>
          </p:cNvSpPr>
          <p:nvPr/>
        </p:nvSpPr>
        <p:spPr>
          <a:xfrm>
            <a:off x="318270" y="3024359"/>
            <a:ext cx="2944811" cy="43004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2: DEADLOCK</a:t>
            </a:r>
          </a:p>
        </p:txBody>
      </p:sp>
      <p:sp>
        <p:nvSpPr>
          <p:cNvPr id="27" name="Title 2"/>
          <p:cNvSpPr txBox="1">
            <a:spLocks/>
          </p:cNvSpPr>
          <p:nvPr/>
        </p:nvSpPr>
        <p:spPr>
          <a:xfrm>
            <a:off x="319090" y="994311"/>
            <a:ext cx="8508997"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ts val="3200"/>
              </a:lnSpc>
              <a:spcBef>
                <a:spcPct val="0"/>
              </a:spcBef>
              <a:spcAft>
                <a:spcPct val="0"/>
              </a:spcAft>
              <a:defRPr lang="de-DE" sz="3000" b="0" kern="1200" noProof="0" dirty="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a:lstStyle>
          <a:p>
            <a:r>
              <a:rPr lang="en-US" sz="2800" dirty="0" smtClean="0"/>
              <a:t>New proposed assumptions</a:t>
            </a:r>
            <a:endParaRPr lang="en-GB" sz="2800" dirty="0"/>
          </a:p>
        </p:txBody>
      </p:sp>
      <p:sp>
        <p:nvSpPr>
          <p:cNvPr id="28" name="Text 11"/>
          <p:cNvSpPr txBox="1">
            <a:spLocks/>
          </p:cNvSpPr>
          <p:nvPr/>
        </p:nvSpPr>
        <p:spPr>
          <a:xfrm>
            <a:off x="319088"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charset="0"/>
              <a:buChar char="•"/>
            </a:pPr>
            <a:r>
              <a:rPr lang="en-GB" dirty="0"/>
              <a:t>A</a:t>
            </a:r>
            <a:r>
              <a:rPr lang="en-GB" dirty="0" smtClean="0"/>
              <a:t>llow connections to break</a:t>
            </a:r>
          </a:p>
          <a:p>
            <a:pPr marL="285750" indent="-285750">
              <a:buFont typeface="Arial" charset="0"/>
              <a:buChar char="•"/>
            </a:pPr>
            <a:endParaRPr lang="en-GB" dirty="0" smtClean="0"/>
          </a:p>
          <a:p>
            <a:pPr marL="285750" indent="-285750">
              <a:buFont typeface="Arial" charset="0"/>
              <a:buChar char="•"/>
            </a:pPr>
            <a:endParaRPr lang="en-GB" dirty="0"/>
          </a:p>
          <a:p>
            <a:pPr marL="285750" indent="-285750">
              <a:buFont typeface="Arial" charset="0"/>
              <a:buChar char="•"/>
            </a:pPr>
            <a:r>
              <a:rPr lang="en-GB" dirty="0" smtClean="0"/>
              <a:t>Keep connections intact and allow member to deform twice</a:t>
            </a:r>
            <a:endParaRPr lang="en-GB" dirty="0"/>
          </a:p>
        </p:txBody>
      </p:sp>
      <p:sp>
        <p:nvSpPr>
          <p:cNvPr id="18" name="Footer Placeholder 1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53522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xit" presetSubtype="8" fill="hold"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ppt_x-#ppt_w*1.125000"/>
                                          </p:val>
                                        </p:tav>
                                      </p:tavLst>
                                    </p:anim>
                                    <p:animEffect transition="out" filter="wipe(left)">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16">
                                            <p:txEl>
                                              <p:pRg st="0" end="0"/>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par>
                                <p:cTn id="37" presetID="1" presetClass="entr" presetSubtype="0" fill="hold" nodeType="withEffect">
                                  <p:stCondLst>
                                    <p:cond delay="20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xit" presetSubtype="0" fill="hold" nodeType="withEffect">
                                  <p:stCondLst>
                                    <p:cond delay="20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2">
                                            <p:txEl>
                                              <p:pRg st="1" end="1"/>
                                            </p:txEl>
                                          </p:spTgt>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9">
                                            <p:txEl>
                                              <p:pRg st="0" end="0"/>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4"/>
                                        </p:tgtEl>
                                        <p:attrNameLst>
                                          <p:attrName>style.visibility</p:attrName>
                                        </p:attrNameLst>
                                      </p:cBhvr>
                                      <p:to>
                                        <p:strVal val="hidden"/>
                                      </p:to>
                                    </p:set>
                                  </p:childTnLst>
                                </p:cTn>
                              </p:par>
                              <p:par>
                                <p:cTn id="69" presetID="1" presetClass="entr" presetSubtype="0" fill="hold" grpId="2"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23">
                                            <p:txEl>
                                              <p:pRg st="1" end="1"/>
                                            </p:txEl>
                                          </p:spTgt>
                                        </p:tgtEl>
                                        <p:attrNameLst>
                                          <p:attrName>style.visibility</p:attrName>
                                        </p:attrNameLst>
                                      </p:cBhvr>
                                      <p:to>
                                        <p:strVal val="visible"/>
                                      </p:to>
                                    </p:set>
                                  </p:childTnLst>
                                </p:cTn>
                              </p:par>
                              <p:par>
                                <p:cTn id="73" presetID="1" presetClass="exit" presetSubtype="0" fill="hold" grpId="3" nodeType="withEffect">
                                  <p:stCondLst>
                                    <p:cond delay="0"/>
                                  </p:stCondLst>
                                  <p:childTnLst>
                                    <p:set>
                                      <p:cBhvr>
                                        <p:cTn id="74" dur="1" fill="hold">
                                          <p:stCondLst>
                                            <p:cond delay="0"/>
                                          </p:stCondLst>
                                        </p:cTn>
                                        <p:tgtEl>
                                          <p:spTgt spid="22">
                                            <p:txEl>
                                              <p:pRg st="0" end="0"/>
                                            </p:txEl>
                                          </p:spTgt>
                                        </p:tgtEl>
                                        <p:attrNameLst>
                                          <p:attrName>style.visibility</p:attrName>
                                        </p:attrNameLst>
                                      </p:cBhvr>
                                      <p:to>
                                        <p:strVal val="hidden"/>
                                      </p:to>
                                    </p:set>
                                  </p:childTnLst>
                                </p:cTn>
                              </p:par>
                              <p:par>
                                <p:cTn id="75" presetID="1" presetClass="exit" presetSubtype="0" fill="hold" grpId="3" nodeType="withEffect">
                                  <p:stCondLst>
                                    <p:cond delay="0"/>
                                  </p:stCondLst>
                                  <p:childTnLst>
                                    <p:set>
                                      <p:cBhvr>
                                        <p:cTn id="76" dur="1" fill="hold">
                                          <p:stCondLst>
                                            <p:cond delay="0"/>
                                          </p:stCondLst>
                                        </p:cTn>
                                        <p:tgtEl>
                                          <p:spTgt spid="22">
                                            <p:txEl>
                                              <p:pRg st="1" end="1"/>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5"/>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4">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
                                            <p:txEl>
                                              <p:pRg st="1" end="1"/>
                                            </p:txEl>
                                          </p:spTgt>
                                        </p:tgtEl>
                                        <p:attrNameLst>
                                          <p:attrName>style.visibility</p:attrName>
                                        </p:attrNameLst>
                                      </p:cBhvr>
                                      <p:to>
                                        <p:strVal val="visible"/>
                                      </p:to>
                                    </p:set>
                                  </p:childTnLst>
                                </p:cTn>
                              </p:par>
                              <p:par>
                                <p:cTn id="89" presetID="1" presetClass="exit" presetSubtype="0" fill="hold" grpId="3" nodeType="withEffect">
                                  <p:stCondLst>
                                    <p:cond delay="0"/>
                                  </p:stCondLst>
                                  <p:childTnLst>
                                    <p:set>
                                      <p:cBhvr>
                                        <p:cTn id="90" dur="1" fill="hold">
                                          <p:stCondLst>
                                            <p:cond delay="0"/>
                                          </p:stCondLst>
                                        </p:cTn>
                                        <p:tgtEl>
                                          <p:spTgt spid="23">
                                            <p:txEl>
                                              <p:pRg st="0" end="0"/>
                                            </p:txEl>
                                          </p:spTgt>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23">
                                            <p:txEl>
                                              <p:pRg st="1" end="1"/>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6"/>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25">
                                            <p:txEl>
                                              <p:pRg st="0" end="0"/>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5">
                                            <p:txEl>
                                              <p:pRg st="1" end="1"/>
                                            </p:txEl>
                                          </p:spTgt>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24">
                                            <p:txEl>
                                              <p:pRg st="0" end="0"/>
                                            </p:txEl>
                                          </p:spTgt>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4">
                                            <p:txEl>
                                              <p:pRg st="1" end="1"/>
                                            </p:txEl>
                                          </p:spTgt>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
                                        </p:tgtEl>
                                        <p:attrNameLst>
                                          <p:attrName>style.visibility</p:attrName>
                                        </p:attrNameLst>
                                      </p:cBhvr>
                                      <p:to>
                                        <p:strVal val="hidden"/>
                                      </p:to>
                                    </p:set>
                                  </p:childTnLst>
                                </p:cTn>
                              </p:par>
                              <p:par>
                                <p:cTn id="117" presetID="1" presetClass="exit" presetSubtype="0" fill="hold" grpId="4" nodeType="withEffect">
                                  <p:stCondLst>
                                    <p:cond delay="0"/>
                                  </p:stCondLst>
                                  <p:childTnLst>
                                    <p:set>
                                      <p:cBhvr>
                                        <p:cTn id="118" dur="1" fill="hold">
                                          <p:stCondLst>
                                            <p:cond delay="0"/>
                                          </p:stCondLst>
                                        </p:cTn>
                                        <p:tgtEl>
                                          <p:spTgt spid="21">
                                            <p:txEl>
                                              <p:pRg st="0" end="0"/>
                                            </p:txEl>
                                          </p:spTgt>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5">
                                            <p:txEl>
                                              <p:pRg st="0" end="0"/>
                                            </p:txEl>
                                          </p:spTgt>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25">
                                            <p:txEl>
                                              <p:pRg st="1" end="1"/>
                                            </p:txEl>
                                          </p:spTgt>
                                        </p:tgtEl>
                                        <p:attrNameLst>
                                          <p:attrName>style.visibility</p:attrName>
                                        </p:attrNameLst>
                                      </p:cBhvr>
                                      <p:to>
                                        <p:strVal val="hidden"/>
                                      </p:to>
                                    </p:set>
                                  </p:childTnLst>
                                </p:cTn>
                              </p:par>
                              <p:par>
                                <p:cTn id="123" presetID="1" presetClass="entr" presetSubtype="0" fill="hold" grpId="2" nodeType="withEffect">
                                  <p:stCondLst>
                                    <p:cond delay="0"/>
                                  </p:stCondLst>
                                  <p:childTnLst>
                                    <p:set>
                                      <p:cBhvr>
                                        <p:cTn id="12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1" nodeType="clickEffect">
                                  <p:stCondLst>
                                    <p:cond delay="0"/>
                                  </p:stCondLst>
                                  <p:childTnLst>
                                    <p:set>
                                      <p:cBhvr>
                                        <p:cTn id="128" dur="1" fill="hold">
                                          <p:stCondLst>
                                            <p:cond delay="0"/>
                                          </p:stCondLst>
                                        </p:cTn>
                                        <p:tgtEl>
                                          <p:spTgt spid="27"/>
                                        </p:tgtEl>
                                        <p:attrNameLst>
                                          <p:attrName>style.visibility</p:attrName>
                                        </p:attrNameLst>
                                      </p:cBhvr>
                                      <p:to>
                                        <p:strVal val="visible"/>
                                      </p:to>
                                    </p:set>
                                  </p:childTnLst>
                                </p:cTn>
                              </p:par>
                              <p:par>
                                <p:cTn id="129" presetID="1" presetClass="exit" presetSubtype="0" fill="hold" grpId="0" nodeType="with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7">
                                            <p:txEl>
                                              <p:pRg st="0" end="0"/>
                                            </p:txEl>
                                          </p:spTgt>
                                        </p:tgtEl>
                                        <p:attrNameLst>
                                          <p:attrName>style.visibility</p:attrName>
                                        </p:attrNameLst>
                                      </p:cBhvr>
                                      <p:to>
                                        <p:strVal val="hidden"/>
                                      </p:to>
                                    </p:set>
                                  </p:childTnLst>
                                </p:cTn>
                              </p:par>
                              <p:par>
                                <p:cTn id="133" presetID="1" presetClass="exit" presetSubtype="0" fill="hold" grpId="3" nodeType="withEffect">
                                  <p:stCondLst>
                                    <p:cond delay="0"/>
                                  </p:stCondLst>
                                  <p:childTnLst>
                                    <p:set>
                                      <p:cBhvr>
                                        <p:cTn id="134" dur="1" fill="hold">
                                          <p:stCondLst>
                                            <p:cond delay="0"/>
                                          </p:stCondLst>
                                        </p:cTn>
                                        <p:tgtEl>
                                          <p:spTgt spid="26">
                                            <p:txEl>
                                              <p:pRg st="0" end="0"/>
                                            </p:txEl>
                                          </p:spTgt>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8"/>
                                        </p:tgtEl>
                                        <p:attrNameLst>
                                          <p:attrName>style.visibility</p:attrName>
                                        </p:attrNameLst>
                                      </p:cBhvr>
                                      <p:to>
                                        <p:strVal val="visible"/>
                                      </p:to>
                                    </p:set>
                                  </p:childTnLst>
                                </p:cTn>
                              </p:par>
                              <p:par>
                                <p:cTn id="139" presetID="1" presetClass="entr" presetSubtype="0" fill="hold" grpId="2" nodeType="withEffect">
                                  <p:stCondLst>
                                    <p:cond delay="0"/>
                                  </p:stCondLst>
                                  <p:childTnLst>
                                    <p:set>
                                      <p:cBhvr>
                                        <p:cTn id="14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2" presetClass="exit" presetSubtype="8" fill="hold" nodeType="clickEffect">
                                  <p:stCondLst>
                                    <p:cond delay="0"/>
                                  </p:stCondLst>
                                  <p:childTnLst>
                                    <p:anim calcmode="lin" valueType="num">
                                      <p:cBhvr additive="base">
                                        <p:cTn id="144" dur="500"/>
                                        <p:tgtEl>
                                          <p:spTgt spid="8"/>
                                        </p:tgtEl>
                                        <p:attrNameLst>
                                          <p:attrName>ppt_x</p:attrName>
                                        </p:attrNameLst>
                                      </p:cBhvr>
                                      <p:tavLst>
                                        <p:tav tm="0">
                                          <p:val>
                                            <p:strVal val="#ppt_x"/>
                                          </p:val>
                                        </p:tav>
                                        <p:tav tm="100000">
                                          <p:val>
                                            <p:strVal val="#ppt_x-#ppt_w*1.125000"/>
                                          </p:val>
                                        </p:tav>
                                      </p:tavLst>
                                    </p:anim>
                                    <p:animEffect transition="out" filter="wipe(left)">
                                      <p:cBhvr>
                                        <p:cTn id="145" dur="500"/>
                                        <p:tgtEl>
                                          <p:spTgt spid="8"/>
                                        </p:tgtEl>
                                      </p:cBhvr>
                                    </p:animEffect>
                                    <p:set>
                                      <p:cBhvr>
                                        <p:cTn id="146" dur="1" fill="hold">
                                          <p:stCondLst>
                                            <p:cond delay="499"/>
                                          </p:stCondLst>
                                        </p:cTn>
                                        <p:tgtEl>
                                          <p:spTgt spid="8"/>
                                        </p:tgtEl>
                                        <p:attrNameLst>
                                          <p:attrName>style.visibility</p:attrName>
                                        </p:attrNameLst>
                                      </p:cBhvr>
                                      <p:to>
                                        <p:strVal val="hidden"/>
                                      </p:to>
                                    </p:set>
                                  </p:childTnLst>
                                </p:cTn>
                              </p:par>
                              <p:par>
                                <p:cTn id="147" presetID="12" presetClass="entr" presetSubtype="2" fill="hold" nodeType="withEffect">
                                  <p:stCondLst>
                                    <p:cond delay="0"/>
                                  </p:stCondLst>
                                  <p:childTnLst>
                                    <p:set>
                                      <p:cBhvr>
                                        <p:cTn id="148" dur="1" fill="hold">
                                          <p:stCondLst>
                                            <p:cond delay="0"/>
                                          </p:stCondLst>
                                        </p:cTn>
                                        <p:tgtEl>
                                          <p:spTgt spid="11"/>
                                        </p:tgtEl>
                                        <p:attrNameLst>
                                          <p:attrName>style.visibility</p:attrName>
                                        </p:attrNameLst>
                                      </p:cBhvr>
                                      <p:to>
                                        <p:strVal val="visible"/>
                                      </p:to>
                                    </p:set>
                                    <p:anim calcmode="lin" valueType="num">
                                      <p:cBhvr additive="base">
                                        <p:cTn id="149" dur="500"/>
                                        <p:tgtEl>
                                          <p:spTgt spid="11"/>
                                        </p:tgtEl>
                                        <p:attrNameLst>
                                          <p:attrName>ppt_x</p:attrName>
                                        </p:attrNameLst>
                                      </p:cBhvr>
                                      <p:tavLst>
                                        <p:tav tm="0">
                                          <p:val>
                                            <p:strVal val="#ppt_x+#ppt_w*1.125000"/>
                                          </p:val>
                                        </p:tav>
                                        <p:tav tm="100000">
                                          <p:val>
                                            <p:strVal val="#ppt_x"/>
                                          </p:val>
                                        </p:tav>
                                      </p:tavLst>
                                    </p:anim>
                                    <p:animEffect transition="in" filter="wipe(left)">
                                      <p:cBhvr>
                                        <p:cTn id="150" dur="500"/>
                                        <p:tgtEl>
                                          <p:spTgt spid="11"/>
                                        </p:tgtEl>
                                      </p:cBhvr>
                                    </p:animEffect>
                                  </p:childTnLst>
                                </p:cTn>
                              </p:par>
                              <p:par>
                                <p:cTn id="151" presetID="1" presetClass="exit" presetSubtype="0" fill="hold" nodeType="withEffect">
                                  <p:stCondLst>
                                    <p:cond delay="0"/>
                                  </p:stCondLst>
                                  <p:childTnLst>
                                    <p:set>
                                      <p:cBhvr>
                                        <p:cTn id="152" dur="1" fill="hold">
                                          <p:stCondLst>
                                            <p:cond delay="0"/>
                                          </p:stCondLst>
                                        </p:cTn>
                                        <p:tgtEl>
                                          <p:spTgt spid="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11"/>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2"/>
                                        </p:tgtEl>
                                        <p:attrNameLst>
                                          <p:attrName>style.visibility</p:attrName>
                                        </p:attrNameLst>
                                      </p:cBhvr>
                                      <p:to>
                                        <p:strVal val="visible"/>
                                      </p:to>
                                    </p:set>
                                  </p:childTnLst>
                                </p:cTn>
                              </p:par>
                              <p:par>
                                <p:cTn id="163" presetID="1" presetClass="entr" presetSubtype="0" fill="hold" grpId="2" nodeType="withEffect">
                                  <p:stCondLst>
                                    <p:cond delay="0"/>
                                  </p:stCondLst>
                                  <p:childTnLst>
                                    <p:set>
                                      <p:cBhvr>
                                        <p:cTn id="16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2" presetClass="exit" presetSubtype="8" fill="hold" nodeType="clickEffect">
                                  <p:stCondLst>
                                    <p:cond delay="0"/>
                                  </p:stCondLst>
                                  <p:childTnLst>
                                    <p:anim calcmode="lin" valueType="num">
                                      <p:cBhvr additive="base">
                                        <p:cTn id="168" dur="500"/>
                                        <p:tgtEl>
                                          <p:spTgt spid="12"/>
                                        </p:tgtEl>
                                        <p:attrNameLst>
                                          <p:attrName>ppt_x</p:attrName>
                                        </p:attrNameLst>
                                      </p:cBhvr>
                                      <p:tavLst>
                                        <p:tav tm="0">
                                          <p:val>
                                            <p:strVal val="#ppt_x"/>
                                          </p:val>
                                        </p:tav>
                                        <p:tav tm="100000">
                                          <p:val>
                                            <p:strVal val="#ppt_x-#ppt_w*1.125000"/>
                                          </p:val>
                                        </p:tav>
                                      </p:tavLst>
                                    </p:anim>
                                    <p:animEffect transition="out" filter="wipe(left)">
                                      <p:cBhvr>
                                        <p:cTn id="169" dur="500"/>
                                        <p:tgtEl>
                                          <p:spTgt spid="12"/>
                                        </p:tgtEl>
                                      </p:cBhvr>
                                    </p:animEffect>
                                    <p:set>
                                      <p:cBhvr>
                                        <p:cTn id="170" dur="1" fill="hold">
                                          <p:stCondLst>
                                            <p:cond delay="499"/>
                                          </p:stCondLst>
                                        </p:cTn>
                                        <p:tgtEl>
                                          <p:spTgt spid="12"/>
                                        </p:tgtEl>
                                        <p:attrNameLst>
                                          <p:attrName>style.visibility</p:attrName>
                                        </p:attrNameLst>
                                      </p:cBhvr>
                                      <p:to>
                                        <p:strVal val="hidden"/>
                                      </p:to>
                                    </p:set>
                                  </p:childTnLst>
                                </p:cTn>
                              </p:par>
                              <p:par>
                                <p:cTn id="171" presetID="12" presetClass="entr" presetSubtype="2" fill="hold" nodeType="withEffect">
                                  <p:stCondLst>
                                    <p:cond delay="0"/>
                                  </p:stCondLst>
                                  <p:childTnLst>
                                    <p:set>
                                      <p:cBhvr>
                                        <p:cTn id="172" dur="1" fill="hold">
                                          <p:stCondLst>
                                            <p:cond delay="0"/>
                                          </p:stCondLst>
                                        </p:cTn>
                                        <p:tgtEl>
                                          <p:spTgt spid="13"/>
                                        </p:tgtEl>
                                        <p:attrNameLst>
                                          <p:attrName>style.visibility</p:attrName>
                                        </p:attrNameLst>
                                      </p:cBhvr>
                                      <p:to>
                                        <p:strVal val="visible"/>
                                      </p:to>
                                    </p:set>
                                    <p:anim calcmode="lin" valueType="num">
                                      <p:cBhvr additive="base">
                                        <p:cTn id="173" dur="500"/>
                                        <p:tgtEl>
                                          <p:spTgt spid="13"/>
                                        </p:tgtEl>
                                        <p:attrNameLst>
                                          <p:attrName>ppt_x</p:attrName>
                                        </p:attrNameLst>
                                      </p:cBhvr>
                                      <p:tavLst>
                                        <p:tav tm="0">
                                          <p:val>
                                            <p:strVal val="#ppt_x+#ppt_w*1.125000"/>
                                          </p:val>
                                        </p:tav>
                                        <p:tav tm="100000">
                                          <p:val>
                                            <p:strVal val="#ppt_x"/>
                                          </p:val>
                                        </p:tav>
                                      </p:tavLst>
                                    </p:anim>
                                    <p:animEffect transition="in" filter="wipe(left)">
                                      <p:cBhvr>
                                        <p:cTn id="174" dur="500"/>
                                        <p:tgtEl>
                                          <p:spTgt spid="13"/>
                                        </p:tgtEl>
                                      </p:cBhvr>
                                    </p:animEffect>
                                  </p:childTnLst>
                                </p:cTn>
                              </p:par>
                              <p:par>
                                <p:cTn id="175" presetID="1" presetClass="exit" presetSubtype="0" fill="hold" nodeType="withEffect">
                                  <p:stCondLst>
                                    <p:cond delay="0"/>
                                  </p:stCondLst>
                                  <p:childTnLst>
                                    <p:set>
                                      <p:cBhvr>
                                        <p:cTn id="17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P spid="10" grpId="1" build="allAtOnce"/>
      <p:bldP spid="16" grpId="1" build="allAtOnce"/>
      <p:bldP spid="16" grpId="2" build="allAtOnce"/>
      <p:bldP spid="17" grpId="0" build="allAtOnce"/>
      <p:bldP spid="17" grpId="1" build="allAtOnce"/>
      <p:bldP spid="21" grpId="3" build="allAtOnce"/>
      <p:bldP spid="21" grpId="4" build="allAtOnce"/>
      <p:bldP spid="19" grpId="1" build="allAtOnce"/>
      <p:bldP spid="19" grpId="2" build="allAtOnce"/>
      <p:bldP spid="22" grpId="2" build="allAtOnce"/>
      <p:bldP spid="22" grpId="3" build="allAtOnce"/>
      <p:bldP spid="23" grpId="2" build="p"/>
      <p:bldP spid="23" grpId="3" build="allAtOnce"/>
      <p:bldP spid="24" grpId="0" build="p"/>
      <p:bldP spid="24" grpId="1" build="allAtOnce"/>
      <p:bldP spid="25" grpId="0" build="p"/>
      <p:bldP spid="25" grpId="1" build="allAtOnce"/>
      <p:bldP spid="26" grpId="2" build="allAtOnce"/>
      <p:bldP spid="26" grpId="3" build="allAtOnce"/>
      <p:bldP spid="27" grpId="1"/>
      <p:bldP spid="28" grpId="2"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New </a:t>
            </a:r>
            <a:r>
              <a:rPr lang="de-DE" sz="2200" dirty="0" err="1" smtClean="0"/>
              <a:t>model</a:t>
            </a:r>
            <a:r>
              <a:rPr lang="de-DE" sz="2200" dirty="0" smtClean="0"/>
              <a:t> </a:t>
            </a:r>
            <a:r>
              <a:rPr lang="de-DE" sz="2200" dirty="0" err="1" smtClean="0"/>
              <a:t>assumptions</a:t>
            </a:r>
            <a:endParaRPr lang="de-DE" sz="2200" dirty="0" smtClean="0"/>
          </a:p>
          <a:p>
            <a:pPr marL="342900" indent="-342900">
              <a:buFont typeface="Arial" charset="0"/>
              <a:buChar char="•"/>
            </a:pPr>
            <a:r>
              <a:rPr lang="de-DE" sz="2200" dirty="0" smtClean="0">
                <a:solidFill>
                  <a:schemeClr val="bg2"/>
                </a:solidFill>
              </a:rPr>
              <a:t>Exhaustive </a:t>
            </a:r>
            <a:r>
              <a:rPr lang="de-DE" sz="2200" dirty="0" err="1" smtClean="0">
                <a:solidFill>
                  <a:schemeClr val="bg2"/>
                </a:solidFill>
              </a:rPr>
              <a:t>enumeration</a:t>
            </a:r>
            <a:r>
              <a:rPr lang="de-DE" sz="2200" dirty="0" smtClean="0">
                <a:solidFill>
                  <a:schemeClr val="bg2"/>
                </a:solidFill>
              </a:rPr>
              <a:t> </a:t>
            </a:r>
            <a:r>
              <a:rPr lang="de-DE" sz="2200" dirty="0" err="1" smtClean="0">
                <a:solidFill>
                  <a:schemeClr val="bg2"/>
                </a:solidFill>
              </a:rPr>
              <a:t>method</a:t>
            </a:r>
            <a:endParaRPr lang="de-DE" sz="2200" dirty="0" smtClean="0">
              <a:solidFill>
                <a:schemeClr val="bg2"/>
              </a:solidFill>
            </a:endParaRPr>
          </a:p>
          <a:p>
            <a:pPr marL="342900" indent="-342900">
              <a:buFont typeface="Arial" charset="0"/>
              <a:buChar char="•"/>
            </a:pPr>
            <a:r>
              <a:rPr lang="de-DE" sz="2200" dirty="0" err="1" smtClean="0"/>
              <a:t>Recursive</a:t>
            </a:r>
            <a:r>
              <a:rPr lang="de-DE" sz="2200" dirty="0" smtClean="0"/>
              <a:t> </a:t>
            </a:r>
            <a:r>
              <a:rPr lang="de-DE" sz="2200" dirty="0" err="1" smtClean="0"/>
              <a:t>stepwise</a:t>
            </a:r>
            <a:r>
              <a:rPr lang="de-DE" sz="2200" dirty="0" smtClean="0"/>
              <a:t> </a:t>
            </a:r>
            <a:r>
              <a:rPr lang="de-DE" sz="2200" dirty="0" err="1" smtClean="0"/>
              <a:t>method</a:t>
            </a:r>
            <a:endParaRPr lang="de-DE" sz="2200" dirty="0" smtClean="0"/>
          </a:p>
          <a:p>
            <a:pPr marL="342900" indent="-342900">
              <a:buFont typeface="Arial" charset="0"/>
              <a:buChar char="•"/>
            </a:pPr>
            <a:r>
              <a:rPr lang="en-US" sz="2200" dirty="0"/>
              <a:t>Further strategies to reduce complexity and present the </a:t>
            </a:r>
            <a:r>
              <a:rPr lang="en-US" sz="2200" dirty="0" smtClean="0"/>
              <a:t>results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extLst>
      <p:ext uri="{BB962C8B-B14F-4D97-AF65-F5344CB8AC3E}">
        <p14:creationId xmlns:p14="http://schemas.microsoft.com/office/powerpoint/2010/main" val="1164761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New </a:t>
            </a:r>
            <a:r>
              <a:rPr lang="de-DE" sz="2200" dirty="0" err="1" smtClean="0"/>
              <a:t>model</a:t>
            </a:r>
            <a:r>
              <a:rPr lang="de-DE" sz="2200" dirty="0" smtClean="0"/>
              <a:t> </a:t>
            </a:r>
            <a:r>
              <a:rPr lang="de-DE" sz="2200" dirty="0" err="1" smtClean="0"/>
              <a:t>assumptions</a:t>
            </a:r>
            <a:endParaRPr lang="de-DE" sz="2200" dirty="0" smtClean="0"/>
          </a:p>
          <a:p>
            <a:pPr marL="342900" indent="-342900">
              <a:buFont typeface="Arial" charset="0"/>
              <a:buChar char="•"/>
            </a:pPr>
            <a:r>
              <a:rPr lang="de-DE" sz="2200" dirty="0" smtClean="0"/>
              <a:t>Exhaustive </a:t>
            </a:r>
            <a:r>
              <a:rPr lang="de-DE" sz="2200" dirty="0" err="1" smtClean="0"/>
              <a:t>enumeration</a:t>
            </a:r>
            <a:r>
              <a:rPr lang="de-DE" sz="2200" dirty="0" smtClean="0"/>
              <a:t> </a:t>
            </a:r>
            <a:r>
              <a:rPr lang="de-DE" sz="2200" dirty="0" err="1" smtClean="0"/>
              <a:t>method</a:t>
            </a:r>
            <a:endParaRPr lang="de-DE" sz="2200" dirty="0" smtClean="0"/>
          </a:p>
          <a:p>
            <a:pPr marL="342900" indent="-342900">
              <a:buFont typeface="Arial" charset="0"/>
              <a:buChar char="•"/>
            </a:pPr>
            <a:r>
              <a:rPr lang="de-DE" sz="2200" dirty="0" err="1">
                <a:solidFill>
                  <a:schemeClr val="bg2"/>
                </a:solidFill>
              </a:rPr>
              <a:t>Recursive</a:t>
            </a:r>
            <a:r>
              <a:rPr lang="de-DE" sz="2200" dirty="0">
                <a:solidFill>
                  <a:schemeClr val="bg2"/>
                </a:solidFill>
              </a:rPr>
              <a:t> </a:t>
            </a:r>
            <a:r>
              <a:rPr lang="de-DE" sz="2200" dirty="0" err="1">
                <a:solidFill>
                  <a:schemeClr val="bg2"/>
                </a:solidFill>
              </a:rPr>
              <a:t>stepwise</a:t>
            </a:r>
            <a:r>
              <a:rPr lang="de-DE" sz="2200" dirty="0">
                <a:solidFill>
                  <a:schemeClr val="bg2"/>
                </a:solidFill>
              </a:rPr>
              <a:t> </a:t>
            </a:r>
            <a:r>
              <a:rPr lang="de-DE" sz="2200" dirty="0" err="1">
                <a:solidFill>
                  <a:schemeClr val="bg2"/>
                </a:solidFill>
              </a:rPr>
              <a:t>method</a:t>
            </a:r>
            <a:endParaRPr lang="de-DE" sz="2200" dirty="0">
              <a:solidFill>
                <a:schemeClr val="bg2"/>
              </a:solidFill>
            </a:endParaRPr>
          </a:p>
          <a:p>
            <a:pPr marL="342900" indent="-342900">
              <a:buFont typeface="Arial" charset="0"/>
              <a:buChar char="•"/>
            </a:pPr>
            <a:r>
              <a:rPr lang="en-US" sz="2200" dirty="0" smtClean="0"/>
              <a:t>Further </a:t>
            </a:r>
            <a:r>
              <a:rPr lang="en-US" sz="2200" dirty="0"/>
              <a:t>strategies to reduce complexity and present the </a:t>
            </a:r>
            <a:r>
              <a:rPr lang="en-US" sz="2200" dirty="0" smtClean="0"/>
              <a:t>results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extLst>
      <p:ext uri="{BB962C8B-B14F-4D97-AF65-F5344CB8AC3E}">
        <p14:creationId xmlns:p14="http://schemas.microsoft.com/office/powerpoint/2010/main" val="44314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New </a:t>
            </a:r>
            <a:r>
              <a:rPr lang="de-DE" sz="2200" dirty="0" err="1" smtClean="0"/>
              <a:t>model</a:t>
            </a:r>
            <a:r>
              <a:rPr lang="de-DE" sz="2200" dirty="0" smtClean="0"/>
              <a:t> </a:t>
            </a:r>
            <a:r>
              <a:rPr lang="de-DE" sz="2200" dirty="0" err="1" smtClean="0"/>
              <a:t>assumptions</a:t>
            </a:r>
            <a:endParaRPr lang="de-DE" sz="2200" dirty="0" smtClean="0"/>
          </a:p>
          <a:p>
            <a:pPr marL="342900" indent="-342900">
              <a:buFont typeface="Arial" charset="0"/>
              <a:buChar char="•"/>
            </a:pPr>
            <a:r>
              <a:rPr lang="de-DE" sz="2200" dirty="0" smtClean="0"/>
              <a:t>Exhaustive </a:t>
            </a:r>
            <a:r>
              <a:rPr lang="de-DE" sz="2200" dirty="0" err="1" smtClean="0"/>
              <a:t>enumeration</a:t>
            </a:r>
            <a:r>
              <a:rPr lang="de-DE" sz="2200" dirty="0" smtClean="0"/>
              <a:t> </a:t>
            </a:r>
            <a:r>
              <a:rPr lang="de-DE" sz="2200" dirty="0" err="1" smtClean="0"/>
              <a:t>method</a:t>
            </a:r>
            <a:endParaRPr lang="de-DE" sz="2200" dirty="0" smtClean="0"/>
          </a:p>
          <a:p>
            <a:pPr marL="342900" indent="-342900">
              <a:buFont typeface="Arial" charset="0"/>
              <a:buChar char="•"/>
            </a:pPr>
            <a:r>
              <a:rPr lang="de-DE" sz="2200" dirty="0" err="1"/>
              <a:t>Recursive</a:t>
            </a:r>
            <a:r>
              <a:rPr lang="de-DE" sz="2200" dirty="0"/>
              <a:t> </a:t>
            </a:r>
            <a:r>
              <a:rPr lang="de-DE" sz="2200" dirty="0" err="1"/>
              <a:t>stepwise</a:t>
            </a:r>
            <a:r>
              <a:rPr lang="de-DE" sz="2200" dirty="0"/>
              <a:t> </a:t>
            </a:r>
            <a:r>
              <a:rPr lang="de-DE" sz="2200" dirty="0" err="1"/>
              <a:t>method</a:t>
            </a:r>
            <a:endParaRPr lang="de-DE" sz="2200" dirty="0"/>
          </a:p>
          <a:p>
            <a:pPr marL="342900" indent="-342900">
              <a:buFont typeface="Arial" charset="0"/>
              <a:buChar char="•"/>
            </a:pPr>
            <a:r>
              <a:rPr lang="en-US" sz="2200" dirty="0" smtClean="0">
                <a:solidFill>
                  <a:schemeClr val="bg2"/>
                </a:solidFill>
              </a:rPr>
              <a:t>Further </a:t>
            </a:r>
            <a:r>
              <a:rPr lang="en-US" sz="2200" dirty="0">
                <a:solidFill>
                  <a:schemeClr val="bg2"/>
                </a:solidFill>
              </a:rPr>
              <a:t>strategies to reduce complexity and present the </a:t>
            </a:r>
            <a:r>
              <a:rPr lang="en-US" sz="2200" dirty="0" smtClean="0">
                <a:solidFill>
                  <a:schemeClr val="bg2"/>
                </a:solidFill>
              </a:rPr>
              <a:t>results</a:t>
            </a:r>
            <a:endParaRPr lang="de-DE" sz="2200" dirty="0" smtClean="0">
              <a:solidFill>
                <a:schemeClr val="bg2"/>
              </a:solidFill>
            </a:endParaRPr>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extLst>
      <p:ext uri="{BB962C8B-B14F-4D97-AF65-F5344CB8AC3E}">
        <p14:creationId xmlns:p14="http://schemas.microsoft.com/office/powerpoint/2010/main" val="299024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solidFill>
                  <a:schemeClr val="bg2"/>
                </a:solidFill>
              </a:rPr>
              <a:t>Initial </a:t>
            </a:r>
            <a:r>
              <a:rPr lang="de-DE" sz="2200" dirty="0" err="1" smtClean="0">
                <a:solidFill>
                  <a:schemeClr val="bg2"/>
                </a:solidFill>
              </a:rPr>
              <a:t>state</a:t>
            </a:r>
            <a:r>
              <a:rPr lang="de-DE" sz="2200" dirty="0" smtClean="0">
                <a:solidFill>
                  <a:schemeClr val="bg2"/>
                </a:solidFill>
              </a:rPr>
              <a:t> – Deformation </a:t>
            </a:r>
            <a:r>
              <a:rPr lang="de-DE" sz="2200" dirty="0" err="1" smtClean="0">
                <a:solidFill>
                  <a:schemeClr val="bg2"/>
                </a:solidFill>
              </a:rPr>
              <a:t>History</a:t>
            </a:r>
            <a:r>
              <a:rPr lang="de-DE" sz="2200" dirty="0" smtClean="0">
                <a:solidFill>
                  <a:schemeClr val="bg2"/>
                </a:solidFill>
              </a:rPr>
              <a:t> </a:t>
            </a:r>
            <a:r>
              <a:rPr lang="de-DE" sz="2200" dirty="0" err="1" smtClean="0">
                <a:solidFill>
                  <a:schemeClr val="bg2"/>
                </a:solidFill>
              </a:rPr>
              <a:t>interface</a:t>
            </a:r>
            <a:endParaRPr lang="de-DE" sz="2200" dirty="0" smtClean="0">
              <a:solidFill>
                <a:schemeClr val="bg2"/>
              </a:solidFill>
            </a:endParaRPr>
          </a:p>
          <a:p>
            <a:pPr marL="342900" indent="-342900">
              <a:buFont typeface="Arial" charset="0"/>
              <a:buChar char="•"/>
            </a:pPr>
            <a:r>
              <a:rPr lang="de-DE" sz="2200" dirty="0" smtClean="0"/>
              <a:t>Video </a:t>
            </a:r>
            <a:r>
              <a:rPr lang="de-DE" sz="2200" dirty="0" err="1" smtClean="0"/>
              <a:t>generation</a:t>
            </a:r>
            <a:r>
              <a:rPr lang="de-DE" sz="2200" dirty="0" smtClean="0"/>
              <a:t> </a:t>
            </a:r>
            <a:r>
              <a:rPr lang="de-DE" sz="2200" dirty="0" err="1" smtClean="0"/>
              <a:t>process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Progress </a:t>
            </a:r>
            <a:r>
              <a:rPr lang="de-DE" sz="3000" dirty="0" err="1" smtClean="0"/>
              <a:t>status</a:t>
            </a:r>
            <a:r>
              <a:rPr lang="de-DE" sz="3000" dirty="0" smtClean="0"/>
              <a:t> </a:t>
            </a:r>
            <a:r>
              <a:rPr lang="de-DE" sz="3000" dirty="0" err="1" smtClean="0"/>
              <a:t>of</a:t>
            </a:r>
            <a:r>
              <a:rPr lang="de-DE" sz="3000" dirty="0" smtClean="0"/>
              <a:t> </a:t>
            </a:r>
            <a:r>
              <a:rPr lang="de-DE" dirty="0" err="1" smtClean="0"/>
              <a:t>t</a:t>
            </a:r>
            <a:r>
              <a:rPr lang="de-DE" sz="3000" dirty="0" err="1" smtClean="0"/>
              <a:t>ask</a:t>
            </a:r>
            <a:r>
              <a:rPr lang="de-DE" sz="3000" dirty="0" smtClean="0"/>
              <a:t> </a:t>
            </a:r>
            <a:r>
              <a:rPr lang="de-DE" dirty="0"/>
              <a:t>3</a:t>
            </a:r>
            <a:endParaRPr lang="de-DE" sz="3000" dirty="0"/>
          </a:p>
        </p:txBody>
      </p:sp>
    </p:spTree>
    <p:extLst>
      <p:ext uri="{BB962C8B-B14F-4D97-AF65-F5344CB8AC3E}">
        <p14:creationId xmlns:p14="http://schemas.microsoft.com/office/powerpoint/2010/main" val="1987104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A0F16396-2261-C741-AFF6-6F2690DB2F2C}"/>
    </a:ext>
  </a:extLst>
</a:theme>
</file>

<file path=ppt/theme/theme10.xml><?xml version="1.0" encoding="utf-8"?>
<a:theme xmlns:a="http://schemas.openxmlformats.org/drawingml/2006/main" name="1_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7AEA97EF-A159-D44E-B097-9462CC431932}"/>
    </a:ext>
  </a:extLst>
</a:theme>
</file>

<file path=ppt/theme/theme11.xml><?xml version="1.0" encoding="utf-8"?>
<a:theme xmlns:a="http://schemas.openxmlformats.org/drawingml/2006/main" name="1_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C10A756C-1B3A-4A46-9E8E-A1F09B29C42A}"/>
    </a:ext>
  </a:extLst>
</a:theme>
</file>

<file path=ppt/theme/theme12.xml><?xml version="1.0" encoding="utf-8"?>
<a:theme xmlns:a="http://schemas.openxmlformats.org/drawingml/2006/main" name="1_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1BD59571-33C6-7F4C-8D51-9ABB4244F53F}"/>
    </a:ext>
  </a:extLst>
</a:theme>
</file>

<file path=ppt/theme/theme1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551B6BED-B0E7-134A-991D-CC6DFC6636B0}"/>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AB2C6AF1-B4C4-F943-AA90-19E67E528E9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CEB37437-2E25-844D-B131-F9C9CE90A5FA}"/>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EED263D2-A0F0-5445-8141-12EBFDD1EF62}"/>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25C46354-97FD-4143-B5AB-E4B242B133A5}"/>
    </a:ext>
  </a:extLst>
</a:theme>
</file>

<file path=ppt/theme/theme7.xml><?xml version="1.0" encoding="utf-8"?>
<a:theme xmlns:a="http://schemas.openxmlformats.org/drawingml/2006/main" name="1_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811191A6-6419-6B4E-AB83-DD300D3539B1}"/>
    </a:ext>
  </a:extLst>
</a:theme>
</file>

<file path=ppt/theme/theme8.xml><?xml version="1.0" encoding="utf-8"?>
<a:theme xmlns:a="http://schemas.openxmlformats.org/drawingml/2006/main" name="1_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49B67B15-FFAE-684A-8CE6-035FCAD1ABF7}"/>
    </a:ext>
  </a:extLst>
</a:theme>
</file>

<file path=ppt/theme/theme9.xml><?xml version="1.0" encoding="utf-8"?>
<a:theme xmlns:a="http://schemas.openxmlformats.org/drawingml/2006/main" name="1_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B5821D43-7C8D-3B45-BB75-AAAEBE9A2201}"/>
    </a:ext>
  </a:extLst>
</a:theme>
</file>

<file path=docProps/app.xml><?xml version="1.0" encoding="utf-8"?>
<Properties xmlns="http://schemas.openxmlformats.org/officeDocument/2006/extended-properties" xmlns:vt="http://schemas.openxmlformats.org/officeDocument/2006/docPropsVTypes">
  <Template>TUM</Template>
  <TotalTime>623</TotalTime>
  <Words>1616</Words>
  <Application>Microsoft Macintosh PowerPoint</Application>
  <PresentationFormat>On-screen Show (4:3)</PresentationFormat>
  <Paragraphs>283</Paragraphs>
  <Slides>33</Slides>
  <Notes>4</Notes>
  <HiddenSlides>0</HiddenSlides>
  <MMClips>5</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33</vt:i4>
      </vt:variant>
    </vt:vector>
  </HeadingPairs>
  <TitlesOfParts>
    <vt:vector size="51" baseType="lpstr">
      <vt:lpstr>Arial</vt:lpstr>
      <vt:lpstr>Calibri</vt:lpstr>
      <vt:lpstr>Cambria Math</vt:lpstr>
      <vt:lpstr>Courier New</vt:lpstr>
      <vt:lpstr>Symbol</vt:lpstr>
      <vt:lpstr>Wingdings</vt:lpstr>
      <vt:lpstr>160104_TUM_Praesentation_p_v1</vt:lpstr>
      <vt:lpstr>Titel 2</vt:lpstr>
      <vt:lpstr>Titel 3</vt:lpstr>
      <vt:lpstr>Inhalt</vt:lpstr>
      <vt:lpstr>Kapiteltrenner blau</vt:lpstr>
      <vt:lpstr>Kapiteltrenner schwarz</vt:lpstr>
      <vt:lpstr>1_160104_TUM_Praesentation_p_v1</vt:lpstr>
      <vt:lpstr>1_Titel 2</vt:lpstr>
      <vt:lpstr>1_Titel 3</vt:lpstr>
      <vt:lpstr>1_Inhalt</vt:lpstr>
      <vt:lpstr>1_Kapiteltrenner blau</vt:lpstr>
      <vt:lpstr>1_Kapiteltrenner schwarz</vt:lpstr>
      <vt:lpstr>A deformation order analysis tool for vehicle structures in crashworthiness design</vt:lpstr>
      <vt:lpstr>Our project</vt:lpstr>
      <vt:lpstr>Q: “the complexity of the problem grows with the factorial of the number of components: is brute force a good approach?”</vt:lpstr>
      <vt:lpstr>Solutions to task 1</vt:lpstr>
      <vt:lpstr>When did the previous assumptions fail?</vt:lpstr>
      <vt:lpstr>Solutions to task 1</vt:lpstr>
      <vt:lpstr>Solutions to task 1</vt:lpstr>
      <vt:lpstr>Solutions to task 1</vt:lpstr>
      <vt:lpstr>Progress status of task 3</vt:lpstr>
      <vt:lpstr>Initial state – Deformation History interface</vt:lpstr>
      <vt:lpstr>Initial state – Deformation History interface</vt:lpstr>
      <vt:lpstr>PowerPoint Presentation</vt:lpstr>
      <vt:lpstr>Progress status of task 3</vt:lpstr>
      <vt:lpstr>Task 2</vt:lpstr>
      <vt:lpstr>Next steps</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deformation order analysis tool for vehicle structures in crashworthiness design</dc:title>
  <dc:creator>Massimo Sferza</dc:creator>
  <cp:lastModifiedBy>Massimo Sferza</cp:lastModifiedBy>
  <cp:revision>52</cp:revision>
  <cp:lastPrinted>2015-07-30T14:04:45Z</cp:lastPrinted>
  <dcterms:created xsi:type="dcterms:W3CDTF">2016-06-23T12:55:33Z</dcterms:created>
  <dcterms:modified xsi:type="dcterms:W3CDTF">2016-06-25T14:43:34Z</dcterms:modified>
</cp:coreProperties>
</file>