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68" r:id="rId2"/>
    <p:sldId id="257" r:id="rId3"/>
    <p:sldId id="260" r:id="rId4"/>
    <p:sldId id="264" r:id="rId5"/>
    <p:sldId id="261" r:id="rId6"/>
    <p:sldId id="262" r:id="rId7"/>
    <p:sldId id="269" r:id="rId8"/>
    <p:sldId id="263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35"/>
    <p:restoredTop sz="94666"/>
  </p:normalViewPr>
  <p:slideViewPr>
    <p:cSldViewPr snapToGrid="0" snapToObjects="1">
      <p:cViewPr varScale="1">
        <p:scale>
          <a:sx n="98" d="100"/>
          <a:sy n="98" d="100"/>
        </p:scale>
        <p:origin x="192" y="2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BF810-5204-B443-AACD-94BF0894D26F}" type="datetimeFigureOut">
              <a:rPr lang="en-US" smtClean="0"/>
              <a:t>6/23/16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4ABA8-1713-CA4B-B76B-4EBCF88E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68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4ABA8-1713-CA4B-B76B-4EBCF88E19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86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4ABA8-1713-CA4B-B76B-4EBCF88E19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81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5"/>
            <a:ext cx="7886700" cy="2746474"/>
          </a:xfrm>
        </p:spPr>
        <p:txBody>
          <a:bodyPr>
            <a:normAutofit/>
          </a:bodyPr>
          <a:lstStyle>
            <a:lvl1pPr algn="ctr">
              <a:defRPr sz="4500" baseline="0"/>
            </a:lvl1pPr>
          </a:lstStyle>
          <a:p>
            <a:r>
              <a:rPr lang="en-US" dirty="0" smtClean="0"/>
              <a:t>A deformation order analysis tool for vehicle structure in crashworthiness analysis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9E6455-307C-8347-8DD6-84753A48DDE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28650" y="3241964"/>
            <a:ext cx="3895849" cy="1995757"/>
          </a:xfrm>
        </p:spPr>
        <p:txBody>
          <a:bodyPr/>
          <a:lstStyle>
            <a:lvl1pPr marL="0" indent="0">
              <a:buFontTx/>
              <a:buNone/>
              <a:defRPr/>
            </a:lvl1pPr>
            <a:lvl2pPr>
              <a:defRPr baseline="0"/>
            </a:lvl2pPr>
          </a:lstStyle>
          <a:p>
            <a:pPr lvl="0"/>
            <a:r>
              <a:rPr lang="en-US" dirty="0" smtClean="0"/>
              <a:t>Supervisors:</a:t>
            </a:r>
          </a:p>
          <a:p>
            <a:pPr lvl="1"/>
            <a:r>
              <a:rPr lang="en-US" dirty="0" smtClean="0"/>
              <a:t>Volker Lange</a:t>
            </a:r>
          </a:p>
          <a:p>
            <a:pPr lvl="1"/>
            <a:r>
              <a:rPr lang="en-US" dirty="0" err="1" smtClean="0"/>
              <a:t>Lailong</a:t>
            </a:r>
            <a:r>
              <a:rPr lang="en-US" dirty="0" smtClean="0"/>
              <a:t> Song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356173" y="5368085"/>
            <a:ext cx="6431654" cy="771459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475" b="1" i="0" baseline="0">
                <a:latin typeface="+mj-lt"/>
              </a:defRPr>
            </a:lvl1pPr>
          </a:lstStyle>
          <a:p>
            <a:pPr lvl="0"/>
            <a:r>
              <a:rPr lang="en-US" sz="3150" baseline="0" dirty="0" smtClean="0"/>
              <a:t>Software Lab: nth </a:t>
            </a:r>
            <a:r>
              <a:rPr lang="en-US" sz="3150" baseline="0" dirty="0" err="1" smtClean="0"/>
              <a:t>assesment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19502" y="3241963"/>
            <a:ext cx="3895849" cy="1995758"/>
          </a:xfrm>
        </p:spPr>
        <p:txBody>
          <a:bodyPr/>
          <a:lstStyle>
            <a:lvl1pPr marL="0" indent="0">
              <a:buFontTx/>
              <a:buNone/>
              <a:defRPr/>
            </a:lvl1pPr>
            <a:lvl2pPr>
              <a:defRPr baseline="0"/>
            </a:lvl2pPr>
          </a:lstStyle>
          <a:p>
            <a:pPr lvl="0"/>
            <a:r>
              <a:rPr lang="en-US" dirty="0" smtClean="0"/>
              <a:t>Students:</a:t>
            </a:r>
          </a:p>
          <a:p>
            <a:pPr lvl="1"/>
            <a:r>
              <a:rPr lang="en-US" dirty="0" err="1" smtClean="0"/>
              <a:t>Moustafa</a:t>
            </a:r>
            <a:r>
              <a:rPr lang="en-US" dirty="0" smtClean="0"/>
              <a:t> </a:t>
            </a:r>
            <a:r>
              <a:rPr lang="en-US" dirty="0" err="1" smtClean="0"/>
              <a:t>Alsayed</a:t>
            </a:r>
            <a:r>
              <a:rPr lang="en-US" dirty="0" smtClean="0"/>
              <a:t> Ahmad</a:t>
            </a:r>
          </a:p>
          <a:p>
            <a:pPr lvl="1"/>
            <a:r>
              <a:rPr lang="en-US" dirty="0" smtClean="0"/>
              <a:t>Daniel Perez Ramirez</a:t>
            </a:r>
          </a:p>
          <a:p>
            <a:pPr lvl="1"/>
            <a:r>
              <a:rPr lang="en-US" dirty="0" smtClean="0"/>
              <a:t>Massimo </a:t>
            </a:r>
            <a:r>
              <a:rPr lang="en-US" dirty="0" err="1" smtClean="0"/>
              <a:t>Sferza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2411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6455-307C-8347-8DD6-84753A4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5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6455-307C-8347-8DD6-84753A4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16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6455-307C-8347-8DD6-84753A4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99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Left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567363" y="466903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49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567364" y="2049462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6455-307C-8347-8DD6-84753A4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2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1" y="6352994"/>
            <a:ext cx="6439145" cy="365654"/>
          </a:xfrm>
        </p:spPr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6455-307C-8347-8DD6-84753A4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7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6455-307C-8347-8DD6-84753A4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2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6455-307C-8347-8DD6-84753A4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6455-307C-8347-8DD6-84753A4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6455-307C-8347-8DD6-84753A4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9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6455-307C-8347-8DD6-84753A4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4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6455-307C-8347-8DD6-84753A4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0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6455-307C-8347-8DD6-84753A4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6000">
              <a:schemeClr val="bg1"/>
            </a:gs>
            <a:gs pos="92000">
              <a:schemeClr val="tx1"/>
            </a:gs>
            <a:gs pos="70000">
              <a:schemeClr val="bg1"/>
            </a:gs>
            <a:gs pos="39000">
              <a:schemeClr val="bg1"/>
            </a:gs>
            <a:gs pos="9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28649" y="6355821"/>
            <a:ext cx="6439145" cy="3656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A deformation order analysis tool for vehicle structure in crashworthiness design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7143256" y="6356349"/>
            <a:ext cx="417863" cy="36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E6455-307C-8347-8DD6-84753A48DDE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egnaposto immagine 10"/>
          <p:cNvSpPr txBox="1">
            <a:spLocks noChangeAspect="1"/>
          </p:cNvSpPr>
          <p:nvPr/>
        </p:nvSpPr>
        <p:spPr>
          <a:xfrm>
            <a:off x="7636579" y="6355821"/>
            <a:ext cx="265993" cy="365654"/>
          </a:xfrm>
          <a:prstGeom prst="rect">
            <a:avLst/>
          </a:prstGeom>
          <a:blipFill>
            <a:blip r:embed="rId15"/>
            <a:stretch>
              <a:fillRect/>
            </a:stretch>
          </a:blip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100" dirty="0"/>
          </a:p>
        </p:txBody>
      </p:sp>
      <p:sp>
        <p:nvSpPr>
          <p:cNvPr id="8" name="Segnaposto immagine 12"/>
          <p:cNvSpPr txBox="1">
            <a:spLocks noChangeAspect="1"/>
          </p:cNvSpPr>
          <p:nvPr/>
        </p:nvSpPr>
        <p:spPr>
          <a:xfrm>
            <a:off x="7994758" y="6355821"/>
            <a:ext cx="520592" cy="365654"/>
          </a:xfrm>
          <a:prstGeom prst="rect">
            <a:avLst/>
          </a:prstGeom>
          <a:blipFill>
            <a:blip r:embed="rId16"/>
            <a:stretch>
              <a:fillRect/>
            </a:stretch>
          </a:blip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95163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4" r:id="rId13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notesSlide" Target="../notesSlides/notesSlide2.xml"/><Relationship Id="rId13" Type="http://schemas.openxmlformats.org/officeDocument/2006/relationships/image" Target="../media/image3.png"/><Relationship Id="rId14" Type="http://schemas.openxmlformats.org/officeDocument/2006/relationships/image" Target="../media/image4.png"/><Relationship Id="rId1" Type="http://schemas.microsoft.com/office/2007/relationships/media" Target="../media/media1.mp4"/><Relationship Id="rId2" Type="http://schemas.openxmlformats.org/officeDocument/2006/relationships/video" Target="../media/media1.mp4"/><Relationship Id="rId3" Type="http://schemas.microsoft.com/office/2007/relationships/media" Target="../media/media2.mp4"/><Relationship Id="rId4" Type="http://schemas.openxmlformats.org/officeDocument/2006/relationships/video" Target="../media/media2.mp4"/><Relationship Id="rId5" Type="http://schemas.microsoft.com/office/2007/relationships/media" Target="../media/media3.mp4"/><Relationship Id="rId6" Type="http://schemas.openxmlformats.org/officeDocument/2006/relationships/video" Target="../media/media3.mp4"/><Relationship Id="rId7" Type="http://schemas.microsoft.com/office/2007/relationships/media" Target="../media/media4.mp4"/><Relationship Id="rId8" Type="http://schemas.openxmlformats.org/officeDocument/2006/relationships/video" Target="../media/media4.mp4"/><Relationship Id="rId9" Type="http://schemas.microsoft.com/office/2007/relationships/media" Target="../media/media5.mp4"/><Relationship Id="rId10" Type="http://schemas.openxmlformats.org/officeDocument/2006/relationships/video" Target="../media/media5.mp4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jpg"/><Relationship Id="rId12" Type="http://schemas.openxmlformats.org/officeDocument/2006/relationships/image" Target="../media/image21.jp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6" Type="http://schemas.openxmlformats.org/officeDocument/2006/relationships/image" Target="../media/image15.jpg"/><Relationship Id="rId7" Type="http://schemas.openxmlformats.org/officeDocument/2006/relationships/image" Target="../media/image16.jpg"/><Relationship Id="rId8" Type="http://schemas.openxmlformats.org/officeDocument/2006/relationships/image" Target="../media/image17.jpg"/><Relationship Id="rId9" Type="http://schemas.openxmlformats.org/officeDocument/2006/relationships/image" Target="../media/image18.jpg"/><Relationship Id="rId10" Type="http://schemas.openxmlformats.org/officeDocument/2006/relationships/image" Target="../media/image1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deformation order analysis tool for vehicle </a:t>
            </a:r>
            <a:r>
              <a:rPr lang="en-US" dirty="0" smtClean="0"/>
              <a:t>structures </a:t>
            </a:r>
            <a:r>
              <a:rPr lang="en-US" dirty="0"/>
              <a:t>in crashworthiness design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A deformation order analysis tool for vehicle structure in crashworthiness design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Supervisors:</a:t>
            </a:r>
          </a:p>
          <a:p>
            <a:pPr marL="857250" lvl="1" indent="-342900">
              <a:buFont typeface="Arial" charset="0"/>
              <a:buChar char="•"/>
            </a:pPr>
            <a:r>
              <a:rPr lang="en-US" dirty="0" smtClean="0"/>
              <a:t>Volker Lange</a:t>
            </a:r>
          </a:p>
          <a:p>
            <a:pPr marL="857250" lvl="1" indent="-342900">
              <a:buFont typeface="Arial" charset="0"/>
              <a:buChar char="•"/>
            </a:pPr>
            <a:r>
              <a:rPr lang="en-US" dirty="0" err="1" smtClean="0"/>
              <a:t>Lailong</a:t>
            </a:r>
            <a:r>
              <a:rPr lang="en-US" dirty="0" smtClean="0"/>
              <a:t> Song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Software Lab: </a:t>
            </a:r>
            <a:r>
              <a:rPr lang="en-US" smtClean="0"/>
              <a:t>2</a:t>
            </a:r>
            <a:r>
              <a:rPr lang="en-US" baseline="30000" smtClean="0"/>
              <a:t>nd</a:t>
            </a:r>
            <a:r>
              <a:rPr lang="en-US" smtClean="0"/>
              <a:t> assessment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Students:</a:t>
            </a:r>
          </a:p>
          <a:p>
            <a:pPr marL="857250" lvl="1" indent="-342900">
              <a:buFont typeface="Arial" charset="0"/>
              <a:buChar char="•"/>
            </a:pPr>
            <a:r>
              <a:rPr lang="en-US" dirty="0" err="1" smtClean="0"/>
              <a:t>Moustafa</a:t>
            </a:r>
            <a:r>
              <a:rPr lang="en-US" dirty="0" smtClean="0"/>
              <a:t> </a:t>
            </a:r>
            <a:r>
              <a:rPr lang="en-US" dirty="0" err="1" smtClean="0"/>
              <a:t>Alsayed</a:t>
            </a:r>
            <a:r>
              <a:rPr lang="en-US" dirty="0" smtClean="0"/>
              <a:t> Ahmad</a:t>
            </a:r>
          </a:p>
          <a:p>
            <a:pPr marL="857250" lvl="1" indent="-342900">
              <a:buFont typeface="Arial" charset="0"/>
              <a:buChar char="•"/>
            </a:pPr>
            <a:r>
              <a:rPr lang="en-US" dirty="0" smtClean="0"/>
              <a:t>Daniel Perez Ramirez</a:t>
            </a:r>
          </a:p>
          <a:p>
            <a:pPr marL="857250" lvl="1" indent="-342900">
              <a:buFont typeface="Arial" charset="0"/>
              <a:buChar char="•"/>
            </a:pPr>
            <a:r>
              <a:rPr lang="en-US" dirty="0" smtClean="0"/>
              <a:t>Massimo Sferza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0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r>
              <a:rPr lang="en-US" sz="3600" dirty="0"/>
              <a:t>Our project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sz="2400" dirty="0"/>
              <a:t>First task</a:t>
            </a:r>
          </a:p>
          <a:p>
            <a:pPr marL="214313" indent="-214313">
              <a:buFont typeface="Arial" charset="0"/>
              <a:buChar char="•"/>
            </a:pPr>
            <a:r>
              <a:rPr lang="en-US" sz="2400" dirty="0"/>
              <a:t>Second task</a:t>
            </a:r>
          </a:p>
          <a:p>
            <a:pPr marL="214313" indent="-214313">
              <a:buFont typeface="Arial" charset="0"/>
              <a:buChar char="•"/>
            </a:pPr>
            <a:r>
              <a:rPr lang="en-US" sz="2400" dirty="0"/>
              <a:t>Third task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8648" y="3033013"/>
            <a:ext cx="4629152" cy="7848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500"/>
              <a:t>Create movies</a:t>
            </a:r>
            <a:endParaRPr lang="en-US" sz="4500" dirty="0"/>
          </a:p>
        </p:txBody>
      </p:sp>
      <p:pic>
        <p:nvPicPr>
          <p:cNvPr id="2" name="task1.1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628647" y="1876496"/>
            <a:ext cx="2501197" cy="1406923"/>
          </a:xfrm>
          <a:prstGeom prst="rect">
            <a:avLst/>
          </a:prstGeom>
        </p:spPr>
      </p:pic>
      <p:pic>
        <p:nvPicPr>
          <p:cNvPr id="3" name="task1.2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3138665" y="1876496"/>
            <a:ext cx="2495708" cy="1403836"/>
          </a:xfrm>
          <a:prstGeom prst="rect">
            <a:avLst/>
          </a:prstGeom>
        </p:spPr>
      </p:pic>
      <p:pic>
        <p:nvPicPr>
          <p:cNvPr id="5" name="task1.3.mp4">
            <a:hlinkClick r:id="" action="ppaction://media"/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624238" y="3283678"/>
            <a:ext cx="2510016" cy="1411884"/>
          </a:xfrm>
          <a:prstGeom prst="rect">
            <a:avLst/>
          </a:prstGeom>
        </p:spPr>
      </p:pic>
      <p:pic>
        <p:nvPicPr>
          <p:cNvPr id="8" name="task1.4.mp4">
            <a:hlinkClick r:id="" action="ppaction://media"/>
          </p:cNvPr>
          <p:cNvPicPr>
            <a:picLocks noChangeAspect="1"/>
          </p:cNvPicPr>
          <p:nvPr>
            <a:vide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3138665" y="3280332"/>
            <a:ext cx="2521913" cy="1418576"/>
          </a:xfrm>
          <a:prstGeom prst="rect">
            <a:avLst/>
          </a:prstGeom>
        </p:spPr>
      </p:pic>
      <p:pic>
        <p:nvPicPr>
          <p:cNvPr id="13" name="Presentation4_21t0fn.mp4">
            <a:hlinkClick r:id="" action="ppaction://media"/>
          </p:cNvPr>
          <p:cNvPicPr>
            <a:picLocks noChangeAspect="1"/>
          </p:cNvPicPr>
          <p:nvPr>
            <a:vide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429538" y="1863443"/>
            <a:ext cx="5027372" cy="282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1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587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587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4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587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5875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1" dur="14625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34" dur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37" dur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40" dur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43" dur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57" dur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58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3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64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9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0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75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6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8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82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87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6" grpId="0" uiExpand="1" build="p"/>
      <p:bldP spid="6" grpId="1" uiExpand="1" build="p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49" y="651734"/>
            <a:ext cx="2949178" cy="1854200"/>
          </a:xfrm>
        </p:spPr>
        <p:txBody>
          <a:bodyPr anchor="t" anchorCtr="0">
            <a:normAutofit fontScale="90000"/>
          </a:bodyPr>
          <a:lstStyle/>
          <a:p>
            <a:r>
              <a:rPr lang="en-US" dirty="0"/>
              <a:t>Q: “the complexity of the problem grows with the factorial of the number of components: </a:t>
            </a:r>
            <a:r>
              <a:rPr lang="en-US" b="1" dirty="0"/>
              <a:t>is brute force a good approach</a:t>
            </a:r>
            <a:r>
              <a:rPr lang="en-US" b="1" dirty="0" smtClean="0"/>
              <a:t>?</a:t>
            </a:r>
            <a:r>
              <a:rPr lang="en-US" dirty="0" smtClean="0"/>
              <a:t>”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Placeholder 9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29841" y="2668044"/>
                <a:ext cx="2949178" cy="3193007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/>
                  <a:t>The complexity is</a:t>
                </a:r>
                <a:r>
                  <a:rPr lang="is-IS" sz="1800" dirty="0"/>
                  <a:t>:</a:t>
                </a:r>
              </a:p>
              <a:p>
                <a:endParaRPr lang="is-IS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pHide m:val="on"/>
                          <m:ctrlPr>
                            <a:rPr lang="is-IS" sz="18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sz="1800" i="1">
                              <a:latin typeface="Cambria Math" charset="0"/>
                            </a:rPr>
                            <m:t>𝑙</m:t>
                          </m:r>
                          <m:r>
                            <a:rPr lang="it-IT" sz="1800" i="1">
                              <a:latin typeface="Cambria Math" charset="0"/>
                            </a:rPr>
                            <m:t>𝑝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sz="1800" i="1">
                                  <a:latin typeface="Cambria Math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t-IT" sz="1800" i="1">
                                  <a:latin typeface="Cambria Math" charset="0"/>
                                </a:rPr>
                                <m:t>𝑙𝑝</m:t>
                              </m:r>
                            </m:sub>
                          </m:sSub>
                          <m:r>
                            <a:rPr lang="ru-RU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!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where:</a:t>
                </a:r>
              </a:p>
              <a:p>
                <a:pPr marL="214313" indent="-214313">
                  <a:buFont typeface="Arial" charset="0"/>
                  <a:buChar char="•"/>
                </a:pPr>
                <a:r>
                  <a:rPr lang="en-US" sz="1800" dirty="0" err="1"/>
                  <a:t>lp</a:t>
                </a:r>
                <a:r>
                  <a:rPr lang="en-US" sz="1800" dirty="0"/>
                  <a:t> goes over the number of </a:t>
                </a:r>
                <a:r>
                  <a:rPr lang="en-US" sz="1800" dirty="0" err="1"/>
                  <a:t>loadpaths</a:t>
                </a:r>
                <a:endParaRPr lang="en-US" sz="1800" dirty="0"/>
              </a:p>
              <a:p>
                <a:pPr marL="214313" indent="-214313">
                  <a:buFont typeface="Arial" charset="0"/>
                  <a:buChar char="•"/>
                </a:pPr>
                <a:r>
                  <a:rPr lang="en-US" sz="1800" dirty="0"/>
                  <a:t>n is the number of components of the </a:t>
                </a:r>
                <a:r>
                  <a:rPr lang="en-US" sz="1800" dirty="0" err="1"/>
                  <a:t>loadpath</a:t>
                </a:r>
                <a:endParaRPr lang="en-US" sz="1800" dirty="0"/>
              </a:p>
            </p:txBody>
          </p:sp>
        </mc:Choice>
        <mc:Fallback>
          <p:sp>
            <p:nvSpPr>
              <p:cNvPr id="10" name="Tex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29841" y="2668044"/>
                <a:ext cx="2949178" cy="3193007"/>
              </a:xfrm>
              <a:blipFill rotWithShape="0">
                <a:blip r:embed="rId2"/>
                <a:stretch>
                  <a:fillRect l="-1653" t="-13767" r="-11364" b="-3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/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391" y="2017478"/>
            <a:ext cx="4629150" cy="2477828"/>
          </a:xfrm>
        </p:spPr>
      </p:pic>
      <p:sp>
        <p:nvSpPr>
          <p:cNvPr id="18" name="Text Placeholder 9"/>
          <p:cNvSpPr txBox="1">
            <a:spLocks/>
          </p:cNvSpPr>
          <p:nvPr/>
        </p:nvSpPr>
        <p:spPr>
          <a:xfrm>
            <a:off x="628649" y="2668043"/>
            <a:ext cx="2949178" cy="3193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 err="1" smtClean="0"/>
              <a:t>Let’s</a:t>
            </a:r>
            <a:r>
              <a:rPr lang="it-IT" sz="1800" dirty="0" smtClean="0"/>
              <a:t> </a:t>
            </a:r>
            <a:r>
              <a:rPr lang="it-IT" sz="1800" dirty="0" err="1" smtClean="0"/>
              <a:t>consider</a:t>
            </a:r>
            <a:r>
              <a:rPr lang="it-IT" sz="1800" dirty="0" smtClean="0"/>
              <a:t> a </a:t>
            </a:r>
            <a:r>
              <a:rPr lang="it-IT" sz="1800" dirty="0" err="1" smtClean="0"/>
              <a:t>possible</a:t>
            </a:r>
            <a:r>
              <a:rPr lang="it-IT" sz="1800" dirty="0" smtClean="0"/>
              <a:t> </a:t>
            </a:r>
            <a:r>
              <a:rPr lang="it-IT" sz="1800" dirty="0" err="1" smtClean="0"/>
              <a:t>structure</a:t>
            </a:r>
            <a:r>
              <a:rPr lang="it-IT" sz="1800" dirty="0" smtClean="0"/>
              <a:t>.</a:t>
            </a:r>
          </a:p>
          <a:p>
            <a:endParaRPr lang="it-IT" sz="1800" dirty="0" smtClean="0"/>
          </a:p>
          <a:p>
            <a:r>
              <a:rPr lang="it-IT" sz="1800" dirty="0" smtClean="0"/>
              <a:t>In </a:t>
            </a:r>
            <a:r>
              <a:rPr lang="it-IT" sz="1800" dirty="0" err="1" smtClean="0"/>
              <a:t>this</a:t>
            </a:r>
            <a:r>
              <a:rPr lang="it-IT" sz="1800" dirty="0" smtClean="0"/>
              <a:t> case the </a:t>
            </a:r>
            <a:r>
              <a:rPr lang="it-IT" sz="1800" dirty="0" err="1" smtClean="0"/>
              <a:t>number</a:t>
            </a:r>
            <a:r>
              <a:rPr lang="it-IT" sz="1800" dirty="0" smtClean="0"/>
              <a:t> of </a:t>
            </a:r>
            <a:r>
              <a:rPr lang="en-GB" sz="1800" dirty="0" smtClean="0"/>
              <a:t>possible</a:t>
            </a:r>
            <a:r>
              <a:rPr lang="it-IT" sz="1800" dirty="0" smtClean="0"/>
              <a:t> </a:t>
            </a:r>
            <a:r>
              <a:rPr lang="it-IT" sz="1800" dirty="0" err="1" smtClean="0"/>
              <a:t>solutions</a:t>
            </a:r>
            <a:r>
              <a:rPr lang="it-IT" sz="1800" dirty="0" smtClean="0"/>
              <a:t> </a:t>
            </a:r>
            <a:r>
              <a:rPr lang="it-IT" sz="1800" dirty="0" err="1" smtClean="0"/>
              <a:t>is</a:t>
            </a:r>
            <a:r>
              <a:rPr lang="it-IT" sz="1800" dirty="0" smtClean="0"/>
              <a:t>:</a:t>
            </a:r>
          </a:p>
          <a:p>
            <a:endParaRPr lang="it-IT" sz="1800" dirty="0" smtClean="0"/>
          </a:p>
          <a:p>
            <a:endParaRPr lang="it-IT" sz="18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8139515" y="3682652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charset="0"/>
                        </a:rPr>
                        <m:t>3!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515" y="3682652"/>
                <a:ext cx="44275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854948" y="4440067"/>
                <a:ext cx="1248290" cy="794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pHide m:val="on"/>
                          <m:ctrlPr>
                            <a:rPr lang="is-IS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i="1">
                              <a:latin typeface="Cambria Math" charset="0"/>
                            </a:rPr>
                            <m:t>𝑙</m:t>
                          </m:r>
                          <m:r>
                            <a:rPr lang="it-IT" i="1">
                              <a:latin typeface="Cambria Math" charset="0"/>
                            </a:rPr>
                            <m:t>𝑝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t-IT" i="1">
                                  <a:latin typeface="Cambria Math" charset="0"/>
                                </a:rPr>
                                <m:t>𝑙𝑝</m:t>
                              </m:r>
                            </m:sub>
                          </m:sSub>
                          <m:r>
                            <a:rPr lang="ru-RU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!</m:t>
                          </m:r>
                        </m:e>
                      </m:nary>
                      <m:r>
                        <a:rPr lang="it-IT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48" y="4440067"/>
                <a:ext cx="1248290" cy="7949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8139515" y="3369121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charset="0"/>
                        </a:rPr>
                        <m:t>3!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515" y="3369121"/>
                <a:ext cx="44275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8139515" y="2321268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charset="0"/>
                        </a:rPr>
                        <m:t>3</m:t>
                      </m:r>
                      <m:r>
                        <a:rPr lang="ru-RU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!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515" y="2321268"/>
                <a:ext cx="44275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868459" y="4609578"/>
                <a:ext cx="870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charset="0"/>
                        </a:rPr>
                        <m:t>=216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459" y="4609578"/>
                <a:ext cx="87075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 Placeholder 9"/>
          <p:cNvSpPr txBox="1">
            <a:spLocks/>
          </p:cNvSpPr>
          <p:nvPr/>
        </p:nvSpPr>
        <p:spPr>
          <a:xfrm>
            <a:off x="628649" y="2668042"/>
            <a:ext cx="2949178" cy="3193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 err="1" smtClean="0"/>
              <a:t>Therefore</a:t>
            </a:r>
            <a:r>
              <a:rPr lang="it-IT" sz="1800" dirty="0" smtClean="0"/>
              <a:t> brute force </a:t>
            </a:r>
            <a:r>
              <a:rPr lang="it-IT" sz="1800" dirty="0" err="1" smtClean="0"/>
              <a:t>is</a:t>
            </a:r>
            <a:r>
              <a:rPr lang="it-IT" sz="1800" dirty="0" smtClean="0"/>
              <a:t> </a:t>
            </a:r>
            <a:r>
              <a:rPr lang="it-IT" sz="1800" dirty="0" err="1" smtClean="0"/>
              <a:t>not</a:t>
            </a:r>
            <a:r>
              <a:rPr lang="it-IT" sz="1800" dirty="0" smtClean="0"/>
              <a:t> a </a:t>
            </a:r>
            <a:r>
              <a:rPr lang="it-IT" sz="1800" dirty="0" err="1" smtClean="0"/>
              <a:t>problem</a:t>
            </a:r>
            <a:r>
              <a:rPr lang="it-IT" sz="1800" dirty="0" smtClean="0"/>
              <a:t> </a:t>
            </a:r>
            <a:r>
              <a:rPr lang="it-IT" sz="1800" dirty="0" err="1" smtClean="0"/>
              <a:t>since</a:t>
            </a:r>
            <a:r>
              <a:rPr lang="it-IT" sz="1800" dirty="0" smtClean="0"/>
              <a:t> </a:t>
            </a:r>
            <a:r>
              <a:rPr lang="it-IT" sz="1800" dirty="0" err="1" smtClean="0"/>
              <a:t>our</a:t>
            </a:r>
            <a:r>
              <a:rPr lang="it-IT" sz="1800" dirty="0" smtClean="0"/>
              <a:t> </a:t>
            </a:r>
            <a:r>
              <a:rPr lang="it-IT" sz="1800" dirty="0" err="1" smtClean="0"/>
              <a:t>problems</a:t>
            </a:r>
            <a:r>
              <a:rPr lang="it-IT" sz="1800" dirty="0" smtClean="0"/>
              <a:t> are </a:t>
            </a:r>
            <a:r>
              <a:rPr lang="it-IT" sz="1800" dirty="0" err="1" smtClean="0"/>
              <a:t>really</a:t>
            </a:r>
            <a:r>
              <a:rPr lang="it-IT" sz="1800" dirty="0" smtClean="0"/>
              <a:t> </a:t>
            </a:r>
            <a:r>
              <a:rPr lang="it-IT" sz="1800" dirty="0" err="1" smtClean="0"/>
              <a:t>simple</a:t>
            </a:r>
            <a:r>
              <a:rPr lang="it-IT" sz="1800" dirty="0" smtClean="0"/>
              <a:t>.</a:t>
            </a:r>
          </a:p>
          <a:p>
            <a:endParaRPr lang="it-IT" sz="1800" dirty="0"/>
          </a:p>
          <a:p>
            <a:r>
              <a:rPr lang="it-IT" sz="1800" dirty="0" err="1" smtClean="0"/>
              <a:t>But</a:t>
            </a:r>
            <a:r>
              <a:rPr lang="it-IT" sz="1800" dirty="0" smtClean="0"/>
              <a:t> of </a:t>
            </a:r>
            <a:r>
              <a:rPr lang="it-IT" sz="1800" dirty="0" err="1" smtClean="0"/>
              <a:t>course</a:t>
            </a:r>
            <a:r>
              <a:rPr lang="it-IT" sz="1800" dirty="0" smtClean="0"/>
              <a:t> </a:t>
            </a:r>
            <a:r>
              <a:rPr lang="it-IT" sz="1800" dirty="0" err="1" smtClean="0"/>
              <a:t>there</a:t>
            </a:r>
            <a:r>
              <a:rPr lang="it-IT" sz="1800" dirty="0" smtClean="0"/>
              <a:t> are </a:t>
            </a:r>
            <a:r>
              <a:rPr lang="it-IT" sz="1800" dirty="0" err="1" smtClean="0"/>
              <a:t>smarter</a:t>
            </a:r>
            <a:r>
              <a:rPr lang="it-IT" sz="1800" dirty="0" smtClean="0"/>
              <a:t> ways to </a:t>
            </a:r>
            <a:r>
              <a:rPr lang="it-IT" sz="1800" dirty="0" err="1" smtClean="0"/>
              <a:t>accomplish</a:t>
            </a:r>
            <a:r>
              <a:rPr lang="it-IT" sz="1800" dirty="0" smtClean="0"/>
              <a:t> the task.</a:t>
            </a:r>
          </a:p>
          <a:p>
            <a:endParaRPr lang="it-IT" sz="1800" dirty="0"/>
          </a:p>
          <a:p>
            <a:r>
              <a:rPr lang="it-IT" sz="1800" dirty="0" smtClean="0"/>
              <a:t>And </a:t>
            </a:r>
            <a:r>
              <a:rPr lang="it-IT" sz="1800" dirty="0" err="1" smtClean="0"/>
              <a:t>we’re</a:t>
            </a:r>
            <a:r>
              <a:rPr lang="it-IT" sz="1800" dirty="0" smtClean="0"/>
              <a:t> </a:t>
            </a:r>
            <a:r>
              <a:rPr lang="it-IT" sz="1800" dirty="0" err="1" smtClean="0"/>
              <a:t>already</a:t>
            </a:r>
            <a:r>
              <a:rPr lang="it-IT" sz="1800" dirty="0" smtClean="0"/>
              <a:t> </a:t>
            </a:r>
            <a:r>
              <a:rPr lang="it-IT" sz="1800" dirty="0" err="1" smtClean="0"/>
              <a:t>working</a:t>
            </a:r>
            <a:r>
              <a:rPr lang="it-IT" sz="1800" dirty="0" smtClean="0"/>
              <a:t> on </a:t>
            </a:r>
            <a:r>
              <a:rPr lang="it-IT" sz="1800" dirty="0" err="1" smtClean="0"/>
              <a:t>one</a:t>
            </a:r>
            <a:r>
              <a:rPr lang="it-IT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143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00023 L -0.68073 0.3344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45" y="1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2 0.00185 L -0.64688 0.1817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04" y="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1.11111E-6 L -0.61493 0.13588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38" y="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8" grpId="0" uiExpand="1" build="p"/>
      <p:bldP spid="18" grpId="1" build="allAtOnce"/>
      <p:bldP spid="2" grpId="1"/>
      <p:bldP spid="2" grpId="2"/>
      <p:bldP spid="2" grpId="3"/>
      <p:bldP spid="9" grpId="0"/>
      <p:bldP spid="9" grpId="1"/>
      <p:bldP spid="13" grpId="0"/>
      <p:bldP spid="13" grpId="1"/>
      <p:bldP spid="13" grpId="2"/>
      <p:bldP spid="14" grpId="0"/>
      <p:bldP spid="14" grpId="1"/>
      <p:bldP spid="14" grpId="2"/>
      <p:bldP spid="11" grpId="0"/>
      <p:bldP spid="11" grpId="1"/>
      <p:bldP spid="1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9840" y="457200"/>
            <a:ext cx="7887097" cy="160020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When do the current assumptions fail?</a:t>
            </a:r>
            <a:endParaRPr lang="en-GB" sz="36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Let’s consider a simple structure</a:t>
            </a:r>
          </a:p>
          <a:p>
            <a:endParaRPr lang="en-GB" sz="2400" dirty="0"/>
          </a:p>
          <a:p>
            <a:r>
              <a:rPr lang="en-GB" sz="2400" dirty="0" smtClean="0"/>
              <a:t>and a particular order of deformation</a:t>
            </a:r>
          </a:p>
          <a:p>
            <a:endParaRPr lang="en-GB" sz="2400" dirty="0"/>
          </a:p>
          <a:p>
            <a:pPr marL="342900" indent="-342900">
              <a:buFont typeface="Arial" charset="0"/>
              <a:buChar char="•"/>
            </a:pPr>
            <a:endParaRPr lang="en-GB" sz="24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/>
          </a:p>
        </p:txBody>
      </p:sp>
      <p:pic>
        <p:nvPicPr>
          <p:cNvPr id="2" name="step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788" y="2185323"/>
            <a:ext cx="4629150" cy="2477828"/>
          </a:xfrm>
        </p:spPr>
      </p:pic>
      <p:pic>
        <p:nvPicPr>
          <p:cNvPr id="7" name="step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789" y="2185323"/>
            <a:ext cx="4629148" cy="2477828"/>
          </a:xfrm>
          <a:prstGeom prst="rect">
            <a:avLst/>
          </a:prstGeom>
        </p:spPr>
      </p:pic>
      <p:pic>
        <p:nvPicPr>
          <p:cNvPr id="10" name="after step1" hidden="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789" y="2185323"/>
            <a:ext cx="4629148" cy="2477828"/>
          </a:xfrm>
          <a:prstGeom prst="rect">
            <a:avLst/>
          </a:prstGeom>
        </p:spPr>
      </p:pic>
      <p:pic>
        <p:nvPicPr>
          <p:cNvPr id="11" name="step2a" hidden="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789" y="2185323"/>
            <a:ext cx="4629148" cy="2477828"/>
          </a:xfrm>
          <a:prstGeom prst="rect">
            <a:avLst/>
          </a:prstGeom>
        </p:spPr>
      </p:pic>
      <p:pic>
        <p:nvPicPr>
          <p:cNvPr id="12" name="step2b" hidden="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789" y="2185323"/>
            <a:ext cx="4629148" cy="2477828"/>
          </a:xfrm>
          <a:prstGeom prst="rect">
            <a:avLst/>
          </a:prstGeom>
        </p:spPr>
      </p:pic>
      <p:pic>
        <p:nvPicPr>
          <p:cNvPr id="13" name="step2c" hidden="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789" y="2185323"/>
            <a:ext cx="4629148" cy="2477828"/>
          </a:xfrm>
          <a:prstGeom prst="rect">
            <a:avLst/>
          </a:prstGeom>
        </p:spPr>
      </p:pic>
      <p:pic>
        <p:nvPicPr>
          <p:cNvPr id="14" name="step2d" hidden="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789" y="2185323"/>
            <a:ext cx="4629148" cy="2477828"/>
          </a:xfrm>
          <a:prstGeom prst="rect">
            <a:avLst/>
          </a:prstGeom>
        </p:spPr>
      </p:pic>
      <p:pic>
        <p:nvPicPr>
          <p:cNvPr id="16" name="break 1" hidden="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789" y="2185323"/>
            <a:ext cx="4629148" cy="2477828"/>
          </a:xfrm>
          <a:prstGeom prst="rect">
            <a:avLst/>
          </a:prstGeom>
        </p:spPr>
      </p:pic>
      <p:pic>
        <p:nvPicPr>
          <p:cNvPr id="17" name="break 2" hidden="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789" y="2185323"/>
            <a:ext cx="4629148" cy="2477828"/>
          </a:xfrm>
          <a:prstGeom prst="rect">
            <a:avLst/>
          </a:prstGeom>
        </p:spPr>
      </p:pic>
      <p:pic>
        <p:nvPicPr>
          <p:cNvPr id="18" name="do not 1" hidden="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789" y="2185323"/>
            <a:ext cx="4629148" cy="2477828"/>
          </a:xfrm>
          <a:prstGeom prst="rect">
            <a:avLst/>
          </a:prstGeom>
        </p:spPr>
      </p:pic>
      <p:pic>
        <p:nvPicPr>
          <p:cNvPr id="19" name="do not 2" hidden="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789" y="2185323"/>
            <a:ext cx="4629148" cy="2477828"/>
          </a:xfrm>
          <a:prstGeom prst="rect">
            <a:avLst/>
          </a:prstGeom>
        </p:spPr>
      </p:pic>
      <p:sp>
        <p:nvSpPr>
          <p:cNvPr id="20" name="text the connection is now rigid" hidden="1"/>
          <p:cNvSpPr txBox="1">
            <a:spLocks/>
          </p:cNvSpPr>
          <p:nvPr/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/>
              <a:t>After the first deformation step the connection has become rigid</a:t>
            </a:r>
          </a:p>
          <a:p>
            <a:endParaRPr lang="en-GB" sz="2400" dirty="0"/>
          </a:p>
          <a:p>
            <a:r>
              <a:rPr lang="en-GB" sz="2400" dirty="0" smtClean="0"/>
              <a:t>What is the next deformation step?</a:t>
            </a:r>
          </a:p>
        </p:txBody>
      </p:sp>
      <p:sp>
        <p:nvSpPr>
          <p:cNvPr id="21" name="text2a" hidden="1"/>
          <p:cNvSpPr txBox="1">
            <a:spLocks/>
          </p:cNvSpPr>
          <p:nvPr/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/>
              <a:t>If we keep on deforming the same members, the rigid connection </a:t>
            </a:r>
            <a:r>
              <a:rPr lang="en-GB" sz="2400" smtClean="0"/>
              <a:t>is deformed</a:t>
            </a:r>
            <a:endParaRPr lang="en-GB" sz="2400" dirty="0" smtClean="0"/>
          </a:p>
        </p:txBody>
      </p:sp>
      <p:sp>
        <p:nvSpPr>
          <p:cNvPr id="22" name="text2b" hidden="1"/>
          <p:cNvSpPr txBox="1">
            <a:spLocks/>
          </p:cNvSpPr>
          <p:nvPr/>
        </p:nvSpPr>
        <p:spPr>
          <a:xfrm>
            <a:off x="628649" y="2057400"/>
            <a:ext cx="2949178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/>
              <a:t>If we stop deforming the bottom right member and deform the members on the left, we obtain the following structure, which is </a:t>
            </a:r>
            <a:r>
              <a:rPr lang="en-GB" sz="2400" smtClean="0"/>
              <a:t>completely deformed</a:t>
            </a:r>
          </a:p>
        </p:txBody>
      </p:sp>
    </p:spTree>
    <p:extLst>
      <p:ext uri="{BB962C8B-B14F-4D97-AF65-F5344CB8AC3E}">
        <p14:creationId xmlns:p14="http://schemas.microsoft.com/office/powerpoint/2010/main" val="52226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9" grpId="1" uiExpand="1" build="allAtOnce"/>
      <p:bldP spid="20" grpId="0"/>
      <p:bldP spid="20" grpId="1"/>
      <p:bldP spid="21" grpId="1"/>
      <p:bldP spid="21" grpId="2"/>
      <p:bldP spid="22" grpId="0"/>
      <p:bldP spid="2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Solutions to task 1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 algn="l">
              <a:buFont typeface="Arial" charset="0"/>
              <a:buChar char="•"/>
            </a:pPr>
            <a:r>
              <a:rPr lang="en-US" dirty="0" err="1" smtClean="0"/>
              <a:t>Moustafa’s</a:t>
            </a:r>
            <a:r>
              <a:rPr lang="en-US" dirty="0" smtClean="0"/>
              <a:t> approach (explanation and accomplishments)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dirty="0" smtClean="0"/>
              <a:t>Massimo’s approach (explanation and accomplishments)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dirty="0" smtClean="0"/>
              <a:t>Further strategies to reduce complexity and present the results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5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to task 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5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isdh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4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Description of task 2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8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steps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 lab">
  <a:themeElements>
    <a:clrScheme name="Gia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 lab" id="{FA66DAA9-6057-A249-8BB4-51FD618AC653}" vid="{3D2E7FB4-5CEC-B44B-BF0A-B3928F85C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TUM</Template>
  <TotalTime>875</TotalTime>
  <Words>364</Words>
  <Application>Microsoft Macintosh PowerPoint</Application>
  <PresentationFormat>On-screen Show (4:3)</PresentationFormat>
  <Paragraphs>64</Paragraphs>
  <Slides>11</Slides>
  <Notes>2</Notes>
  <HiddenSlides>0</HiddenSlides>
  <MMClips>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Cambria Math</vt:lpstr>
      <vt:lpstr>Times New Roman</vt:lpstr>
      <vt:lpstr>Arial</vt:lpstr>
      <vt:lpstr>SW lab</vt:lpstr>
      <vt:lpstr>A deformation order analysis tool for vehicle structures in crashworthiness design</vt:lpstr>
      <vt:lpstr>Our project</vt:lpstr>
      <vt:lpstr>Q: “the complexity of the problem grows with the factorial of the number of components: is brute force a good approach?”</vt:lpstr>
      <vt:lpstr>When do the current assumptions fail?</vt:lpstr>
      <vt:lpstr>Solutions to task 1</vt:lpstr>
      <vt:lpstr>Solution to task 1</vt:lpstr>
      <vt:lpstr>isdh</vt:lpstr>
      <vt:lpstr>Description of task 2</vt:lpstr>
      <vt:lpstr>Next steps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deformation order analysis tool for vehicle structure in crashworthiness design</dc:title>
  <dc:creator>Massimo Sferza</dc:creator>
  <cp:lastModifiedBy>Massimo Sferza</cp:lastModifiedBy>
  <cp:revision>38</cp:revision>
  <dcterms:created xsi:type="dcterms:W3CDTF">2016-06-10T14:56:23Z</dcterms:created>
  <dcterms:modified xsi:type="dcterms:W3CDTF">2016-06-23T15:07:38Z</dcterms:modified>
</cp:coreProperties>
</file>