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handoutMasterIdLst>
    <p:handoutMasterId r:id="rId35"/>
  </p:handoutMasterIdLst>
  <p:sldIdLst>
    <p:sldId id="258" r:id="rId2"/>
    <p:sldId id="267" r:id="rId3"/>
    <p:sldId id="284" r:id="rId4"/>
    <p:sldId id="268" r:id="rId5"/>
    <p:sldId id="285" r:id="rId6"/>
    <p:sldId id="269" r:id="rId7"/>
    <p:sldId id="270" r:id="rId8"/>
    <p:sldId id="271" r:id="rId9"/>
    <p:sldId id="286" r:id="rId10"/>
    <p:sldId id="272" r:id="rId11"/>
    <p:sldId id="283" r:id="rId12"/>
    <p:sldId id="273" r:id="rId13"/>
    <p:sldId id="287" r:id="rId14"/>
    <p:sldId id="274" r:id="rId15"/>
    <p:sldId id="288" r:id="rId16"/>
    <p:sldId id="275" r:id="rId17"/>
    <p:sldId id="276" r:id="rId18"/>
    <p:sldId id="277" r:id="rId19"/>
    <p:sldId id="278" r:id="rId20"/>
    <p:sldId id="279" r:id="rId21"/>
    <p:sldId id="292" r:id="rId22"/>
    <p:sldId id="293" r:id="rId23"/>
    <p:sldId id="294" r:id="rId24"/>
    <p:sldId id="295" r:id="rId25"/>
    <p:sldId id="291" r:id="rId26"/>
    <p:sldId id="289" r:id="rId27"/>
    <p:sldId id="280" r:id="rId28"/>
    <p:sldId id="290" r:id="rId29"/>
    <p:sldId id="281" r:id="rId30"/>
    <p:sldId id="296" r:id="rId31"/>
    <p:sldId id="297" r:id="rId32"/>
    <p:sldId id="298" r:id="rId33"/>
    <p:sldId id="26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5A"/>
    <a:srgbClr val="E830CE"/>
    <a:srgbClr val="000000"/>
    <a:srgbClr val="FFE12E"/>
    <a:srgbClr val="003258"/>
    <a:srgbClr val="E1FF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63" d="100"/>
          <a:sy n="63" d="100"/>
        </p:scale>
        <p:origin x="1432" y="56"/>
      </p:cViewPr>
      <p:guideLst/>
    </p:cSldViewPr>
  </p:slideViewPr>
  <p:notesTextViewPr>
    <p:cViewPr>
      <p:scale>
        <a:sx n="1" d="1"/>
        <a:sy n="1" d="1"/>
      </p:scale>
      <p:origin x="0" y="0"/>
    </p:cViewPr>
  </p:notesText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CC9D74-A3DF-4807-B513-ED1C37684F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8727127-C60F-48F1-9035-89750229E0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34E62F-46C1-49F8-AE8F-0B301CA791E4}" type="datetimeFigureOut">
              <a:rPr lang="en-US" smtClean="0"/>
              <a:t>8/27/2024</a:t>
            </a:fld>
            <a:endParaRPr lang="en-US"/>
          </a:p>
        </p:txBody>
      </p:sp>
      <p:sp>
        <p:nvSpPr>
          <p:cNvPr id="4" name="Footer Placeholder 3">
            <a:extLst>
              <a:ext uri="{FF2B5EF4-FFF2-40B4-BE49-F238E27FC236}">
                <a16:creationId xmlns:a16="http://schemas.microsoft.com/office/drawing/2014/main" id="{F6378E1E-86B5-4357-9195-4516B2D705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D7E2591-2F61-4136-BAB4-4DF68AAB17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2D9A7E-B14A-4E32-B8E1-5B58813BDD93}" type="slidenum">
              <a:rPr lang="en-US" smtClean="0"/>
              <a:t>‹#›</a:t>
            </a:fld>
            <a:endParaRPr lang="en-US"/>
          </a:p>
        </p:txBody>
      </p:sp>
    </p:spTree>
    <p:extLst>
      <p:ext uri="{BB962C8B-B14F-4D97-AF65-F5344CB8AC3E}">
        <p14:creationId xmlns:p14="http://schemas.microsoft.com/office/powerpoint/2010/main" val="5252328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8604-F9F9-4826-AFA2-26F2A8C8E9EE}"/>
              </a:ext>
            </a:extLst>
          </p:cNvPr>
          <p:cNvSpPr>
            <a:spLocks noGrp="1"/>
          </p:cNvSpPr>
          <p:nvPr>
            <p:ph type="title"/>
          </p:nvPr>
        </p:nvSpPr>
        <p:spPr>
          <a:xfrm>
            <a:off x="454083" y="392634"/>
            <a:ext cx="6353117" cy="446952"/>
          </a:xfrm>
          <a:prstGeom prst="rect">
            <a:avLst/>
          </a:prstGeom>
        </p:spPr>
        <p:txBody>
          <a:bodyPr>
            <a:normAutofit/>
          </a:bodyPr>
          <a:lstStyle>
            <a:lvl1pPr>
              <a:defRPr sz="1400">
                <a:latin typeface="Montserrat Light" panose="00000400000000000000" pitchFamily="50" charset="0"/>
              </a:defRPr>
            </a:lvl1pPr>
          </a:lstStyle>
          <a:p>
            <a:endParaRPr lang="en-US" dirty="0"/>
          </a:p>
        </p:txBody>
      </p:sp>
      <p:cxnSp>
        <p:nvCxnSpPr>
          <p:cNvPr id="6" name="Straight Connector 5">
            <a:extLst>
              <a:ext uri="{FF2B5EF4-FFF2-40B4-BE49-F238E27FC236}">
                <a16:creationId xmlns:a16="http://schemas.microsoft.com/office/drawing/2014/main" id="{C01A2C98-6B1D-4EE6-A033-426F392A5280}"/>
              </a:ext>
            </a:extLst>
          </p:cNvPr>
          <p:cNvCxnSpPr>
            <a:cxnSpLocks/>
          </p:cNvCxnSpPr>
          <p:nvPr userDrawn="1"/>
        </p:nvCxnSpPr>
        <p:spPr>
          <a:xfrm flipH="1">
            <a:off x="552451" y="770164"/>
            <a:ext cx="6254749"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75D6B45-2776-4541-AA7D-3BCE7EF8CE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9514" y="343835"/>
            <a:ext cx="1740068" cy="463756"/>
          </a:xfrm>
          <a:prstGeom prst="rect">
            <a:avLst/>
          </a:prstGeom>
        </p:spPr>
      </p:pic>
      <p:sp>
        <p:nvSpPr>
          <p:cNvPr id="8" name="Title 1">
            <a:extLst>
              <a:ext uri="{FF2B5EF4-FFF2-40B4-BE49-F238E27FC236}">
                <a16:creationId xmlns:a16="http://schemas.microsoft.com/office/drawing/2014/main" id="{CB531BF4-3342-4DC8-8EE2-3BD3F7EC2E75}"/>
              </a:ext>
            </a:extLst>
          </p:cNvPr>
          <p:cNvSpPr txBox="1">
            <a:spLocks/>
          </p:cNvSpPr>
          <p:nvPr userDrawn="1"/>
        </p:nvSpPr>
        <p:spPr>
          <a:xfrm>
            <a:off x="404418" y="80759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325A"/>
                </a:solidFill>
                <a:latin typeface="Montserrat" panose="02000505000000020004" pitchFamily="2" charset="0"/>
              </a:rPr>
              <a:t>Click to edit Master title style</a:t>
            </a:r>
          </a:p>
        </p:txBody>
      </p:sp>
      <p:sp>
        <p:nvSpPr>
          <p:cNvPr id="9" name="Content Placeholder 3">
            <a:extLst>
              <a:ext uri="{FF2B5EF4-FFF2-40B4-BE49-F238E27FC236}">
                <a16:creationId xmlns:a16="http://schemas.microsoft.com/office/drawing/2014/main" id="{8F738E19-97A3-4227-B257-7F949888D109}"/>
              </a:ext>
            </a:extLst>
          </p:cNvPr>
          <p:cNvSpPr>
            <a:spLocks noGrp="1"/>
          </p:cNvSpPr>
          <p:nvPr>
            <p:ph sz="half" idx="2"/>
          </p:nvPr>
        </p:nvSpPr>
        <p:spPr>
          <a:xfrm>
            <a:off x="454083" y="1956435"/>
            <a:ext cx="3868737" cy="3684588"/>
          </a:xfrm>
        </p:spPr>
        <p:txBody>
          <a:bodyPr/>
          <a:lstStyle>
            <a:lvl1pPr>
              <a:defRPr sz="1600">
                <a:solidFill>
                  <a:schemeClr val="tx1"/>
                </a:solidFill>
                <a:latin typeface="Montserrat" panose="02000505000000020004" pitchFamily="2" charset="0"/>
              </a:defRPr>
            </a:lvl1pPr>
            <a:lvl2pPr>
              <a:defRPr sz="1400">
                <a:solidFill>
                  <a:schemeClr val="tx1"/>
                </a:solidFill>
                <a:latin typeface="Montserrat" panose="02000505000000020004" pitchFamily="2" charset="0"/>
              </a:defRPr>
            </a:lvl2pPr>
            <a:lvl3pPr>
              <a:defRPr sz="1200">
                <a:solidFill>
                  <a:schemeClr val="tx1"/>
                </a:solidFill>
                <a:latin typeface="Montserrat Light" panose="00000400000000000000" pitchFamily="50" charset="0"/>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p:txBody>
      </p:sp>
      <p:sp>
        <p:nvSpPr>
          <p:cNvPr id="10" name="Content Placeholder 3">
            <a:extLst>
              <a:ext uri="{FF2B5EF4-FFF2-40B4-BE49-F238E27FC236}">
                <a16:creationId xmlns:a16="http://schemas.microsoft.com/office/drawing/2014/main" id="{1E0E760F-81DA-4BAE-AC97-982573EC6DDE}"/>
              </a:ext>
            </a:extLst>
          </p:cNvPr>
          <p:cNvSpPr>
            <a:spLocks noGrp="1"/>
          </p:cNvSpPr>
          <p:nvPr>
            <p:ph sz="half" idx="10"/>
          </p:nvPr>
        </p:nvSpPr>
        <p:spPr>
          <a:xfrm>
            <a:off x="4872831" y="1956435"/>
            <a:ext cx="3868737" cy="3684588"/>
          </a:xfrm>
        </p:spPr>
        <p:txBody>
          <a:bodyPr/>
          <a:lstStyle>
            <a:lvl1pPr>
              <a:defRPr sz="1600">
                <a:solidFill>
                  <a:schemeClr val="tx1"/>
                </a:solidFill>
                <a:latin typeface="Montserrat" panose="02000505000000020004" pitchFamily="2" charset="0"/>
              </a:defRPr>
            </a:lvl1pPr>
            <a:lvl2pPr>
              <a:defRPr sz="1400">
                <a:solidFill>
                  <a:schemeClr val="tx1"/>
                </a:solidFill>
                <a:latin typeface="Montserrat" panose="02000505000000020004" pitchFamily="2" charset="0"/>
              </a:defRPr>
            </a:lvl2pPr>
            <a:lvl3pPr>
              <a:defRPr sz="1200">
                <a:solidFill>
                  <a:schemeClr val="tx1"/>
                </a:solidFill>
                <a:latin typeface="Montserrat Light" panose="00000400000000000000" pitchFamily="50" charset="0"/>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5468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8604-F9F9-4826-AFA2-26F2A8C8E9EE}"/>
              </a:ext>
            </a:extLst>
          </p:cNvPr>
          <p:cNvSpPr>
            <a:spLocks noGrp="1"/>
          </p:cNvSpPr>
          <p:nvPr>
            <p:ph type="title"/>
          </p:nvPr>
        </p:nvSpPr>
        <p:spPr>
          <a:xfrm>
            <a:off x="454083" y="323212"/>
            <a:ext cx="6353117" cy="446952"/>
          </a:xfrm>
          <a:prstGeom prst="rect">
            <a:avLst/>
          </a:prstGeom>
        </p:spPr>
        <p:txBody>
          <a:bodyPr>
            <a:normAutofit/>
          </a:bodyPr>
          <a:lstStyle>
            <a:lvl1pPr>
              <a:defRPr sz="2000">
                <a:latin typeface="Montserrat Light" panose="00000400000000000000" pitchFamily="50" charset="0"/>
              </a:defRPr>
            </a:lvl1pPr>
          </a:lstStyle>
          <a:p>
            <a:endParaRPr lang="en-US" dirty="0"/>
          </a:p>
        </p:txBody>
      </p:sp>
      <p:cxnSp>
        <p:nvCxnSpPr>
          <p:cNvPr id="6" name="Straight Connector 5">
            <a:extLst>
              <a:ext uri="{FF2B5EF4-FFF2-40B4-BE49-F238E27FC236}">
                <a16:creationId xmlns:a16="http://schemas.microsoft.com/office/drawing/2014/main" id="{C01A2C98-6B1D-4EE6-A033-426F392A5280}"/>
              </a:ext>
            </a:extLst>
          </p:cNvPr>
          <p:cNvCxnSpPr>
            <a:cxnSpLocks/>
          </p:cNvCxnSpPr>
          <p:nvPr userDrawn="1"/>
        </p:nvCxnSpPr>
        <p:spPr>
          <a:xfrm flipH="1">
            <a:off x="552451" y="770164"/>
            <a:ext cx="6254749"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75D6B45-2776-4541-AA7D-3BCE7EF8CE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9514" y="343835"/>
            <a:ext cx="1740068" cy="463756"/>
          </a:xfrm>
          <a:prstGeom prst="rect">
            <a:avLst/>
          </a:prstGeom>
        </p:spPr>
      </p:pic>
      <p:sp>
        <p:nvSpPr>
          <p:cNvPr id="9" name="Content Placeholder 3">
            <a:extLst>
              <a:ext uri="{FF2B5EF4-FFF2-40B4-BE49-F238E27FC236}">
                <a16:creationId xmlns:a16="http://schemas.microsoft.com/office/drawing/2014/main" id="{8F738E19-97A3-4227-B257-7F949888D109}"/>
              </a:ext>
            </a:extLst>
          </p:cNvPr>
          <p:cNvSpPr>
            <a:spLocks noGrp="1"/>
          </p:cNvSpPr>
          <p:nvPr>
            <p:ph sz="half" idx="2"/>
          </p:nvPr>
        </p:nvSpPr>
        <p:spPr>
          <a:xfrm>
            <a:off x="308309" y="1068539"/>
            <a:ext cx="8285499" cy="3684588"/>
          </a:xfrm>
        </p:spPr>
        <p:txBody>
          <a:bodyPr/>
          <a:lstStyle>
            <a:lvl1pPr>
              <a:defRPr sz="1600">
                <a:solidFill>
                  <a:schemeClr val="tx1"/>
                </a:solidFill>
                <a:latin typeface="Montserrat" panose="02000505000000020004" pitchFamily="2" charset="0"/>
              </a:defRPr>
            </a:lvl1pPr>
            <a:lvl2pPr>
              <a:defRPr sz="1400">
                <a:solidFill>
                  <a:schemeClr val="tx1"/>
                </a:solidFill>
                <a:latin typeface="Montserrat" panose="02000505000000020004" pitchFamily="2" charset="0"/>
              </a:defRPr>
            </a:lvl2pPr>
            <a:lvl3pPr>
              <a:defRPr sz="1200">
                <a:solidFill>
                  <a:schemeClr val="tx1"/>
                </a:solidFill>
                <a:latin typeface="Montserrat Light" panose="00000400000000000000" pitchFamily="50" charset="0"/>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3160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0390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921CE-1BFB-4C33-9E39-9E365E85FFB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8E4CF2-F9B2-4A2F-8879-48B31C82B1B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A3FEA90-32AA-4707-952A-6016A899B15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C12DA-7C3F-4F5E-A3EF-25444230DB43}" type="datetimeFigureOut">
              <a:rPr lang="en-US" smtClean="0"/>
              <a:t>8/27/2024</a:t>
            </a:fld>
            <a:endParaRPr lang="en-US"/>
          </a:p>
        </p:txBody>
      </p:sp>
      <p:sp>
        <p:nvSpPr>
          <p:cNvPr id="5" name="Footer Placeholder 4">
            <a:extLst>
              <a:ext uri="{FF2B5EF4-FFF2-40B4-BE49-F238E27FC236}">
                <a16:creationId xmlns:a16="http://schemas.microsoft.com/office/drawing/2014/main" id="{DFA2581A-1314-46EF-8E8C-577D4775892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B4EFBB-8EF2-4237-B64F-A4D1656066C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2CBB-99DC-4D92-93F8-130B3B4D489E}" type="slidenum">
              <a:rPr lang="en-US" smtClean="0"/>
              <a:t>‹#›</a:t>
            </a:fld>
            <a:endParaRPr lang="en-US"/>
          </a:p>
        </p:txBody>
      </p:sp>
    </p:spTree>
    <p:extLst>
      <p:ext uri="{BB962C8B-B14F-4D97-AF65-F5344CB8AC3E}">
        <p14:creationId xmlns:p14="http://schemas.microsoft.com/office/powerpoint/2010/main" val="1748154731"/>
      </p:ext>
    </p:extLst>
  </p:cSld>
  <p:clrMap bg1="lt1" tx1="dk1" bg2="lt2" tx2="dk2" accent1="accent1" accent2="accent2" accent3="accent3" accent4="accent4" accent5="accent5" accent6="accent6" hlink="hlink" folHlink="folHlink"/>
  <p:sldLayoutIdLst>
    <p:sldLayoutId id="2147483668" r:id="rId1"/>
    <p:sldLayoutId id="2147483675"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AC4167-A46D-4940-9E3F-D659521093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07" y="0"/>
            <a:ext cx="9197507" cy="6857999"/>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a:lnSpc>
                <a:spcPct val="120000"/>
              </a:lnSpc>
            </a:pPr>
            <a:r>
              <a:rPr lang="en-US" sz="1100" dirty="0">
                <a:solidFill>
                  <a:schemeClr val="bg1"/>
                </a:solidFill>
                <a:latin typeface="Montserrat" panose="02000505000000020004" pitchFamily="2" charset="0"/>
                <a:ea typeface="Roboto" pitchFamily="2" charset="0"/>
                <a:cs typeface="Arial"/>
              </a:rPr>
              <a:t>ukrida.ac.id</a:t>
            </a:r>
          </a:p>
        </p:txBody>
      </p:sp>
      <p:pic>
        <p:nvPicPr>
          <p:cNvPr id="3" name="Picture 2">
            <a:extLst>
              <a:ext uri="{FF2B5EF4-FFF2-40B4-BE49-F238E27FC236}">
                <a16:creationId xmlns:a16="http://schemas.microsoft.com/office/drawing/2014/main" id="{4B57A580-C90C-4CA7-A9EE-29312CC773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839747"/>
            <a:ext cx="1767282" cy="471010"/>
          </a:xfrm>
          <a:prstGeom prst="rect">
            <a:avLst/>
          </a:prstGeom>
        </p:spPr>
      </p:pic>
      <p:sp>
        <p:nvSpPr>
          <p:cNvPr id="6" name="TextBox 5">
            <a:extLst>
              <a:ext uri="{FF2B5EF4-FFF2-40B4-BE49-F238E27FC236}">
                <a16:creationId xmlns:a16="http://schemas.microsoft.com/office/drawing/2014/main" id="{AF28774A-0BED-49BA-8C33-D0BF9E38C266}"/>
              </a:ext>
            </a:extLst>
          </p:cNvPr>
          <p:cNvSpPr txBox="1"/>
          <p:nvPr/>
        </p:nvSpPr>
        <p:spPr>
          <a:xfrm>
            <a:off x="604911" y="3522796"/>
            <a:ext cx="8328074" cy="1569660"/>
          </a:xfrm>
          <a:prstGeom prst="rect">
            <a:avLst/>
          </a:prstGeom>
          <a:noFill/>
        </p:spPr>
        <p:txBody>
          <a:bodyPr wrap="square" rtlCol="0">
            <a:spAutoFit/>
          </a:bodyPr>
          <a:lstStyle/>
          <a:p>
            <a:r>
              <a:rPr lang="id-ID" sz="3200" dirty="0">
                <a:solidFill>
                  <a:srgbClr val="FFFF00"/>
                </a:solidFill>
              </a:rPr>
              <a:t>Kuliah 1</a:t>
            </a:r>
          </a:p>
          <a:p>
            <a:r>
              <a:rPr lang="id-ID" sz="3200" dirty="0">
                <a:solidFill>
                  <a:srgbClr val="FFFF00"/>
                </a:solidFill>
              </a:rPr>
              <a:t>Pendahuluan </a:t>
            </a:r>
          </a:p>
          <a:p>
            <a:r>
              <a:rPr lang="id-ID" sz="3200" dirty="0">
                <a:solidFill>
                  <a:srgbClr val="FFFF00"/>
                </a:solidFill>
              </a:rPr>
              <a:t>Pengertian Bahasa Formal, alphabet, dan Bahasa </a:t>
            </a:r>
            <a:endParaRPr lang="en-US" sz="3200" dirty="0">
              <a:solidFill>
                <a:srgbClr val="FFFF00"/>
              </a:solidFill>
            </a:endParaRPr>
          </a:p>
        </p:txBody>
      </p:sp>
    </p:spTree>
    <p:extLst>
      <p:ext uri="{BB962C8B-B14F-4D97-AF65-F5344CB8AC3E}">
        <p14:creationId xmlns:p14="http://schemas.microsoft.com/office/powerpoint/2010/main" val="1900092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31DF-4F61-4CC4-BA23-CF043FC62859}"/>
              </a:ext>
            </a:extLst>
          </p:cNvPr>
          <p:cNvSpPr>
            <a:spLocks noGrp="1"/>
          </p:cNvSpPr>
          <p:nvPr>
            <p:ph type="title"/>
          </p:nvPr>
        </p:nvSpPr>
        <p:spPr/>
        <p:txBody>
          <a:bodyPr>
            <a:normAutofit/>
          </a:bodyPr>
          <a:lstStyle/>
          <a:p>
            <a:r>
              <a:rPr lang="id-ID" sz="2400" b="1" dirty="0">
                <a:solidFill>
                  <a:srgbClr val="7030A0"/>
                </a:solidFill>
              </a:rPr>
              <a:t>Untai atau kata (String)</a:t>
            </a:r>
          </a:p>
        </p:txBody>
      </p:sp>
      <p:sp>
        <p:nvSpPr>
          <p:cNvPr id="3" name="Content Placeholder 2">
            <a:extLst>
              <a:ext uri="{FF2B5EF4-FFF2-40B4-BE49-F238E27FC236}">
                <a16:creationId xmlns:a16="http://schemas.microsoft.com/office/drawing/2014/main" id="{831BC243-DCB1-4FD5-9E2D-3B9831464B70}"/>
              </a:ext>
            </a:extLst>
          </p:cNvPr>
          <p:cNvSpPr>
            <a:spLocks noGrp="1"/>
          </p:cNvSpPr>
          <p:nvPr>
            <p:ph sz="half" idx="2"/>
          </p:nvPr>
        </p:nvSpPr>
        <p:spPr>
          <a:xfrm>
            <a:off x="308309" y="913794"/>
            <a:ext cx="8285499" cy="5466249"/>
          </a:xfrm>
        </p:spPr>
        <p:txBody>
          <a:bodyPr>
            <a:normAutofit fontScale="92500" lnSpcReduction="10000"/>
          </a:bodyPr>
          <a:lstStyle/>
          <a:p>
            <a:r>
              <a:rPr lang="id-ID" sz="2400" dirty="0"/>
              <a:t>Sebuah kata yang terbentuk dari kumpulan alphabet dapat berupa urutan, atau string, huruf apapun yang terbatas.</a:t>
            </a:r>
          </a:p>
          <a:p>
            <a:r>
              <a:rPr lang="id-ID" sz="2400" dirty="0"/>
              <a:t>Himpunan semua kata diatas alphabet  </a:t>
            </a:r>
            <a:r>
              <a:rPr lang="id-ID" sz="2400" dirty="0">
                <a:latin typeface="Arial" panose="020B0604020202020204" pitchFamily="34" charset="0"/>
                <a:cs typeface="Arial" panose="020B0604020202020204" pitchFamily="34" charset="0"/>
              </a:rPr>
              <a:t>Ʃ</a:t>
            </a:r>
            <a:r>
              <a:rPr lang="id-ID" sz="2400" dirty="0"/>
              <a:t>    biasanya dilambangkan dengan </a:t>
            </a:r>
            <a:r>
              <a:rPr lang="id-ID" sz="2400" dirty="0">
                <a:latin typeface="Arial" panose="020B0604020202020204" pitchFamily="34" charset="0"/>
                <a:cs typeface="Arial" panose="020B0604020202020204" pitchFamily="34" charset="0"/>
              </a:rPr>
              <a:t>Ʃ*</a:t>
            </a:r>
            <a:r>
              <a:rPr lang="id-ID" sz="2400" dirty="0"/>
              <a:t>    (menggunakan bintang Kleene)</a:t>
            </a:r>
          </a:p>
          <a:p>
            <a:r>
              <a:rPr lang="id-ID" sz="2400" dirty="0"/>
              <a:t>Untuk alphabet apapun khanya ada satu kata dengan panjang 0, kata kosong, yang sering dilambangkan dengan   </a:t>
            </a:r>
            <a:r>
              <a:rPr lang="el-GR" sz="2400" dirty="0">
                <a:latin typeface="Batang" panose="02030600000101010101" pitchFamily="18" charset="-127"/>
                <a:ea typeface="Batang" panose="02030600000101010101" pitchFamily="18" charset="-127"/>
              </a:rPr>
              <a:t>λ</a:t>
            </a:r>
            <a:r>
              <a:rPr lang="id-ID" sz="2400" dirty="0">
                <a:latin typeface="Batang" panose="02030600000101010101" pitchFamily="18" charset="-127"/>
                <a:ea typeface="Batang" panose="02030600000101010101" pitchFamily="18" charset="-127"/>
              </a:rPr>
              <a:t>, Ɛ, </a:t>
            </a:r>
            <a:r>
              <a:rPr lang="el-GR" sz="2400" dirty="0">
                <a:latin typeface="Batang" panose="02030600000101010101" pitchFamily="18" charset="-127"/>
                <a:ea typeface="Batang" panose="02030600000101010101" pitchFamily="18" charset="-127"/>
              </a:rPr>
              <a:t>Λ</a:t>
            </a:r>
            <a:r>
              <a:rPr lang="id-ID" sz="2400" dirty="0">
                <a:latin typeface="Batang" panose="02030600000101010101" pitchFamily="18" charset="-127"/>
                <a:ea typeface="Batang" panose="02030600000101010101" pitchFamily="18" charset="-127"/>
              </a:rPr>
              <a:t>, </a:t>
            </a:r>
            <a:r>
              <a:rPr lang="el-GR" sz="2400" dirty="0">
                <a:latin typeface="Batang" panose="02030600000101010101" pitchFamily="18" charset="-127"/>
                <a:ea typeface="Batang" panose="02030600000101010101" pitchFamily="18" charset="-127"/>
              </a:rPr>
              <a:t>Δ</a:t>
            </a:r>
            <a:r>
              <a:rPr lang="id-ID" sz="2400" dirty="0"/>
              <a:t>  .</a:t>
            </a:r>
          </a:p>
          <a:p>
            <a:r>
              <a:rPr lang="id-ID" sz="2400" dirty="0"/>
              <a:t>Dengan penggabungan satu atau dua kata untuk membentuk  kata baru yang panjangnya adalah jumlah dari dari kata kata asli.</a:t>
            </a:r>
          </a:p>
          <a:p>
            <a:r>
              <a:rPr lang="id-ID" sz="2400" dirty="0"/>
              <a:t>Hasil penggabungan kata dengan kata kosong adalah kata aslinya.</a:t>
            </a:r>
          </a:p>
          <a:p>
            <a:r>
              <a:rPr lang="id-ID" sz="2400" dirty="0"/>
              <a:t>Untai kadang disebut kata atau word, adalah barisan berhingga simbol simbol yang berasal dari suatu alphabet.</a:t>
            </a:r>
          </a:p>
          <a:p>
            <a:endParaRPr lang="id-ID" sz="2000" dirty="0"/>
          </a:p>
          <a:p>
            <a:endParaRPr lang="id-ID" dirty="0"/>
          </a:p>
        </p:txBody>
      </p:sp>
    </p:spTree>
    <p:extLst>
      <p:ext uri="{BB962C8B-B14F-4D97-AF65-F5344CB8AC3E}">
        <p14:creationId xmlns:p14="http://schemas.microsoft.com/office/powerpoint/2010/main" val="144274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31DF-4F61-4CC4-BA23-CF043FC62859}"/>
              </a:ext>
            </a:extLst>
          </p:cNvPr>
          <p:cNvSpPr>
            <a:spLocks noGrp="1"/>
          </p:cNvSpPr>
          <p:nvPr>
            <p:ph type="title"/>
          </p:nvPr>
        </p:nvSpPr>
        <p:spPr/>
        <p:txBody>
          <a:bodyPr/>
          <a:lstStyle/>
          <a:p>
            <a:r>
              <a:rPr lang="id-ID" dirty="0"/>
              <a:t>Untai atau kata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1BC243-DCB1-4FD5-9E2D-3B9831464B70}"/>
                  </a:ext>
                </a:extLst>
              </p:cNvPr>
              <p:cNvSpPr>
                <a:spLocks noGrp="1"/>
              </p:cNvSpPr>
              <p:nvPr>
                <p:ph sz="half" idx="2"/>
              </p:nvPr>
            </p:nvSpPr>
            <p:spPr>
              <a:xfrm>
                <a:off x="308309" y="1068538"/>
                <a:ext cx="8666879" cy="5466249"/>
              </a:xfrm>
            </p:spPr>
            <p:txBody>
              <a:bodyPr>
                <a:normAutofit/>
              </a:bodyPr>
              <a:lstStyle/>
              <a:p>
                <a:pPr marL="0" indent="0">
                  <a:buNone/>
                </a:pPr>
                <a:endParaRPr lang="id-ID" sz="2000" dirty="0"/>
              </a:p>
              <a:p>
                <a:pPr marL="0" indent="0">
                  <a:buNone/>
                </a:pPr>
                <a:r>
                  <a:rPr lang="id-ID" sz="2400" b="1" dirty="0">
                    <a:solidFill>
                      <a:srgbClr val="FF0000"/>
                    </a:solidFill>
                  </a:rPr>
                  <a:t>Contoh</a:t>
                </a:r>
              </a:p>
              <a:p>
                <a:pPr marL="0" indent="0">
                  <a:buNone/>
                </a:pPr>
                <a:endParaRPr lang="id-ID" sz="2400" b="1" dirty="0">
                  <a:solidFill>
                    <a:srgbClr val="FF0000"/>
                  </a:solidFill>
                </a:endParaRPr>
              </a:p>
              <a:p>
                <a:pPr lvl="1"/>
                <a:r>
                  <a:rPr lang="id-ID" sz="2400" dirty="0"/>
                  <a:t>1011 adalah untai yang berasal dari alphabet </a:t>
                </a:r>
                <a14:m>
                  <m:oMath xmlns:m="http://schemas.openxmlformats.org/officeDocument/2006/math">
                    <m:r>
                      <a:rPr lang="id-ID" sz="2400" i="1" dirty="0" smtClean="0">
                        <a:latin typeface="Cambria Math" panose="02040503050406030204" pitchFamily="18" charset="0"/>
                        <a:cs typeface="Arial" panose="020B0604020202020204" pitchFamily="34" charset="0"/>
                      </a:rPr>
                      <m:t>Ʃ</m:t>
                    </m:r>
                    <m:r>
                      <a:rPr lang="id-ID" sz="2400" i="1" dirty="0">
                        <a:latin typeface="Cambria Math" panose="02040503050406030204" pitchFamily="18" charset="0"/>
                      </a:rPr>
                      <m:t>  = {0,1}</m:t>
                    </m:r>
                  </m:oMath>
                </a14:m>
                <a:endParaRPr lang="id-ID" sz="2400" dirty="0"/>
              </a:p>
              <a:p>
                <a:pPr marL="457200" lvl="1" indent="0">
                  <a:buNone/>
                </a:pPr>
                <a:endParaRPr lang="id-ID" sz="2400" dirty="0"/>
              </a:p>
              <a:p>
                <a:pPr lvl="1"/>
                <a:r>
                  <a:rPr lang="id-ID" sz="2400" dirty="0"/>
                  <a:t>kelas, jakarta, mobil adalah untai yang berasal dari alphabet </a:t>
                </a:r>
                <a14:m>
                  <m:oMath xmlns:m="http://schemas.openxmlformats.org/officeDocument/2006/math">
                    <m:r>
                      <a:rPr lang="id-ID" sz="2400" i="1" dirty="0" smtClean="0">
                        <a:latin typeface="Cambria Math" panose="02040503050406030204" pitchFamily="18" charset="0"/>
                        <a:cs typeface="Arial" panose="020B0604020202020204" pitchFamily="34" charset="0"/>
                      </a:rPr>
                      <m:t>Ʃ</m:t>
                    </m:r>
                    <m:r>
                      <a:rPr lang="id-ID" sz="2400" i="1" dirty="0">
                        <a:latin typeface="Cambria Math" panose="02040503050406030204" pitchFamily="18" charset="0"/>
                      </a:rPr>
                      <m:t>  ={</m:t>
                    </m:r>
                    <m:r>
                      <a:rPr lang="id-ID" sz="2400" i="1" dirty="0">
                        <a:latin typeface="Cambria Math" panose="02040503050406030204" pitchFamily="18" charset="0"/>
                      </a:rPr>
                      <m:t>𝑎</m:t>
                    </m:r>
                    <m:r>
                      <a:rPr lang="id-ID" sz="2400" i="1" dirty="0">
                        <a:latin typeface="Cambria Math" panose="02040503050406030204" pitchFamily="18" charset="0"/>
                      </a:rPr>
                      <m:t>,,</m:t>
                    </m:r>
                    <m:r>
                      <a:rPr lang="id-ID" sz="2400" i="1" dirty="0">
                        <a:latin typeface="Cambria Math" panose="02040503050406030204" pitchFamily="18" charset="0"/>
                      </a:rPr>
                      <m:t>𝑏</m:t>
                    </m:r>
                    <m:r>
                      <a:rPr lang="id-ID" sz="2400" i="1" dirty="0">
                        <a:latin typeface="Cambria Math" panose="02040503050406030204" pitchFamily="18" charset="0"/>
                      </a:rPr>
                      <m:t>,</m:t>
                    </m:r>
                    <m:r>
                      <a:rPr lang="id-ID" sz="2400" i="1" dirty="0">
                        <a:latin typeface="Cambria Math" panose="02040503050406030204" pitchFamily="18" charset="0"/>
                      </a:rPr>
                      <m:t>𝑐</m:t>
                    </m:r>
                    <m:r>
                      <a:rPr lang="id-ID" sz="2400" i="1" dirty="0">
                        <a:latin typeface="Cambria Math" panose="02040503050406030204" pitchFamily="18" charset="0"/>
                      </a:rPr>
                      <m:t>, …,</m:t>
                    </m:r>
                    <m:r>
                      <a:rPr lang="id-ID" sz="2400" i="1" dirty="0">
                        <a:latin typeface="Cambria Math" panose="02040503050406030204" pitchFamily="18" charset="0"/>
                      </a:rPr>
                      <m:t>𝑧</m:t>
                    </m:r>
                    <m:r>
                      <a:rPr lang="id-ID" sz="2400" i="1" dirty="0">
                        <a:latin typeface="Cambria Math" panose="02040503050406030204" pitchFamily="18" charset="0"/>
                      </a:rPr>
                      <m:t>}</m:t>
                    </m:r>
                  </m:oMath>
                </a14:m>
                <a:endParaRPr lang="id-ID" sz="2400" dirty="0"/>
              </a:p>
              <a:p>
                <a:pPr marL="457200" lvl="1" indent="0">
                  <a:buNone/>
                </a:pPr>
                <a:endParaRPr lang="id-ID" sz="2400" dirty="0"/>
              </a:p>
              <a:p>
                <a:pPr lvl="1"/>
                <a:r>
                  <a:rPr lang="id-ID" sz="2400" dirty="0"/>
                  <a:t>22244775 adalah untai yang berasal dari alphabet </a:t>
                </a:r>
                <a14:m>
                  <m:oMath xmlns:m="http://schemas.openxmlformats.org/officeDocument/2006/math">
                    <m:r>
                      <a:rPr lang="id-ID" sz="2400" i="1" dirty="0" smtClean="0">
                        <a:latin typeface="Cambria Math" panose="02040503050406030204" pitchFamily="18" charset="0"/>
                        <a:cs typeface="Arial" panose="020B0604020202020204" pitchFamily="34" charset="0"/>
                      </a:rPr>
                      <m:t>Ʃ</m:t>
                    </m:r>
                    <m:r>
                      <a:rPr lang="id-ID" sz="2400" i="1" dirty="0">
                        <a:latin typeface="Cambria Math" panose="02040503050406030204" pitchFamily="18" charset="0"/>
                      </a:rPr>
                      <m:t> ={1, 2,3,…,9}</m:t>
                    </m:r>
                  </m:oMath>
                </a14:m>
                <a:endParaRPr lang="id-ID" sz="2400" dirty="0"/>
              </a:p>
              <a:p>
                <a:endParaRPr lang="id-ID" dirty="0"/>
              </a:p>
            </p:txBody>
          </p:sp>
        </mc:Choice>
        <mc:Fallback xmlns="">
          <p:sp>
            <p:nvSpPr>
              <p:cNvPr id="3" name="Content Placeholder 2">
                <a:extLst>
                  <a:ext uri="{FF2B5EF4-FFF2-40B4-BE49-F238E27FC236}">
                    <a16:creationId xmlns:a16="http://schemas.microsoft.com/office/drawing/2014/main" id="{831BC243-DCB1-4FD5-9E2D-3B9831464B70}"/>
                  </a:ext>
                </a:extLst>
              </p:cNvPr>
              <p:cNvSpPr>
                <a:spLocks noGrp="1" noRot="1" noChangeAspect="1" noMove="1" noResize="1" noEditPoints="1" noAdjustHandles="1" noChangeArrowheads="1" noChangeShapeType="1" noTextEdit="1"/>
              </p:cNvSpPr>
              <p:nvPr>
                <p:ph sz="half" idx="2"/>
              </p:nvPr>
            </p:nvSpPr>
            <p:spPr>
              <a:xfrm>
                <a:off x="308309" y="1068538"/>
                <a:ext cx="8666879" cy="5466249"/>
              </a:xfrm>
              <a:blipFill>
                <a:blip r:embed="rId2"/>
                <a:stretch>
                  <a:fillRect l="-1126" r="-774"/>
                </a:stretch>
              </a:blipFill>
            </p:spPr>
            <p:txBody>
              <a:bodyPr/>
              <a:lstStyle/>
              <a:p>
                <a:r>
                  <a:rPr lang="en-US">
                    <a:noFill/>
                  </a:rPr>
                  <a:t> </a:t>
                </a:r>
              </a:p>
            </p:txBody>
          </p:sp>
        </mc:Fallback>
      </mc:AlternateContent>
    </p:spTree>
    <p:extLst>
      <p:ext uri="{BB962C8B-B14F-4D97-AF65-F5344CB8AC3E}">
        <p14:creationId xmlns:p14="http://schemas.microsoft.com/office/powerpoint/2010/main" val="161729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8D28-2912-4CA5-8682-AD306453674A}"/>
              </a:ext>
            </a:extLst>
          </p:cNvPr>
          <p:cNvSpPr>
            <a:spLocks noGrp="1"/>
          </p:cNvSpPr>
          <p:nvPr>
            <p:ph type="title"/>
          </p:nvPr>
        </p:nvSpPr>
        <p:spPr/>
        <p:txBody>
          <a:bodyPr/>
          <a:lstStyle/>
          <a:p>
            <a:r>
              <a:rPr lang="id-ID" dirty="0"/>
              <a:t>Untai atau kata (String)</a:t>
            </a:r>
          </a:p>
        </p:txBody>
      </p:sp>
      <p:sp>
        <p:nvSpPr>
          <p:cNvPr id="3" name="Content Placeholder 2">
            <a:extLst>
              <a:ext uri="{FF2B5EF4-FFF2-40B4-BE49-F238E27FC236}">
                <a16:creationId xmlns:a16="http://schemas.microsoft.com/office/drawing/2014/main" id="{8D56FCBD-ACC6-4E44-B285-5AD354BA87F0}"/>
              </a:ext>
            </a:extLst>
          </p:cNvPr>
          <p:cNvSpPr>
            <a:spLocks noGrp="1"/>
          </p:cNvSpPr>
          <p:nvPr>
            <p:ph sz="half" idx="2"/>
          </p:nvPr>
        </p:nvSpPr>
        <p:spPr>
          <a:xfrm>
            <a:off x="308309" y="1068538"/>
            <a:ext cx="8285499" cy="5466249"/>
          </a:xfrm>
        </p:spPr>
        <p:txBody>
          <a:bodyPr>
            <a:normAutofit/>
          </a:bodyPr>
          <a:lstStyle/>
          <a:p>
            <a:r>
              <a:rPr lang="id-ID" sz="2400" dirty="0"/>
              <a:t>Sebuah kata (string) adalah urutan item yang terbatas , yang disebut simbol atau huruf yang dipilih dari himpunan yang terbatas tertentu yang disebut alphabet.</a:t>
            </a:r>
          </a:p>
          <a:p>
            <a:r>
              <a:rPr lang="id-ID" sz="2400" dirty="0"/>
              <a:t>Contoh alphabet umum adalah huruf dalam alphabet (+ ruang interword, tanda baca, dll),  bit 0 dan 1.</a:t>
            </a:r>
          </a:p>
          <a:p>
            <a:r>
              <a:rPr lang="id-ID" sz="2400" dirty="0"/>
              <a:t>Panjang kata w adalah jumlah simbol didalamnya, dilambangkan dengan |w|.</a:t>
            </a:r>
          </a:p>
          <a:p>
            <a:r>
              <a:rPr lang="id-ID" sz="2400" dirty="0"/>
              <a:t>Panjang kata kosong adalah 0</a:t>
            </a:r>
          </a:p>
          <a:p>
            <a:pPr marL="0" indent="0">
              <a:buNone/>
            </a:pPr>
            <a:endParaRPr lang="id-ID" sz="2000" dirty="0"/>
          </a:p>
          <a:p>
            <a:endParaRPr lang="id-ID" sz="2000" dirty="0"/>
          </a:p>
          <a:p>
            <a:endParaRPr lang="id-ID" sz="2000" dirty="0"/>
          </a:p>
          <a:p>
            <a:endParaRPr lang="id-ID" dirty="0"/>
          </a:p>
        </p:txBody>
      </p:sp>
    </p:spTree>
    <p:extLst>
      <p:ext uri="{BB962C8B-B14F-4D97-AF65-F5344CB8AC3E}">
        <p14:creationId xmlns:p14="http://schemas.microsoft.com/office/powerpoint/2010/main" val="1565201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8D28-2912-4CA5-8682-AD306453674A}"/>
              </a:ext>
            </a:extLst>
          </p:cNvPr>
          <p:cNvSpPr>
            <a:spLocks noGrp="1"/>
          </p:cNvSpPr>
          <p:nvPr>
            <p:ph type="title"/>
          </p:nvPr>
        </p:nvSpPr>
        <p:spPr/>
        <p:txBody>
          <a:bodyPr/>
          <a:lstStyle/>
          <a:p>
            <a:r>
              <a:rPr lang="id-ID" dirty="0"/>
              <a:t>Untai atau kata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56FCBD-ACC6-4E44-B285-5AD354BA87F0}"/>
                  </a:ext>
                </a:extLst>
              </p:cNvPr>
              <p:cNvSpPr>
                <a:spLocks noGrp="1"/>
              </p:cNvSpPr>
              <p:nvPr>
                <p:ph sz="half" idx="2"/>
              </p:nvPr>
            </p:nvSpPr>
            <p:spPr>
              <a:xfrm>
                <a:off x="308309" y="1068538"/>
                <a:ext cx="8285499" cy="5466249"/>
              </a:xfrm>
            </p:spPr>
            <p:txBody>
              <a:bodyPr>
                <a:normAutofit/>
              </a:bodyPr>
              <a:lstStyle/>
              <a:p>
                <a:pPr marL="0" indent="0">
                  <a:buNone/>
                </a:pPr>
                <a:endParaRPr lang="id-ID" sz="2000" dirty="0"/>
              </a:p>
              <a:p>
                <a:r>
                  <a:rPr lang="id-ID" sz="2400" dirty="0"/>
                  <a:t>Jika ada simbol k dalam alphabet, maka ada kata kata kn panjang n.</a:t>
                </a:r>
              </a:p>
              <a:p>
                <a:r>
                  <a:rPr lang="id-ID" sz="2400" dirty="0"/>
                  <a:t>Jadi ada:</a:t>
                </a:r>
              </a:p>
              <a:p>
                <a:pPr marL="0" indent="0">
                  <a:buNone/>
                </a:pPr>
                <a:r>
                  <a:rPr lang="id-ID" sz="2400" dirty="0"/>
                  <a:t>                              </a:t>
                </a:r>
                <a14:m>
                  <m:oMath xmlns:m="http://schemas.openxmlformats.org/officeDocument/2006/math">
                    <m:nary>
                      <m:naryPr>
                        <m:chr m:val="∑"/>
                        <m:ctrlPr>
                          <a:rPr lang="id-ID" sz="2400" i="1" smtClean="0">
                            <a:latin typeface="Cambria Math" panose="02040503050406030204" pitchFamily="18" charset="0"/>
                          </a:rPr>
                        </m:ctrlPr>
                      </m:naryPr>
                      <m:sub>
                        <m:r>
                          <m:rPr>
                            <m:brk m:alnAt="23"/>
                          </m:rPr>
                          <a:rPr lang="id-ID" sz="2400" b="0" i="1" smtClean="0">
                            <a:latin typeface="Cambria Math" panose="02040503050406030204" pitchFamily="18" charset="0"/>
                          </a:rPr>
                          <m:t>𝑖</m:t>
                        </m:r>
                        <m:r>
                          <a:rPr lang="id-ID" sz="2400" b="0" i="1" smtClean="0">
                            <a:latin typeface="Cambria Math" panose="02040503050406030204" pitchFamily="18" charset="0"/>
                          </a:rPr>
                          <m:t>=0</m:t>
                        </m:r>
                      </m:sub>
                      <m:sup>
                        <m:r>
                          <a:rPr lang="id-ID" sz="2400" b="0" i="1" smtClean="0">
                            <a:latin typeface="Cambria Math" panose="02040503050406030204" pitchFamily="18" charset="0"/>
                          </a:rPr>
                          <m:t>𝑛</m:t>
                        </m:r>
                      </m:sup>
                      <m:e>
                        <m:sSup>
                          <m:sSupPr>
                            <m:ctrlPr>
                              <a:rPr lang="id-ID" sz="2400" i="1" smtClean="0">
                                <a:latin typeface="Cambria Math" panose="02040503050406030204" pitchFamily="18" charset="0"/>
                              </a:rPr>
                            </m:ctrlPr>
                          </m:sSupPr>
                          <m:e>
                            <m:r>
                              <a:rPr lang="id-ID" sz="2400" b="0" i="1" smtClean="0">
                                <a:latin typeface="Cambria Math" panose="02040503050406030204" pitchFamily="18" charset="0"/>
                              </a:rPr>
                              <m:t>𝑘</m:t>
                            </m:r>
                          </m:e>
                          <m:sup>
                            <m:r>
                              <a:rPr lang="id-ID" sz="2400" b="0" i="1" smtClean="0">
                                <a:latin typeface="Cambria Math" panose="02040503050406030204" pitchFamily="18" charset="0"/>
                              </a:rPr>
                              <m:t>𝑖</m:t>
                            </m:r>
                          </m:sup>
                        </m:sSup>
                      </m:e>
                    </m:nary>
                  </m:oMath>
                </a14:m>
                <a:r>
                  <a:rPr lang="id-ID" sz="2400" dirty="0"/>
                  <a:t>=</a:t>
                </a:r>
                <a14:m>
                  <m:oMath xmlns:m="http://schemas.openxmlformats.org/officeDocument/2006/math">
                    <m:f>
                      <m:fPr>
                        <m:ctrlPr>
                          <a:rPr lang="id-ID" sz="2400" i="1" dirty="0" smtClean="0">
                            <a:latin typeface="Cambria Math" panose="02040503050406030204" pitchFamily="18" charset="0"/>
                          </a:rPr>
                        </m:ctrlPr>
                      </m:fPr>
                      <m:num>
                        <m:sSup>
                          <m:sSupPr>
                            <m:ctrlPr>
                              <a:rPr lang="id-ID" sz="2400" i="1" dirty="0" smtClean="0">
                                <a:latin typeface="Cambria Math" panose="02040503050406030204" pitchFamily="18" charset="0"/>
                              </a:rPr>
                            </m:ctrlPr>
                          </m:sSupPr>
                          <m:e>
                            <m:r>
                              <a:rPr lang="id-ID" sz="2400" b="0" i="1" dirty="0" smtClean="0">
                                <a:latin typeface="Cambria Math" panose="02040503050406030204" pitchFamily="18" charset="0"/>
                              </a:rPr>
                              <m:t>𝑘</m:t>
                            </m:r>
                          </m:e>
                          <m:sup>
                            <m:r>
                              <a:rPr lang="id-ID" sz="2400" b="0" i="1" dirty="0" smtClean="0">
                                <a:latin typeface="Cambria Math" panose="02040503050406030204" pitchFamily="18" charset="0"/>
                              </a:rPr>
                              <m:t>𝑛</m:t>
                            </m:r>
                            <m:r>
                              <a:rPr lang="id-ID" sz="2400" b="0" i="1" dirty="0" smtClean="0">
                                <a:latin typeface="Cambria Math" panose="02040503050406030204" pitchFamily="18" charset="0"/>
                              </a:rPr>
                              <m:t>+1</m:t>
                            </m:r>
                          </m:sup>
                        </m:sSup>
                        <m:r>
                          <a:rPr lang="id-ID" sz="2400" b="0" i="1" dirty="0" smtClean="0">
                            <a:latin typeface="Cambria Math" panose="02040503050406030204" pitchFamily="18" charset="0"/>
                          </a:rPr>
                          <m:t>−1</m:t>
                        </m:r>
                      </m:num>
                      <m:den>
                        <m:r>
                          <a:rPr lang="id-ID" sz="2400" b="0" i="1" dirty="0" smtClean="0">
                            <a:latin typeface="Cambria Math" panose="02040503050406030204" pitchFamily="18" charset="0"/>
                          </a:rPr>
                          <m:t>𝑘</m:t>
                        </m:r>
                        <m:r>
                          <a:rPr lang="id-ID" sz="2400" b="0" i="1" dirty="0" smtClean="0">
                            <a:latin typeface="Cambria Math" panose="02040503050406030204" pitchFamily="18" charset="0"/>
                          </a:rPr>
                          <m:t>−1</m:t>
                        </m:r>
                      </m:den>
                    </m:f>
                  </m:oMath>
                </a14:m>
                <a:endParaRPr lang="id-ID" sz="2400" dirty="0"/>
              </a:p>
              <a:p>
                <a:endParaRPr lang="id-ID" sz="2400" dirty="0"/>
              </a:p>
              <a:p>
                <a:r>
                  <a:rPr lang="id-ID" sz="2400" dirty="0"/>
                  <a:t>Kata kata panjang paling banyak n, jika k&gt;1, dan n+1 kata jika k=1.</a:t>
                </a:r>
              </a:p>
              <a:p>
                <a:r>
                  <a:rPr lang="id-ID" sz="2400" dirty="0"/>
                  <a:t>Himpunan semua kata adalah tak terbatas, yaitu dapat diberikan sebagai daftar tak terbatas.</a:t>
                </a:r>
              </a:p>
              <a:p>
                <a:endParaRPr lang="id-ID" sz="2000" dirty="0"/>
              </a:p>
              <a:p>
                <a:endParaRPr lang="id-ID" sz="2000" dirty="0"/>
              </a:p>
              <a:p>
                <a:endParaRPr lang="id-ID" sz="2000" dirty="0"/>
              </a:p>
              <a:p>
                <a:endParaRPr lang="id-ID" dirty="0"/>
              </a:p>
            </p:txBody>
          </p:sp>
        </mc:Choice>
        <mc:Fallback xmlns="">
          <p:sp>
            <p:nvSpPr>
              <p:cNvPr id="3" name="Content Placeholder 2">
                <a:extLst>
                  <a:ext uri="{FF2B5EF4-FFF2-40B4-BE49-F238E27FC236}">
                    <a16:creationId xmlns:a16="http://schemas.microsoft.com/office/drawing/2014/main" id="{8D56FCBD-ACC6-4E44-B285-5AD354BA87F0}"/>
                  </a:ext>
                </a:extLst>
              </p:cNvPr>
              <p:cNvSpPr>
                <a:spLocks noGrp="1" noRot="1" noChangeAspect="1" noMove="1" noResize="1" noEditPoints="1" noAdjustHandles="1" noChangeArrowheads="1" noChangeShapeType="1" noTextEdit="1"/>
              </p:cNvSpPr>
              <p:nvPr>
                <p:ph sz="half" idx="2"/>
              </p:nvPr>
            </p:nvSpPr>
            <p:spPr>
              <a:xfrm>
                <a:off x="308309" y="1068538"/>
                <a:ext cx="8285499" cy="5466249"/>
              </a:xfrm>
              <a:blipFill>
                <a:blip r:embed="rId2"/>
                <a:stretch>
                  <a:fillRect l="-1030" r="-1840"/>
                </a:stretch>
              </a:blipFill>
            </p:spPr>
            <p:txBody>
              <a:bodyPr/>
              <a:lstStyle/>
              <a:p>
                <a:r>
                  <a:rPr lang="en-US">
                    <a:noFill/>
                  </a:rPr>
                  <a:t> </a:t>
                </a:r>
              </a:p>
            </p:txBody>
          </p:sp>
        </mc:Fallback>
      </mc:AlternateContent>
    </p:spTree>
    <p:extLst>
      <p:ext uri="{BB962C8B-B14F-4D97-AF65-F5344CB8AC3E}">
        <p14:creationId xmlns:p14="http://schemas.microsoft.com/office/powerpoint/2010/main" val="258636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AF71-8650-456C-B250-AEE45202A25A}"/>
              </a:ext>
            </a:extLst>
          </p:cNvPr>
          <p:cNvSpPr>
            <a:spLocks noGrp="1"/>
          </p:cNvSpPr>
          <p:nvPr>
            <p:ph type="title"/>
          </p:nvPr>
        </p:nvSpPr>
        <p:spPr/>
        <p:txBody>
          <a:bodyPr>
            <a:normAutofit/>
          </a:bodyPr>
          <a:lstStyle/>
          <a:p>
            <a:r>
              <a:rPr lang="id-ID" sz="2400" dirty="0"/>
              <a:t>Untai atau kata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95861B-CDB7-4969-BA08-0AC50F158B61}"/>
                  </a:ext>
                </a:extLst>
              </p:cNvPr>
              <p:cNvSpPr>
                <a:spLocks noGrp="1"/>
              </p:cNvSpPr>
              <p:nvPr>
                <p:ph sz="half" idx="2"/>
              </p:nvPr>
            </p:nvSpPr>
            <p:spPr>
              <a:xfrm>
                <a:off x="308309" y="1068538"/>
                <a:ext cx="8512134" cy="5332261"/>
              </a:xfrm>
            </p:spPr>
            <p:txBody>
              <a:bodyPr>
                <a:normAutofit/>
              </a:bodyPr>
              <a:lstStyle/>
              <a:p>
                <a:r>
                  <a:rPr lang="id-ID" sz="2400" dirty="0"/>
                  <a:t>Operasi dasar kata kata adalah gabungan, yaitu menulis kata sebagai suatu gabungan.</a:t>
                </a:r>
              </a:p>
              <a:p>
                <a:pPr marL="0" indent="0">
                  <a:buNone/>
                </a:pPr>
                <a:endParaRPr lang="id-ID" sz="2400" dirty="0"/>
              </a:p>
              <a:p>
                <a:r>
                  <a:rPr lang="id-ID" sz="2400" dirty="0"/>
                  <a:t>Penggabungan kata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oMath>
                </a14:m>
                <a:r>
                  <a:rPr lang="id-ID" sz="2400" dirty="0"/>
                  <a:t> dan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2</m:t>
                    </m:r>
                  </m:oMath>
                </a14:m>
                <a:r>
                  <a:rPr lang="id-ID" sz="2400" dirty="0"/>
                  <a:t> dilambangkan hanya dengan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m:t>
                    </m:r>
                  </m:oMath>
                </a14:m>
                <a:r>
                  <a:rPr lang="id-ID" sz="2400" dirty="0"/>
                  <a:t>.</a:t>
                </a:r>
              </a:p>
              <a:p>
                <a:pPr marL="0" indent="0">
                  <a:buNone/>
                </a:pPr>
                <a:endParaRPr lang="id-ID" sz="2400" dirty="0"/>
              </a:p>
              <a:p>
                <a:r>
                  <a:rPr lang="id-ID" sz="2400" dirty="0"/>
                  <a:t>Contoh penggabungan dalam alphabet {a,b,c}:</a:t>
                </a:r>
              </a:p>
              <a:p>
                <a:pPr lvl="1">
                  <a:buFont typeface="Wingdings" panose="05000000000000000000" pitchFamily="2" charset="2"/>
                  <a:buChar char="v"/>
                </a:pP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	= </m:t>
                    </m:r>
                    <m:r>
                      <a:rPr lang="id-ID" sz="2400" i="1" dirty="0" smtClean="0">
                        <a:latin typeface="Cambria Math" panose="02040503050406030204" pitchFamily="18" charset="0"/>
                      </a:rPr>
                      <m:t>𝑎𝑎𝑐𝑏𝑏𝑎</m:t>
                    </m:r>
                    <m:r>
                      <a:rPr lang="id-ID" sz="2400" i="1" dirty="0" smtClean="0">
                        <a:latin typeface="Cambria Math" panose="02040503050406030204" pitchFamily="18" charset="0"/>
                      </a:rPr>
                      <m:t>,	</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id-ID" sz="2400" i="1" dirty="0" smtClean="0">
                        <a:latin typeface="Cambria Math" panose="02040503050406030204" pitchFamily="18" charset="0"/>
                      </a:rPr>
                      <m:t>𝑐𝑎𝑎𝑐</m:t>
                    </m:r>
                    <m:r>
                      <a:rPr lang="id-ID" sz="2400" i="1" dirty="0" smtClean="0">
                        <a:latin typeface="Cambria Math" panose="02040503050406030204" pitchFamily="18" charset="0"/>
                      </a:rPr>
                      <m:t>,	</m:t>
                    </m:r>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id-ID" sz="2400" i="1" dirty="0" smtClean="0">
                        <a:latin typeface="Cambria Math" panose="02040503050406030204" pitchFamily="18" charset="0"/>
                      </a:rPr>
                      <m:t>𝑎𝑎𝑐𝑏𝑏𝑎𝑐𝑎𝑎𝑐</m:t>
                    </m:r>
                  </m:oMath>
                </a14:m>
                <a:endParaRPr lang="id-ID" sz="2400" dirty="0"/>
              </a:p>
              <a:p>
                <a:pPr lvl="1">
                  <a:buFont typeface="Wingdings" panose="05000000000000000000" pitchFamily="2" charset="2"/>
                  <a:buChar char="v"/>
                </a:pP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	= </m:t>
                    </m:r>
                    <m:r>
                      <a:rPr lang="id-ID" sz="2400" i="1" dirty="0" smtClean="0">
                        <a:latin typeface="Cambria Math" panose="02040503050406030204" pitchFamily="18" charset="0"/>
                      </a:rPr>
                      <m:t>𝑎𝑎𝑐𝑏𝑏𝑎</m:t>
                    </m:r>
                    <m:r>
                      <a:rPr lang="id-ID" sz="2400" i="1" dirty="0" smtClean="0">
                        <a:latin typeface="Cambria Math" panose="02040503050406030204" pitchFamily="18" charset="0"/>
                      </a:rPr>
                      <m:t>,	</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m:rPr>
                        <m:sty m:val="p"/>
                      </m:rPr>
                      <a:rPr lang="el-GR" sz="2400" i="0" dirty="0">
                        <a:latin typeface="Cambria Math" panose="02040503050406030204" pitchFamily="18" charset="0"/>
                        <a:ea typeface="Batang" panose="02030600000101010101" pitchFamily="18" charset="-127"/>
                      </a:rPr>
                      <m:t>Λ</m:t>
                    </m:r>
                    <m:r>
                      <a:rPr lang="id-ID" sz="2400" i="1" dirty="0">
                        <a:latin typeface="Cambria Math" panose="02040503050406030204" pitchFamily="18" charset="0"/>
                      </a:rPr>
                      <m:t>   ,	</m:t>
                    </m:r>
                    <m:r>
                      <a:rPr lang="id-ID" sz="2400" i="1" dirty="0">
                        <a:latin typeface="Cambria Math" panose="02040503050406030204" pitchFamily="18" charset="0"/>
                      </a:rPr>
                      <m:t>𝑤</m:t>
                    </m:r>
                    <m:r>
                      <a:rPr lang="id-ID" sz="2400" i="1" dirty="0">
                        <a:latin typeface="Cambria Math" panose="02040503050406030204" pitchFamily="18" charset="0"/>
                      </a:rPr>
                      <m:t>1</m:t>
                    </m:r>
                    <m:r>
                      <a:rPr lang="id-ID" sz="2400" i="1" dirty="0">
                        <a:latin typeface="Cambria Math" panose="02040503050406030204" pitchFamily="18" charset="0"/>
                      </a:rPr>
                      <m:t>𝑤</m:t>
                    </m:r>
                    <m:r>
                      <a:rPr lang="id-ID" sz="2400" i="1" dirty="0">
                        <a:latin typeface="Cambria Math" panose="02040503050406030204" pitchFamily="18" charset="0"/>
                      </a:rPr>
                      <m:t>2	= </m:t>
                    </m:r>
                    <m:r>
                      <a:rPr lang="id-ID" sz="2400" i="1" dirty="0">
                        <a:latin typeface="Cambria Math" panose="02040503050406030204" pitchFamily="18" charset="0"/>
                      </a:rPr>
                      <m:t>𝑎𝑎𝑐𝑏𝑏𝑎</m:t>
                    </m:r>
                    <m:r>
                      <a:rPr lang="id-ID" sz="2400" i="1" dirty="0">
                        <a:latin typeface="Cambria Math" panose="02040503050406030204" pitchFamily="18" charset="0"/>
                      </a:rPr>
                      <m:t>	</m:t>
                    </m:r>
                  </m:oMath>
                </a14:m>
                <a:endParaRPr lang="id-ID" sz="2400" dirty="0"/>
              </a:p>
              <a:p>
                <a:pPr lvl="1">
                  <a:buFont typeface="Wingdings" panose="05000000000000000000" pitchFamily="2" charset="2"/>
                  <a:buChar char="v"/>
                </a:pP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	= </m:t>
                    </m:r>
                    <m:r>
                      <a:rPr lang="el-GR" sz="2400" i="1" dirty="0">
                        <a:latin typeface="Cambria Math" panose="02040503050406030204" pitchFamily="18" charset="0"/>
                        <a:ea typeface="Batang" panose="02030600000101010101" pitchFamily="18" charset="-127"/>
                      </a:rPr>
                      <m:t>𝜆</m:t>
                    </m:r>
                    <m:r>
                      <a:rPr lang="id-ID" sz="2400" i="1" dirty="0">
                        <a:latin typeface="Cambria Math" panose="02040503050406030204" pitchFamily="18" charset="0"/>
                      </a:rPr>
                      <m:t>    ,		</m:t>
                    </m:r>
                    <m:r>
                      <a:rPr lang="id-ID" sz="2400" i="1" dirty="0">
                        <a:latin typeface="Cambria Math" panose="02040503050406030204" pitchFamily="18" charset="0"/>
                      </a:rPr>
                      <m:t>𝑤</m:t>
                    </m:r>
                    <m:r>
                      <a:rPr lang="id-ID" sz="2400" i="1" dirty="0">
                        <a:latin typeface="Cambria Math" panose="02040503050406030204" pitchFamily="18" charset="0"/>
                      </a:rPr>
                      <m:t>2	= </m:t>
                    </m:r>
                    <m:r>
                      <a:rPr lang="id-ID" sz="2400" i="1" dirty="0">
                        <a:latin typeface="Cambria Math" panose="02040503050406030204" pitchFamily="18" charset="0"/>
                      </a:rPr>
                      <m:t>𝑐𝑎𝑎𝑐</m:t>
                    </m:r>
                    <m:r>
                      <a:rPr lang="id-ID" sz="2400" i="1" dirty="0">
                        <a:latin typeface="Cambria Math" panose="02040503050406030204" pitchFamily="18" charset="0"/>
                      </a:rPr>
                      <m:t>,	</m:t>
                    </m:r>
                    <m:r>
                      <a:rPr lang="id-ID" sz="2400" i="1" dirty="0">
                        <a:latin typeface="Cambria Math" panose="02040503050406030204" pitchFamily="18" charset="0"/>
                      </a:rPr>
                      <m:t>𝑤</m:t>
                    </m:r>
                    <m:r>
                      <a:rPr lang="id-ID" sz="2400" i="1" dirty="0">
                        <a:latin typeface="Cambria Math" panose="02040503050406030204" pitchFamily="18" charset="0"/>
                      </a:rPr>
                      <m:t>1</m:t>
                    </m:r>
                    <m:r>
                      <a:rPr lang="id-ID" sz="2400" i="1" dirty="0">
                        <a:latin typeface="Cambria Math" panose="02040503050406030204" pitchFamily="18" charset="0"/>
                      </a:rPr>
                      <m:t>𝑤</m:t>
                    </m:r>
                    <m:r>
                      <a:rPr lang="id-ID" sz="2400" i="1" dirty="0">
                        <a:latin typeface="Cambria Math" panose="02040503050406030204" pitchFamily="18" charset="0"/>
                      </a:rPr>
                      <m:t>2	= </m:t>
                    </m:r>
                    <m:r>
                      <a:rPr lang="id-ID" sz="2400" i="1" dirty="0">
                        <a:latin typeface="Cambria Math" panose="02040503050406030204" pitchFamily="18" charset="0"/>
                      </a:rPr>
                      <m:t>𝑐𝑎𝑎𝑐</m:t>
                    </m:r>
                    <m:r>
                      <a:rPr lang="id-ID" sz="2400" i="1" dirty="0">
                        <a:latin typeface="Cambria Math" panose="02040503050406030204" pitchFamily="18" charset="0"/>
                      </a:rPr>
                      <m:t>	</m:t>
                    </m:r>
                  </m:oMath>
                </a14:m>
                <a:endParaRPr lang="id-ID" sz="2400" dirty="0"/>
              </a:p>
              <a:p>
                <a:endParaRPr lang="id-ID" sz="2000" dirty="0"/>
              </a:p>
            </p:txBody>
          </p:sp>
        </mc:Choice>
        <mc:Fallback xmlns="">
          <p:sp>
            <p:nvSpPr>
              <p:cNvPr id="3" name="Content Placeholder 2">
                <a:extLst>
                  <a:ext uri="{FF2B5EF4-FFF2-40B4-BE49-F238E27FC236}">
                    <a16:creationId xmlns:a16="http://schemas.microsoft.com/office/drawing/2014/main" id="{9F95861B-CDB7-4969-BA08-0AC50F158B61}"/>
                  </a:ext>
                </a:extLst>
              </p:cNvPr>
              <p:cNvSpPr>
                <a:spLocks noGrp="1" noRot="1" noChangeAspect="1" noMove="1" noResize="1" noEditPoints="1" noAdjustHandles="1" noChangeArrowheads="1" noChangeShapeType="1" noTextEdit="1"/>
              </p:cNvSpPr>
              <p:nvPr>
                <p:ph sz="half" idx="2"/>
              </p:nvPr>
            </p:nvSpPr>
            <p:spPr>
              <a:xfrm>
                <a:off x="308309" y="1068538"/>
                <a:ext cx="8512134" cy="5332261"/>
              </a:xfrm>
              <a:blipFill>
                <a:blip r:embed="rId2"/>
                <a:stretch>
                  <a:fillRect l="-1003" t="-1486"/>
                </a:stretch>
              </a:blipFill>
            </p:spPr>
            <p:txBody>
              <a:bodyPr/>
              <a:lstStyle/>
              <a:p>
                <a:r>
                  <a:rPr lang="en-US">
                    <a:noFill/>
                  </a:rPr>
                  <a:t> </a:t>
                </a:r>
              </a:p>
            </p:txBody>
          </p:sp>
        </mc:Fallback>
      </mc:AlternateContent>
    </p:spTree>
    <p:extLst>
      <p:ext uri="{BB962C8B-B14F-4D97-AF65-F5344CB8AC3E}">
        <p14:creationId xmlns:p14="http://schemas.microsoft.com/office/powerpoint/2010/main" val="2072434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AF71-8650-456C-B250-AEE45202A25A}"/>
              </a:ext>
            </a:extLst>
          </p:cNvPr>
          <p:cNvSpPr>
            <a:spLocks noGrp="1"/>
          </p:cNvSpPr>
          <p:nvPr>
            <p:ph type="title"/>
          </p:nvPr>
        </p:nvSpPr>
        <p:spPr/>
        <p:txBody>
          <a:bodyPr>
            <a:normAutofit/>
          </a:bodyPr>
          <a:lstStyle/>
          <a:p>
            <a:r>
              <a:rPr lang="id-ID" sz="2400" dirty="0"/>
              <a:t>Untai atau kata (String)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95861B-CDB7-4969-BA08-0AC50F158B61}"/>
                  </a:ext>
                </a:extLst>
              </p:cNvPr>
              <p:cNvSpPr>
                <a:spLocks noGrp="1"/>
              </p:cNvSpPr>
              <p:nvPr>
                <p:ph sz="half" idx="2"/>
              </p:nvPr>
            </p:nvSpPr>
            <p:spPr>
              <a:xfrm>
                <a:off x="308309" y="1068538"/>
                <a:ext cx="8512134" cy="5332261"/>
              </a:xfrm>
            </p:spPr>
            <p:txBody>
              <a:bodyPr>
                <a:normAutofit/>
              </a:bodyPr>
              <a:lstStyle/>
              <a:p>
                <a:r>
                  <a:rPr lang="id-ID" sz="2400" dirty="0"/>
                  <a:t>Penggabungan adalah asosiatif, yaitu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m:t>
                    </m:r>
                    <m:r>
                      <a:rPr lang="id-ID" sz="2400" i="1" dirty="0" smtClean="0">
                        <a:latin typeface="Cambria Math" panose="02040503050406030204" pitchFamily="18" charset="0"/>
                      </a:rPr>
                      <m:t>𝑤</m:t>
                    </m:r>
                    <m:r>
                      <a:rPr lang="id-ID" sz="2400" i="1" dirty="0" smtClean="0">
                        <a:latin typeface="Cambria Math" panose="02040503050406030204" pitchFamily="18" charset="0"/>
                      </a:rPr>
                      <m:t>3) = (</m:t>
                    </m:r>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m:t>
                    </m:r>
                    <m:r>
                      <a:rPr lang="id-ID" sz="2400" i="1" dirty="0" smtClean="0">
                        <a:latin typeface="Cambria Math" panose="02040503050406030204" pitchFamily="18" charset="0"/>
                      </a:rPr>
                      <m:t>𝑤</m:t>
                    </m:r>
                    <m:r>
                      <a:rPr lang="id-ID" sz="2400" i="1" dirty="0" smtClean="0">
                        <a:latin typeface="Cambria Math" panose="02040503050406030204" pitchFamily="18" charset="0"/>
                      </a:rPr>
                      <m:t>3</m:t>
                    </m:r>
                  </m:oMath>
                </a14:m>
                <a:r>
                  <a:rPr lang="id-ID" sz="2400" dirty="0"/>
                  <a:t>.</a:t>
                </a:r>
              </a:p>
              <a:p>
                <a:r>
                  <a:rPr lang="id-ID" sz="2400" dirty="0"/>
                  <a:t>Sebagai konsekuensinya penggabungan berulang dapat ditulis tanpa menggunakan tanda kurung.</a:t>
                </a:r>
              </a:p>
              <a:p>
                <a:r>
                  <a:rPr lang="id-ID" sz="2400" dirty="0"/>
                  <a:t>Disisi lain </a:t>
                </a:r>
                <a:r>
                  <a:rPr lang="id-ID" sz="2400" dirty="0">
                    <a:solidFill>
                      <a:srgbClr val="FF0000"/>
                    </a:solidFill>
                  </a:rPr>
                  <a:t>penggabungan</a:t>
                </a:r>
                <a:r>
                  <a:rPr lang="id-ID" sz="2400" dirty="0"/>
                  <a:t> biasanya </a:t>
                </a:r>
                <a:r>
                  <a:rPr lang="id-ID" sz="2400" dirty="0">
                    <a:solidFill>
                      <a:srgbClr val="FF0000"/>
                    </a:solidFill>
                  </a:rPr>
                  <a:t>tidak komutatif</a:t>
                </a:r>
                <a:r>
                  <a:rPr lang="id-ID" sz="2400" dirty="0"/>
                  <a:t>,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id-ID" sz="2400" i="1" dirty="0" smtClean="0">
                        <a:latin typeface="Cambria Math" panose="02040503050406030204" pitchFamily="18" charset="0"/>
                      </a:rPr>
                      <m:t>𝑤</m:t>
                    </m:r>
                    <m:r>
                      <a:rPr lang="id-ID" sz="2400" i="1" dirty="0" smtClean="0">
                        <a:latin typeface="Cambria Math" panose="02040503050406030204" pitchFamily="18" charset="0"/>
                      </a:rPr>
                      <m:t>2</m:t>
                    </m:r>
                    <m:r>
                      <a:rPr lang="id-ID" sz="2400" i="1" dirty="0" smtClean="0">
                        <a:latin typeface="Cambria Math" panose="02040503050406030204" pitchFamily="18" charset="0"/>
                      </a:rPr>
                      <m:t>𝑤</m:t>
                    </m:r>
                    <m:r>
                      <a:rPr lang="id-ID" sz="2400" i="1" dirty="0" smtClean="0">
                        <a:latin typeface="Cambria Math" panose="02040503050406030204" pitchFamily="18" charset="0"/>
                      </a:rPr>
                      <m:t>1</m:t>
                    </m:r>
                  </m:oMath>
                </a14:m>
                <a:r>
                  <a:rPr lang="id-ID" sz="2400" dirty="0"/>
                  <a:t>, dalam kasus penggabungan aljabar uniter jelas komutatif. </a:t>
                </a:r>
              </a:p>
              <a:p>
                <a:r>
                  <a:rPr lang="id-ID" sz="2400" dirty="0"/>
                  <a:t>The n</a:t>
                </a:r>
                <a:r>
                  <a:rPr lang="id-ID" sz="2400" baseline="30000" dirty="0"/>
                  <a:t>th</a:t>
                </a:r>
                <a:r>
                  <a:rPr lang="id-ID" sz="2400" dirty="0"/>
                  <a:t> (</a:t>
                </a:r>
                <a:r>
                  <a:rPr lang="id-ID" sz="2400" i="1" dirty="0"/>
                  <a:t>concatenation</a:t>
                </a:r>
                <a:r>
                  <a:rPr lang="id-ID" sz="2400" dirty="0"/>
                  <a:t>) dari kata w adalah </a:t>
                </a:r>
                <a14:m>
                  <m:oMath xmlns:m="http://schemas.openxmlformats.org/officeDocument/2006/math">
                    <m:r>
                      <a:rPr lang="id-ID" sz="2400" i="1" dirty="0" smtClean="0">
                        <a:latin typeface="Cambria Math" panose="02040503050406030204" pitchFamily="18" charset="0"/>
                      </a:rPr>
                      <m:t>𝑤</m:t>
                    </m:r>
                    <m:r>
                      <a:rPr lang="id-ID" sz="2400" i="1" baseline="30000" dirty="0">
                        <a:latin typeface="Cambria Math" panose="02040503050406030204" pitchFamily="18" charset="0"/>
                      </a:rPr>
                      <m:t>𝑛</m:t>
                    </m:r>
                    <m:r>
                      <a:rPr lang="id-ID" sz="2400" i="1" dirty="0">
                        <a:latin typeface="Cambria Math" panose="02040503050406030204" pitchFamily="18" charset="0"/>
                      </a:rPr>
                      <m:t> = </m:t>
                    </m:r>
                    <m:r>
                      <a:rPr lang="id-ID" sz="2400" i="1" dirty="0">
                        <a:latin typeface="Cambria Math" panose="02040503050406030204" pitchFamily="18" charset="0"/>
                      </a:rPr>
                      <m:t>𝑤𝑤</m:t>
                    </m:r>
                    <m:r>
                      <a:rPr lang="id-ID" sz="2400" i="1" dirty="0">
                        <a:latin typeface="Cambria Math" panose="02040503050406030204" pitchFamily="18" charset="0"/>
                      </a:rPr>
                      <m:t>…</m:t>
                    </m:r>
                    <m:r>
                      <a:rPr lang="id-ID" sz="2400" i="1" dirty="0">
                        <a:latin typeface="Cambria Math" panose="02040503050406030204" pitchFamily="18" charset="0"/>
                      </a:rPr>
                      <m:t>𝑤</m:t>
                    </m:r>
                  </m:oMath>
                </a14:m>
                <a:r>
                  <a:rPr lang="id-ID" sz="2400" dirty="0"/>
                  <a:t>  </a:t>
                </a:r>
                <a:r>
                  <a:rPr lang="id-ID" sz="2400" dirty="0">
                    <a:sym typeface="Wingdings" panose="05000000000000000000" pitchFamily="2" charset="2"/>
                  </a:rPr>
                  <a:t> n copy</a:t>
                </a:r>
              </a:p>
              <a:p>
                <a:r>
                  <a:rPr lang="id-ID" sz="2400" dirty="0">
                    <a:sym typeface="Wingdings" panose="05000000000000000000" pitchFamily="2" charset="2"/>
                  </a:rPr>
                  <a:t>Terutama </a:t>
                </a:r>
                <a14:m>
                  <m:oMath xmlns:m="http://schemas.openxmlformats.org/officeDocument/2006/math">
                    <m:r>
                      <a:rPr lang="id-ID" sz="2400" i="1" dirty="0" smtClean="0">
                        <a:latin typeface="Cambria Math" panose="02040503050406030204" pitchFamily="18" charset="0"/>
                        <a:sym typeface="Wingdings" panose="05000000000000000000" pitchFamily="2" charset="2"/>
                      </a:rPr>
                      <m:t>𝑤</m:t>
                    </m:r>
                    <m:r>
                      <a:rPr lang="id-ID" sz="2400" i="1" baseline="30000" dirty="0">
                        <a:latin typeface="Cambria Math" panose="02040503050406030204" pitchFamily="18" charset="0"/>
                        <a:sym typeface="Wingdings" panose="05000000000000000000" pitchFamily="2" charset="2"/>
                      </a:rPr>
                      <m:t>1</m:t>
                    </m:r>
                    <m:r>
                      <a:rPr lang="id-ID" sz="2400" i="1" dirty="0">
                        <a:latin typeface="Cambria Math" panose="02040503050406030204" pitchFamily="18" charset="0"/>
                        <a:sym typeface="Wingdings" panose="05000000000000000000" pitchFamily="2" charset="2"/>
                      </a:rPr>
                      <m:t> = </m:t>
                    </m:r>
                    <m:r>
                      <a:rPr lang="id-ID" sz="2400" i="1" dirty="0">
                        <a:latin typeface="Cambria Math" panose="02040503050406030204" pitchFamily="18" charset="0"/>
                        <a:sym typeface="Wingdings" panose="05000000000000000000" pitchFamily="2" charset="2"/>
                      </a:rPr>
                      <m:t>𝑤</m:t>
                    </m:r>
                    <m:r>
                      <a:rPr lang="id-ID" sz="2400" i="1" dirty="0">
                        <a:latin typeface="Cambria Math" panose="02040503050406030204" pitchFamily="18" charset="0"/>
                        <a:sym typeface="Wingdings" panose="05000000000000000000" pitchFamily="2" charset="2"/>
                      </a:rPr>
                      <m:t> </m:t>
                    </m:r>
                    <m:r>
                      <a:rPr lang="id-ID" sz="2400" i="1" dirty="0">
                        <a:latin typeface="Cambria Math" panose="02040503050406030204" pitchFamily="18" charset="0"/>
                        <a:sym typeface="Wingdings" panose="05000000000000000000" pitchFamily="2" charset="2"/>
                      </a:rPr>
                      <m:t>𝑑𝑎𝑛</m:t>
                    </m:r>
                    <m:r>
                      <a:rPr lang="id-ID" sz="2400" i="1" dirty="0">
                        <a:latin typeface="Cambria Math" panose="02040503050406030204" pitchFamily="18" charset="0"/>
                        <a:sym typeface="Wingdings" panose="05000000000000000000" pitchFamily="2" charset="2"/>
                      </a:rPr>
                      <m:t> </m:t>
                    </m:r>
                    <m:r>
                      <a:rPr lang="id-ID" sz="2400" i="1" dirty="0">
                        <a:latin typeface="Cambria Math" panose="02040503050406030204" pitchFamily="18" charset="0"/>
                        <a:sym typeface="Wingdings" panose="05000000000000000000" pitchFamily="2" charset="2"/>
                      </a:rPr>
                      <m:t>𝑤</m:t>
                    </m:r>
                    <m:r>
                      <a:rPr lang="id-ID" sz="2400" i="1" baseline="30000" dirty="0">
                        <a:latin typeface="Cambria Math" panose="02040503050406030204" pitchFamily="18" charset="0"/>
                        <a:sym typeface="Wingdings" panose="05000000000000000000" pitchFamily="2" charset="2"/>
                      </a:rPr>
                      <m:t>0</m:t>
                    </m:r>
                    <m:r>
                      <a:rPr lang="id-ID" sz="2400" i="1" dirty="0">
                        <a:latin typeface="Cambria Math" panose="02040503050406030204" pitchFamily="18" charset="0"/>
                        <a:sym typeface="Wingdings" panose="05000000000000000000" pitchFamily="2" charset="2"/>
                      </a:rPr>
                      <m:t>   = </m:t>
                    </m:r>
                    <m:r>
                      <m:rPr>
                        <m:sty m:val="p"/>
                      </m:rPr>
                      <a:rPr lang="el-GR" sz="2400" i="0" dirty="0">
                        <a:latin typeface="Cambria Math" panose="02040503050406030204" pitchFamily="18" charset="0"/>
                        <a:ea typeface="Batang" panose="02030600000101010101" pitchFamily="18" charset="-127"/>
                      </a:rPr>
                      <m:t>Λ</m:t>
                    </m:r>
                    <m:r>
                      <a:rPr lang="id-ID" sz="2400" i="1" dirty="0">
                        <a:latin typeface="Cambria Math" panose="02040503050406030204" pitchFamily="18" charset="0"/>
                        <a:sym typeface="Wingdings" panose="05000000000000000000" pitchFamily="2" charset="2"/>
                      </a:rPr>
                      <m:t>   </m:t>
                    </m:r>
                  </m:oMath>
                </a14:m>
                <a:r>
                  <a:rPr lang="id-ID" sz="2400" dirty="0">
                    <a:sym typeface="Wingdings" panose="05000000000000000000" pitchFamily="2" charset="2"/>
                  </a:rPr>
                  <a:t>, dan selalu </a:t>
                </a:r>
                <a:r>
                  <a:rPr lang="el-GR" sz="2400" dirty="0">
                    <a:latin typeface="Batang" panose="02030600000101010101" pitchFamily="18" charset="-127"/>
                    <a:ea typeface="Batang" panose="02030600000101010101" pitchFamily="18" charset="-127"/>
                  </a:rPr>
                  <a:t>Λ</a:t>
                </a:r>
                <a:r>
                  <a:rPr lang="id-ID" sz="2400" baseline="30000" dirty="0">
                    <a:sym typeface="Wingdings" panose="05000000000000000000" pitchFamily="2" charset="2"/>
                  </a:rPr>
                  <a:t>n</a:t>
                </a:r>
                <a:r>
                  <a:rPr lang="id-ID" sz="2400" dirty="0">
                    <a:sym typeface="Wingdings" panose="05000000000000000000" pitchFamily="2" charset="2"/>
                  </a:rPr>
                  <a:t> = </a:t>
                </a:r>
                <a:r>
                  <a:rPr lang="el-GR" sz="2400" dirty="0">
                    <a:latin typeface="Batang" panose="02030600000101010101" pitchFamily="18" charset="-127"/>
                    <a:ea typeface="Batang" panose="02030600000101010101" pitchFamily="18" charset="-127"/>
                  </a:rPr>
                  <a:t>Λ</a:t>
                </a:r>
                <a:r>
                  <a:rPr lang="id-ID" sz="2400" dirty="0">
                    <a:sym typeface="Wingdings" panose="05000000000000000000" pitchFamily="2" charset="2"/>
                  </a:rPr>
                  <a:t>  .</a:t>
                </a:r>
              </a:p>
              <a:p>
                <a:r>
                  <a:rPr lang="id-ID" sz="2400" dirty="0"/>
                  <a:t>The mirror image atau pembalikan dari kata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 = </m:t>
                    </m:r>
                    <m:r>
                      <a:rPr lang="id-ID" sz="2400" i="1" dirty="0" smtClean="0">
                        <a:latin typeface="Cambria Math" panose="02040503050406030204" pitchFamily="18" charset="0"/>
                      </a:rPr>
                      <m:t>𝑎</m:t>
                    </m:r>
                    <m:r>
                      <a:rPr lang="id-ID" sz="2400" i="1" dirty="0" smtClean="0">
                        <a:latin typeface="Cambria Math" panose="02040503050406030204" pitchFamily="18" charset="0"/>
                      </a:rPr>
                      <m:t>1, </m:t>
                    </m:r>
                    <m:r>
                      <a:rPr lang="id-ID" sz="2400" i="1" dirty="0" smtClean="0">
                        <a:latin typeface="Cambria Math" panose="02040503050406030204" pitchFamily="18" charset="0"/>
                      </a:rPr>
                      <m:t>𝑎</m:t>
                    </m:r>
                    <m:r>
                      <a:rPr lang="id-ID" sz="2400" i="1" dirty="0" smtClean="0">
                        <a:latin typeface="Cambria Math" panose="02040503050406030204" pitchFamily="18" charset="0"/>
                      </a:rPr>
                      <m:t>2, …, </m:t>
                    </m:r>
                    <m:r>
                      <a:rPr lang="id-ID" sz="2400" i="1" dirty="0" smtClean="0">
                        <a:latin typeface="Cambria Math" panose="02040503050406030204" pitchFamily="18" charset="0"/>
                      </a:rPr>
                      <m:t>𝑎𝑛</m:t>
                    </m:r>
                    <m:r>
                      <a:rPr lang="id-ID" sz="2400" i="1" dirty="0" smtClean="0">
                        <a:latin typeface="Cambria Math" panose="02040503050406030204" pitchFamily="18" charset="0"/>
                      </a:rPr>
                      <m:t> </m:t>
                    </m:r>
                  </m:oMath>
                </a14:m>
                <a:r>
                  <a:rPr lang="en-US" sz="2400" dirty="0"/>
                  <a:t>a</a:t>
                </a:r>
                <a:r>
                  <a:rPr lang="id-ID" sz="2400" dirty="0"/>
                  <a:t>dalah kata </a:t>
                </a:r>
                <a14:m>
                  <m:oMath xmlns:m="http://schemas.openxmlformats.org/officeDocument/2006/math">
                    <m:r>
                      <a:rPr lang="id-ID" sz="2400" i="1" dirty="0" smtClean="0">
                        <a:latin typeface="Cambria Math" panose="02040503050406030204" pitchFamily="18" charset="0"/>
                        <a:ea typeface="Tahoma" panose="020B0604030504040204" pitchFamily="34" charset="0"/>
                        <a:cs typeface="Tahoma" panose="020B0604030504040204" pitchFamily="34" charset="0"/>
                      </a:rPr>
                      <m:t>ŵ</m:t>
                    </m:r>
                    <m:r>
                      <a:rPr lang="id-ID" sz="2400" i="1" dirty="0">
                        <a:latin typeface="Cambria Math" panose="02040503050406030204" pitchFamily="18" charset="0"/>
                      </a:rPr>
                      <m:t>   = </m:t>
                    </m:r>
                    <m:r>
                      <a:rPr lang="id-ID" sz="2400" i="1" dirty="0">
                        <a:latin typeface="Cambria Math" panose="02040503050406030204" pitchFamily="18" charset="0"/>
                      </a:rPr>
                      <m:t>𝑎𝑛</m:t>
                    </m:r>
                    <m:r>
                      <a:rPr lang="id-ID" sz="2400" i="1" dirty="0">
                        <a:latin typeface="Cambria Math" panose="02040503050406030204" pitchFamily="18" charset="0"/>
                      </a:rPr>
                      <m:t>, …, </m:t>
                    </m:r>
                    <m:r>
                      <a:rPr lang="id-ID" sz="2400" i="1" dirty="0">
                        <a:latin typeface="Cambria Math" panose="02040503050406030204" pitchFamily="18" charset="0"/>
                      </a:rPr>
                      <m:t>𝑎</m:t>
                    </m:r>
                    <m:r>
                      <a:rPr lang="id-ID" sz="2400" i="1" dirty="0">
                        <a:latin typeface="Cambria Math" panose="02040503050406030204" pitchFamily="18" charset="0"/>
                      </a:rPr>
                      <m:t>2, </m:t>
                    </m:r>
                    <m:r>
                      <a:rPr lang="id-ID" sz="2400" i="1" dirty="0">
                        <a:latin typeface="Cambria Math" panose="02040503050406030204" pitchFamily="18" charset="0"/>
                      </a:rPr>
                      <m:t>𝑎</m:t>
                    </m:r>
                    <m:r>
                      <a:rPr lang="id-ID" sz="2400" i="1" dirty="0">
                        <a:latin typeface="Cambria Math" panose="02040503050406030204" pitchFamily="18" charset="0"/>
                      </a:rPr>
                      <m:t>1</m:t>
                    </m:r>
                  </m:oMath>
                </a14:m>
                <a:r>
                  <a:rPr lang="id-ID" sz="2400" dirty="0"/>
                  <a:t>.  </a:t>
                </a:r>
              </a:p>
              <a:p>
                <a:endParaRPr lang="id-ID" sz="2000" dirty="0"/>
              </a:p>
            </p:txBody>
          </p:sp>
        </mc:Choice>
        <mc:Fallback>
          <p:sp>
            <p:nvSpPr>
              <p:cNvPr id="3" name="Content Placeholder 2">
                <a:extLst>
                  <a:ext uri="{FF2B5EF4-FFF2-40B4-BE49-F238E27FC236}">
                    <a16:creationId xmlns:a16="http://schemas.microsoft.com/office/drawing/2014/main" id="{9F95861B-CDB7-4969-BA08-0AC50F158B61}"/>
                  </a:ext>
                </a:extLst>
              </p:cNvPr>
              <p:cNvSpPr>
                <a:spLocks noGrp="1" noRot="1" noChangeAspect="1" noMove="1" noResize="1" noEditPoints="1" noAdjustHandles="1" noChangeArrowheads="1" noChangeShapeType="1" noTextEdit="1"/>
              </p:cNvSpPr>
              <p:nvPr>
                <p:ph sz="half" idx="2"/>
              </p:nvPr>
            </p:nvSpPr>
            <p:spPr>
              <a:xfrm>
                <a:off x="308309" y="1068538"/>
                <a:ext cx="8512134" cy="5332261"/>
              </a:xfrm>
              <a:blipFill>
                <a:blip r:embed="rId2"/>
                <a:stretch>
                  <a:fillRect l="-1003" t="-1486"/>
                </a:stretch>
              </a:blipFill>
            </p:spPr>
            <p:txBody>
              <a:bodyPr/>
              <a:lstStyle/>
              <a:p>
                <a:r>
                  <a:rPr lang="en-ID">
                    <a:noFill/>
                  </a:rPr>
                  <a:t> </a:t>
                </a:r>
              </a:p>
            </p:txBody>
          </p:sp>
        </mc:Fallback>
      </mc:AlternateContent>
    </p:spTree>
    <p:extLst>
      <p:ext uri="{BB962C8B-B14F-4D97-AF65-F5344CB8AC3E}">
        <p14:creationId xmlns:p14="http://schemas.microsoft.com/office/powerpoint/2010/main" val="417109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B7C1-6681-4BCB-A943-1DD1DA7455E8}"/>
              </a:ext>
            </a:extLst>
          </p:cNvPr>
          <p:cNvSpPr>
            <a:spLocks noGrp="1"/>
          </p:cNvSpPr>
          <p:nvPr>
            <p:ph type="title"/>
          </p:nvPr>
        </p:nvSpPr>
        <p:spPr/>
        <p:txBody>
          <a:bodyPr>
            <a:normAutofit/>
          </a:bodyPr>
          <a:lstStyle/>
          <a:p>
            <a:r>
              <a:rPr lang="id-ID" sz="2400" dirty="0"/>
              <a:t>Untai atau kata (String)</a:t>
            </a:r>
          </a:p>
        </p:txBody>
      </p:sp>
      <p:sp>
        <p:nvSpPr>
          <p:cNvPr id="3" name="Content Placeholder 2">
            <a:extLst>
              <a:ext uri="{FF2B5EF4-FFF2-40B4-BE49-F238E27FC236}">
                <a16:creationId xmlns:a16="http://schemas.microsoft.com/office/drawing/2014/main" id="{99383939-B43D-4BF8-A7AB-E745A68ACE28}"/>
              </a:ext>
            </a:extLst>
          </p:cNvPr>
          <p:cNvSpPr>
            <a:spLocks noGrp="1"/>
          </p:cNvSpPr>
          <p:nvPr>
            <p:ph sz="half" idx="2"/>
          </p:nvPr>
        </p:nvSpPr>
        <p:spPr>
          <a:xfrm>
            <a:off x="308309" y="1068538"/>
            <a:ext cx="8285499" cy="5163449"/>
          </a:xfrm>
        </p:spPr>
        <p:txBody>
          <a:bodyPr>
            <a:normAutofit/>
          </a:bodyPr>
          <a:lstStyle/>
          <a:p>
            <a:r>
              <a:rPr lang="id-ID" sz="2400" dirty="0">
                <a:solidFill>
                  <a:srgbClr val="C00000"/>
                </a:solidFill>
              </a:rPr>
              <a:t>Untai kosong</a:t>
            </a:r>
          </a:p>
          <a:p>
            <a:pPr lvl="1"/>
            <a:r>
              <a:rPr lang="id-ID" sz="2400" dirty="0"/>
              <a:t>Untai kosong adalah untai yang tidak mempunyai simbol yang berasal dari alphabet.</a:t>
            </a:r>
          </a:p>
          <a:p>
            <a:pPr lvl="1"/>
            <a:r>
              <a:rPr lang="id-ID" sz="2400" dirty="0"/>
              <a:t>Untai kosong (null string) dilambangkan dengan </a:t>
            </a:r>
            <a:r>
              <a:rPr lang="el-GR" sz="2400" dirty="0">
                <a:latin typeface="Batang" panose="02030600000101010101" pitchFamily="18" charset="-127"/>
                <a:ea typeface="Batang" panose="02030600000101010101" pitchFamily="18" charset="-127"/>
              </a:rPr>
              <a:t>λ</a:t>
            </a:r>
            <a:r>
              <a:rPr lang="id-ID" sz="2400" dirty="0">
                <a:latin typeface="Batang" panose="02030600000101010101" pitchFamily="18" charset="-127"/>
                <a:ea typeface="Batang" panose="02030600000101010101" pitchFamily="18" charset="-127"/>
              </a:rPr>
              <a:t>, Ɛ, </a:t>
            </a:r>
            <a:r>
              <a:rPr lang="el-GR" sz="2400" dirty="0">
                <a:latin typeface="Batang" panose="02030600000101010101" pitchFamily="18" charset="-127"/>
                <a:ea typeface="Batang" panose="02030600000101010101" pitchFamily="18" charset="-127"/>
              </a:rPr>
              <a:t>Λ</a:t>
            </a:r>
            <a:r>
              <a:rPr lang="id-ID" sz="2400" dirty="0">
                <a:latin typeface="Batang" panose="02030600000101010101" pitchFamily="18" charset="-127"/>
                <a:ea typeface="Batang" panose="02030600000101010101" pitchFamily="18" charset="-127"/>
              </a:rPr>
              <a:t>, </a:t>
            </a:r>
            <a:r>
              <a:rPr lang="el-GR" sz="2400" dirty="0">
                <a:latin typeface="Batang" panose="02030600000101010101" pitchFamily="18" charset="-127"/>
                <a:ea typeface="Batang" panose="02030600000101010101" pitchFamily="18" charset="-127"/>
              </a:rPr>
              <a:t>Δ</a:t>
            </a:r>
            <a:r>
              <a:rPr lang="id-ID" sz="2400" dirty="0">
                <a:latin typeface="Batang" panose="02030600000101010101" pitchFamily="18" charset="-127"/>
                <a:ea typeface="Batang" panose="02030600000101010101" pitchFamily="18" charset="-127"/>
              </a:rPr>
              <a:t>.</a:t>
            </a:r>
          </a:p>
          <a:p>
            <a:r>
              <a:rPr lang="id-ID" sz="2400" dirty="0">
                <a:solidFill>
                  <a:srgbClr val="C00000"/>
                </a:solidFill>
                <a:latin typeface="Montserrat" panose="02000505000000020004"/>
                <a:ea typeface="Batang" panose="02030600000101010101" pitchFamily="18" charset="-127"/>
              </a:rPr>
              <a:t>Panjang Untai</a:t>
            </a:r>
            <a:r>
              <a:rPr lang="id-ID" sz="2400" dirty="0">
                <a:solidFill>
                  <a:srgbClr val="C00000"/>
                </a:solidFill>
                <a:latin typeface="Montserrat" panose="02000505000000020004"/>
              </a:rPr>
              <a:t>  </a:t>
            </a:r>
          </a:p>
          <a:p>
            <a:pPr lvl="1"/>
            <a:r>
              <a:rPr lang="id-ID" sz="2400" dirty="0">
                <a:latin typeface="Montserrat" panose="02000505000000020004"/>
              </a:rPr>
              <a:t>Panjang untai adalah jumlah simbol yang membentuknya.</a:t>
            </a:r>
          </a:p>
          <a:p>
            <a:pPr lvl="1"/>
            <a:r>
              <a:rPr lang="id-ID" sz="2400" b="1" dirty="0">
                <a:solidFill>
                  <a:srgbClr val="FF0000"/>
                </a:solidFill>
                <a:latin typeface="Montserrat" panose="02000505000000020004"/>
              </a:rPr>
              <a:t>Contoh:</a:t>
            </a:r>
          </a:p>
          <a:p>
            <a:pPr lvl="2"/>
            <a:r>
              <a:rPr lang="id-ID" sz="2400" dirty="0">
                <a:latin typeface="Montserrat" panose="02000505000000020004"/>
              </a:rPr>
              <a:t>Panjang untai 1011, ditulis |1011| = 4</a:t>
            </a:r>
          </a:p>
          <a:p>
            <a:pPr lvl="2"/>
            <a:r>
              <a:rPr lang="id-ID" sz="2400" dirty="0">
                <a:latin typeface="Montserrat" panose="02000505000000020004"/>
              </a:rPr>
              <a:t>Panjang untai sttrqw, ditulis |sttrqw| = 6</a:t>
            </a:r>
          </a:p>
          <a:p>
            <a:pPr lvl="2"/>
            <a:r>
              <a:rPr lang="id-ID" sz="2400" dirty="0">
                <a:latin typeface="Montserrat" panose="02000505000000020004"/>
              </a:rPr>
              <a:t>Panjang untai </a:t>
            </a:r>
            <a:r>
              <a:rPr lang="el-GR" sz="2400" dirty="0">
                <a:latin typeface="Batang" panose="02030600000101010101" pitchFamily="18" charset="-127"/>
                <a:ea typeface="Batang" panose="02030600000101010101" pitchFamily="18" charset="-127"/>
              </a:rPr>
              <a:t>λ</a:t>
            </a:r>
            <a:r>
              <a:rPr lang="id-ID" sz="2400" dirty="0">
                <a:latin typeface="Montserrat" panose="02000505000000020004"/>
              </a:rPr>
              <a:t>  , ditulis | </a:t>
            </a:r>
            <a:r>
              <a:rPr lang="el-GR" sz="2400" dirty="0">
                <a:latin typeface="Batang" panose="02030600000101010101" pitchFamily="18" charset="-127"/>
                <a:ea typeface="Batang" panose="02030600000101010101" pitchFamily="18" charset="-127"/>
              </a:rPr>
              <a:t>λ</a:t>
            </a:r>
            <a:r>
              <a:rPr lang="id-ID" sz="2400" dirty="0">
                <a:latin typeface="Montserrat" panose="02000505000000020004"/>
              </a:rPr>
              <a:t>  | = 0    </a:t>
            </a:r>
          </a:p>
        </p:txBody>
      </p:sp>
    </p:spTree>
    <p:extLst>
      <p:ext uri="{BB962C8B-B14F-4D97-AF65-F5344CB8AC3E}">
        <p14:creationId xmlns:p14="http://schemas.microsoft.com/office/powerpoint/2010/main" val="2436447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AAA4-A5D2-4657-A76A-C60A5EC3A505}"/>
              </a:ext>
            </a:extLst>
          </p:cNvPr>
          <p:cNvSpPr>
            <a:spLocks noGrp="1"/>
          </p:cNvSpPr>
          <p:nvPr>
            <p:ph type="title"/>
          </p:nvPr>
        </p:nvSpPr>
        <p:spPr/>
        <p:txBody>
          <a:bodyPr>
            <a:normAutofit/>
          </a:bodyPr>
          <a:lstStyle/>
          <a:p>
            <a:r>
              <a:rPr lang="id-ID" sz="2400" dirty="0"/>
              <a:t>Untai atau kata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8EA307-852F-484F-ACE4-D4F2D4F009F2}"/>
                  </a:ext>
                </a:extLst>
              </p:cNvPr>
              <p:cNvSpPr>
                <a:spLocks noGrp="1"/>
              </p:cNvSpPr>
              <p:nvPr>
                <p:ph sz="half" idx="2"/>
              </p:nvPr>
            </p:nvSpPr>
            <p:spPr>
              <a:xfrm>
                <a:off x="308309" y="1068538"/>
                <a:ext cx="8285499" cy="4896163"/>
              </a:xfrm>
            </p:spPr>
            <p:txBody>
              <a:bodyPr>
                <a:normAutofit fontScale="92500"/>
              </a:bodyPr>
              <a:lstStyle/>
              <a:p>
                <a:r>
                  <a:rPr lang="id-ID" sz="2400" dirty="0">
                    <a:solidFill>
                      <a:srgbClr val="FF0000"/>
                    </a:solidFill>
                  </a:rPr>
                  <a:t>Pangkat alphabet</a:t>
                </a:r>
              </a:p>
              <a:p>
                <a:pPr lvl="1"/>
                <a:r>
                  <a:rPr lang="id-ID" sz="2400" dirty="0"/>
                  <a:t>Himpunan seluruh untai yang berasal dari alphabet tertentu dapat dinyatakan dalam notasi eksponensial.</a:t>
                </a:r>
              </a:p>
              <a:p>
                <a:pPr lvl="1"/>
                <a:r>
                  <a:rPr lang="id-ID" sz="2400" dirty="0"/>
                  <a:t> </a:t>
                </a:r>
                <a:r>
                  <a:rPr lang="id-ID" sz="2400" dirty="0">
                    <a:latin typeface="Arial" panose="020B0604020202020204" pitchFamily="34" charset="0"/>
                    <a:cs typeface="Arial" panose="020B0604020202020204" pitchFamily="34" charset="0"/>
                  </a:rPr>
                  <a:t>Ʃ</a:t>
                </a:r>
                <a:r>
                  <a:rPr lang="id-ID" sz="2400" dirty="0"/>
                  <a:t> </a:t>
                </a:r>
                <a:r>
                  <a:rPr lang="id-ID" sz="2400" baseline="30000" dirty="0"/>
                  <a:t>k</a:t>
                </a:r>
                <a:r>
                  <a:rPr lang="id-ID" sz="2400" dirty="0"/>
                  <a:t>   didefinisikan sebagai himpunan untai dengan panjang k, yang masing masing simbolnya berasal dari </a:t>
                </a:r>
                <a:r>
                  <a:rPr lang="id-ID" sz="2400" dirty="0">
                    <a:latin typeface="Arial" panose="020B0604020202020204" pitchFamily="34" charset="0"/>
                    <a:cs typeface="Arial" panose="020B0604020202020204" pitchFamily="34" charset="0"/>
                  </a:rPr>
                  <a:t>Ʃ</a:t>
                </a:r>
                <a:r>
                  <a:rPr lang="id-ID" sz="2400" dirty="0"/>
                  <a:t>   .</a:t>
                </a:r>
              </a:p>
              <a:p>
                <a:pPr marL="457200" indent="-457200">
                  <a:buFont typeface="+mj-lt"/>
                  <a:buAutoNum type="arabicPeriod"/>
                </a:pPr>
                <a:r>
                  <a:rPr lang="id-ID" sz="2400" dirty="0"/>
                  <a:t> </a:t>
                </a:r>
                <a:r>
                  <a:rPr lang="id-ID" sz="2400" dirty="0">
                    <a:latin typeface="Arial" panose="020B0604020202020204" pitchFamily="34" charset="0"/>
                    <a:cs typeface="Arial" panose="020B0604020202020204" pitchFamily="34" charset="0"/>
                  </a:rPr>
                  <a:t>Ʃ*</a:t>
                </a:r>
                <a:r>
                  <a:rPr lang="id-ID" sz="2400" dirty="0"/>
                  <a:t>   ( Kleen Star) didefinisikan sebagai himpunan seluruh untai mulai dari untai kosong sampai untai panjang tertentu.</a:t>
                </a:r>
              </a:p>
              <a:p>
                <a:pPr marL="457200" lvl="1" indent="0">
                  <a:buNone/>
                </a:pPr>
                <a14:m>
                  <m:oMathPara xmlns:m="http://schemas.openxmlformats.org/officeDocument/2006/math">
                    <m:oMathParaPr>
                      <m:jc m:val="centerGroup"/>
                    </m:oMathParaPr>
                    <m:oMath xmlns:m="http://schemas.openxmlformats.org/officeDocument/2006/math">
                      <m:r>
                        <a:rPr lang="id-ID" sz="2400" i="1" dirty="0" smtClean="0">
                          <a:latin typeface="Cambria Math" panose="02040503050406030204" pitchFamily="18" charset="0"/>
                          <a:cs typeface="Arial" panose="020B0604020202020204" pitchFamily="34" charset="0"/>
                        </a:rPr>
                        <m:t>Ʃ∗ = Ʃ</m:t>
                      </m:r>
                      <m:r>
                        <a:rPr lang="id-ID" sz="2400" i="1" baseline="46000" dirty="0">
                          <a:latin typeface="Cambria Math" panose="02040503050406030204" pitchFamily="18" charset="0"/>
                          <a:cs typeface="Arial" panose="020B0604020202020204" pitchFamily="34" charset="0"/>
                        </a:rPr>
                        <m:t>0</m:t>
                      </m:r>
                      <m:r>
                        <a:rPr lang="id-ID" sz="2400" i="1" dirty="0">
                          <a:latin typeface="Cambria Math" panose="02040503050406030204" pitchFamily="18" charset="0"/>
                          <a:cs typeface="Arial" panose="020B0604020202020204" pitchFamily="34" charset="0"/>
                        </a:rPr>
                        <m:t> + Ʃ</m:t>
                      </m:r>
                      <m:r>
                        <a:rPr lang="id-ID" sz="2400" i="1" baseline="46000" dirty="0">
                          <a:latin typeface="Cambria Math" panose="02040503050406030204" pitchFamily="18" charset="0"/>
                          <a:cs typeface="Arial" panose="020B0604020202020204" pitchFamily="34" charset="0"/>
                        </a:rPr>
                        <m:t>1</m:t>
                      </m:r>
                      <m:r>
                        <a:rPr lang="id-ID" sz="2400" i="1" dirty="0">
                          <a:latin typeface="Cambria Math" panose="02040503050406030204" pitchFamily="18" charset="0"/>
                          <a:cs typeface="Arial" panose="020B0604020202020204" pitchFamily="34" charset="0"/>
                        </a:rPr>
                        <m:t> + Ʃ</m:t>
                      </m:r>
                      <m:r>
                        <a:rPr lang="id-ID" sz="2400" i="1" baseline="46000" dirty="0">
                          <a:latin typeface="Cambria Math" panose="02040503050406030204" pitchFamily="18" charset="0"/>
                          <a:cs typeface="Arial" panose="020B0604020202020204" pitchFamily="34" charset="0"/>
                        </a:rPr>
                        <m:t>2</m:t>
                      </m:r>
                      <m:r>
                        <a:rPr lang="id-ID" sz="2400" i="1" dirty="0">
                          <a:latin typeface="Cambria Math" panose="02040503050406030204" pitchFamily="18" charset="0"/>
                          <a:cs typeface="Arial" panose="020B0604020202020204" pitchFamily="34" charset="0"/>
                        </a:rPr>
                        <m:t> + Ʃ</m:t>
                      </m:r>
                      <m:r>
                        <a:rPr lang="id-ID" sz="2400" i="1" baseline="46000" dirty="0">
                          <a:latin typeface="Cambria Math" panose="02040503050406030204" pitchFamily="18" charset="0"/>
                          <a:cs typeface="Arial" panose="020B0604020202020204" pitchFamily="34" charset="0"/>
                        </a:rPr>
                        <m:t>3 </m:t>
                      </m:r>
                      <m:r>
                        <a:rPr lang="id-ID" sz="2400" i="1" dirty="0">
                          <a:latin typeface="Cambria Math" panose="02040503050406030204" pitchFamily="18" charset="0"/>
                          <a:cs typeface="Arial" panose="020B0604020202020204" pitchFamily="34" charset="0"/>
                        </a:rPr>
                        <m:t>+… = Ʃ</m:t>
                      </m:r>
                      <m:r>
                        <a:rPr lang="id-ID" sz="2400" i="1" baseline="46000" dirty="0">
                          <a:latin typeface="Cambria Math" panose="02040503050406030204" pitchFamily="18" charset="0"/>
                          <a:cs typeface="Arial" panose="020B0604020202020204" pitchFamily="34" charset="0"/>
                        </a:rPr>
                        <m:t>0</m:t>
                      </m:r>
                      <m:r>
                        <a:rPr lang="id-ID" sz="2400" i="1" dirty="0">
                          <a:latin typeface="Cambria Math" panose="02040503050406030204" pitchFamily="18" charset="0"/>
                          <a:cs typeface="Arial" panose="020B0604020202020204" pitchFamily="34" charset="0"/>
                        </a:rPr>
                        <m:t> </m:t>
                      </m:r>
                      <m:r>
                        <a:rPr lang="id-ID" sz="2400" i="1" dirty="0">
                          <a:latin typeface="Cambria Math" panose="02040503050406030204" pitchFamily="18" charset="0"/>
                          <a:cs typeface="Arial" panose="020B0604020202020204" pitchFamily="34" charset="0"/>
                        </a:rPr>
                        <m:t>𝑈</m:t>
                      </m:r>
                      <m:r>
                        <a:rPr lang="id-ID" sz="2400" i="1" dirty="0">
                          <a:latin typeface="Cambria Math" panose="02040503050406030204" pitchFamily="18" charset="0"/>
                          <a:cs typeface="Arial" panose="020B0604020202020204" pitchFamily="34" charset="0"/>
                        </a:rPr>
                        <m:t> Ʃ1  </m:t>
                      </m:r>
                      <m:r>
                        <a:rPr lang="id-ID" sz="2400" i="1" dirty="0">
                          <a:latin typeface="Cambria Math" panose="02040503050406030204" pitchFamily="18" charset="0"/>
                          <a:cs typeface="Arial" panose="020B0604020202020204" pitchFamily="34" charset="0"/>
                        </a:rPr>
                        <m:t>𝑈</m:t>
                      </m:r>
                      <m:r>
                        <a:rPr lang="id-ID" sz="2400" i="1" dirty="0">
                          <a:latin typeface="Cambria Math" panose="02040503050406030204" pitchFamily="18" charset="0"/>
                          <a:cs typeface="Arial" panose="020B0604020202020204" pitchFamily="34" charset="0"/>
                        </a:rPr>
                        <m:t> Ʃ2 </m:t>
                      </m:r>
                      <m:r>
                        <a:rPr lang="id-ID" sz="2400" i="1" dirty="0">
                          <a:latin typeface="Cambria Math" panose="02040503050406030204" pitchFamily="18" charset="0"/>
                          <a:cs typeface="Arial" panose="020B0604020202020204" pitchFamily="34" charset="0"/>
                        </a:rPr>
                        <m:t>𝑈</m:t>
                      </m:r>
                      <m:r>
                        <a:rPr lang="id-ID" sz="2400" i="1" dirty="0">
                          <a:latin typeface="Cambria Math" panose="02040503050406030204" pitchFamily="18" charset="0"/>
                          <a:cs typeface="Arial" panose="020B0604020202020204" pitchFamily="34" charset="0"/>
                        </a:rPr>
                        <m:t> Ʃ3 </m:t>
                      </m:r>
                      <m:r>
                        <a:rPr lang="id-ID" sz="2400" i="1" dirty="0">
                          <a:latin typeface="Cambria Math" panose="02040503050406030204" pitchFamily="18" charset="0"/>
                          <a:cs typeface="Arial" panose="020B0604020202020204" pitchFamily="34" charset="0"/>
                        </a:rPr>
                        <m:t>𝑈</m:t>
                      </m:r>
                      <m:r>
                        <a:rPr lang="id-ID" sz="2400" i="1" dirty="0">
                          <a:latin typeface="Cambria Math" panose="02040503050406030204" pitchFamily="18" charset="0"/>
                          <a:cs typeface="Arial" panose="020B0604020202020204" pitchFamily="34" charset="0"/>
                        </a:rPr>
                        <m:t>….</m:t>
                      </m:r>
                    </m:oMath>
                  </m:oMathPara>
                </a14:m>
                <a:endParaRPr lang="id-ID" sz="2400" baseline="46000" dirty="0"/>
              </a:p>
              <a:p>
                <a:pPr marL="457200" indent="-457200">
                  <a:buFont typeface="+mj-lt"/>
                  <a:buAutoNum type="arabicPeriod"/>
                </a:pPr>
                <a:r>
                  <a:rPr lang="id-ID" sz="2400" dirty="0">
                    <a:latin typeface="Arial" panose="020B0604020202020204" pitchFamily="34" charset="0"/>
                    <a:cs typeface="Arial" panose="020B0604020202020204" pitchFamily="34" charset="0"/>
                  </a:rPr>
                  <a:t>Ʃ</a:t>
                </a:r>
                <a:r>
                  <a:rPr lang="id-ID" sz="2400" baseline="46000" dirty="0">
                    <a:latin typeface="Arial" panose="020B0604020202020204" pitchFamily="34" charset="0"/>
                    <a:cs typeface="Arial" panose="020B0604020202020204" pitchFamily="34" charset="0"/>
                  </a:rPr>
                  <a:t>+</a:t>
                </a:r>
                <a:r>
                  <a:rPr lang="id-ID" sz="2400" dirty="0"/>
                  <a:t>   didefinisikan sebagai himpunan seluruh untai tanpa untai kosong (null string)</a:t>
                </a:r>
              </a:p>
              <a:p>
                <a:pPr marL="0" indent="0">
                  <a:buNone/>
                </a:pPr>
                <a:r>
                  <a:rPr lang="id-ID" sz="2400" dirty="0"/>
                  <a:t>        </a:t>
                </a:r>
                <a14:m>
                  <m:oMath xmlns:m="http://schemas.openxmlformats.org/officeDocument/2006/math">
                    <m:r>
                      <a:rPr lang="id-ID" sz="2400" i="1" dirty="0" smtClean="0">
                        <a:latin typeface="Cambria Math" panose="02040503050406030204" pitchFamily="18" charset="0"/>
                        <a:cs typeface="Arial" panose="020B0604020202020204" pitchFamily="34" charset="0"/>
                      </a:rPr>
                      <m:t>Ʃ</m:t>
                    </m:r>
                    <m:r>
                      <a:rPr lang="id-ID" sz="2400" i="1" baseline="46000" dirty="0">
                        <a:latin typeface="Cambria Math" panose="02040503050406030204" pitchFamily="18" charset="0"/>
                        <a:cs typeface="Arial" panose="020B0604020202020204" pitchFamily="34" charset="0"/>
                      </a:rPr>
                      <m:t>+</m:t>
                    </m:r>
                    <m:r>
                      <a:rPr lang="id-ID" sz="2400" i="1" dirty="0">
                        <a:latin typeface="Cambria Math" panose="02040503050406030204" pitchFamily="18" charset="0"/>
                        <a:cs typeface="Arial" panose="020B0604020202020204" pitchFamily="34" charset="0"/>
                      </a:rPr>
                      <m:t> =  Ʃ</m:t>
                    </m:r>
                    <m:r>
                      <a:rPr lang="id-ID" sz="2400" i="1" baseline="46000" dirty="0">
                        <a:latin typeface="Cambria Math" panose="02040503050406030204" pitchFamily="18" charset="0"/>
                        <a:cs typeface="Arial" panose="020B0604020202020204" pitchFamily="34" charset="0"/>
                      </a:rPr>
                      <m:t>1</m:t>
                    </m:r>
                    <m:r>
                      <a:rPr lang="id-ID" sz="2400" i="1" dirty="0">
                        <a:latin typeface="Cambria Math" panose="02040503050406030204" pitchFamily="18" charset="0"/>
                        <a:cs typeface="Arial" panose="020B0604020202020204" pitchFamily="34" charset="0"/>
                      </a:rPr>
                      <m:t> + Ʃ</m:t>
                    </m:r>
                    <m:r>
                      <a:rPr lang="id-ID" sz="2400" i="1" baseline="46000" dirty="0">
                        <a:latin typeface="Cambria Math" panose="02040503050406030204" pitchFamily="18" charset="0"/>
                        <a:cs typeface="Arial" panose="020B0604020202020204" pitchFamily="34" charset="0"/>
                      </a:rPr>
                      <m:t>2</m:t>
                    </m:r>
                    <m:r>
                      <a:rPr lang="id-ID" sz="2400" i="1" dirty="0">
                        <a:latin typeface="Cambria Math" panose="02040503050406030204" pitchFamily="18" charset="0"/>
                        <a:cs typeface="Arial" panose="020B0604020202020204" pitchFamily="34" charset="0"/>
                      </a:rPr>
                      <m:t> + Ʃ</m:t>
                    </m:r>
                    <m:r>
                      <a:rPr lang="id-ID" sz="2400" i="1" baseline="46000" dirty="0">
                        <a:latin typeface="Cambria Math" panose="02040503050406030204" pitchFamily="18" charset="0"/>
                        <a:cs typeface="Arial" panose="020B0604020202020204" pitchFamily="34" charset="0"/>
                      </a:rPr>
                      <m:t>3 </m:t>
                    </m:r>
                    <m:r>
                      <a:rPr lang="id-ID" sz="2400" i="1" dirty="0">
                        <a:latin typeface="Cambria Math" panose="02040503050406030204" pitchFamily="18" charset="0"/>
                        <a:cs typeface="Arial" panose="020B0604020202020204" pitchFamily="34" charset="0"/>
                      </a:rPr>
                      <m:t>+… = Ʃ</m:t>
                    </m:r>
                    <m:r>
                      <a:rPr lang="id-ID" sz="2400" i="1" baseline="46000" dirty="0">
                        <a:latin typeface="Cambria Math" panose="02040503050406030204" pitchFamily="18" charset="0"/>
                        <a:cs typeface="Arial" panose="020B0604020202020204" pitchFamily="34" charset="0"/>
                      </a:rPr>
                      <m:t>1</m:t>
                    </m:r>
                    <m:r>
                      <a:rPr lang="id-ID" sz="2400" i="1" dirty="0">
                        <a:latin typeface="Cambria Math" panose="02040503050406030204" pitchFamily="18" charset="0"/>
                        <a:cs typeface="Arial" panose="020B0604020202020204" pitchFamily="34" charset="0"/>
                      </a:rPr>
                      <m:t>  </m:t>
                    </m:r>
                    <m:r>
                      <a:rPr lang="id-ID" sz="2400" i="1" dirty="0">
                        <a:latin typeface="Cambria Math" panose="02040503050406030204" pitchFamily="18" charset="0"/>
                        <a:cs typeface="Arial" panose="020B0604020202020204" pitchFamily="34" charset="0"/>
                      </a:rPr>
                      <m:t>𝑈</m:t>
                    </m:r>
                    <m:r>
                      <a:rPr lang="id-ID" sz="2400" i="1" dirty="0">
                        <a:latin typeface="Cambria Math" panose="02040503050406030204" pitchFamily="18" charset="0"/>
                        <a:cs typeface="Arial" panose="020B0604020202020204" pitchFamily="34" charset="0"/>
                      </a:rPr>
                      <m:t> Ʃ2 </m:t>
                    </m:r>
                    <m:r>
                      <a:rPr lang="id-ID" sz="2400" i="1" dirty="0">
                        <a:latin typeface="Cambria Math" panose="02040503050406030204" pitchFamily="18" charset="0"/>
                        <a:cs typeface="Arial" panose="020B0604020202020204" pitchFamily="34" charset="0"/>
                      </a:rPr>
                      <m:t>𝑈</m:t>
                    </m:r>
                    <m:r>
                      <a:rPr lang="id-ID" sz="2400" i="1" dirty="0">
                        <a:latin typeface="Cambria Math" panose="02040503050406030204" pitchFamily="18" charset="0"/>
                        <a:cs typeface="Arial" panose="020B0604020202020204" pitchFamily="34" charset="0"/>
                      </a:rPr>
                      <m:t> Ʃ3 </m:t>
                    </m:r>
                    <m:r>
                      <a:rPr lang="id-ID" sz="2400" i="1" dirty="0">
                        <a:latin typeface="Cambria Math" panose="02040503050406030204" pitchFamily="18" charset="0"/>
                        <a:cs typeface="Arial" panose="020B0604020202020204" pitchFamily="34" charset="0"/>
                      </a:rPr>
                      <m:t>𝑈</m:t>
                    </m:r>
                    <m:r>
                      <a:rPr lang="id-ID" sz="2400" i="1" dirty="0">
                        <a:latin typeface="Cambria Math" panose="02040503050406030204" pitchFamily="18" charset="0"/>
                        <a:cs typeface="Arial" panose="020B0604020202020204" pitchFamily="34" charset="0"/>
                      </a:rPr>
                      <m:t>….</m:t>
                    </m:r>
                  </m:oMath>
                </a14:m>
                <a:endParaRPr lang="id-ID" sz="2400" baseline="46000" dirty="0"/>
              </a:p>
              <a:p>
                <a:pPr marL="0" indent="0">
                  <a:buNone/>
                </a:pPr>
                <a:endParaRPr lang="id-ID" sz="2400" dirty="0"/>
              </a:p>
              <a:p>
                <a:endParaRPr lang="id-ID" dirty="0"/>
              </a:p>
            </p:txBody>
          </p:sp>
        </mc:Choice>
        <mc:Fallback xmlns="">
          <p:sp>
            <p:nvSpPr>
              <p:cNvPr id="3" name="Content Placeholder 2">
                <a:extLst>
                  <a:ext uri="{FF2B5EF4-FFF2-40B4-BE49-F238E27FC236}">
                    <a16:creationId xmlns:a16="http://schemas.microsoft.com/office/drawing/2014/main" id="{3F8EA307-852F-484F-ACE4-D4F2D4F009F2}"/>
                  </a:ext>
                </a:extLst>
              </p:cNvPr>
              <p:cNvSpPr>
                <a:spLocks noGrp="1" noRot="1" noChangeAspect="1" noMove="1" noResize="1" noEditPoints="1" noAdjustHandles="1" noChangeArrowheads="1" noChangeShapeType="1" noTextEdit="1"/>
              </p:cNvSpPr>
              <p:nvPr>
                <p:ph sz="half" idx="2"/>
              </p:nvPr>
            </p:nvSpPr>
            <p:spPr>
              <a:xfrm>
                <a:off x="308309" y="1068538"/>
                <a:ext cx="8285499" cy="4896163"/>
              </a:xfrm>
              <a:blipFill>
                <a:blip r:embed="rId2"/>
                <a:stretch>
                  <a:fillRect l="-1030" t="-1370"/>
                </a:stretch>
              </a:blipFill>
            </p:spPr>
            <p:txBody>
              <a:bodyPr/>
              <a:lstStyle/>
              <a:p>
                <a:r>
                  <a:rPr lang="en-US">
                    <a:noFill/>
                  </a:rPr>
                  <a:t> </a:t>
                </a:r>
              </a:p>
            </p:txBody>
          </p:sp>
        </mc:Fallback>
      </mc:AlternateContent>
    </p:spTree>
    <p:extLst>
      <p:ext uri="{BB962C8B-B14F-4D97-AF65-F5344CB8AC3E}">
        <p14:creationId xmlns:p14="http://schemas.microsoft.com/office/powerpoint/2010/main" val="193121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E5562-C106-445D-BF45-F9A49E48E7F3}"/>
              </a:ext>
            </a:extLst>
          </p:cNvPr>
          <p:cNvSpPr>
            <a:spLocks noGrp="1"/>
          </p:cNvSpPr>
          <p:nvPr>
            <p:ph type="title"/>
          </p:nvPr>
        </p:nvSpPr>
        <p:spPr/>
        <p:txBody>
          <a:bodyPr>
            <a:normAutofit/>
          </a:bodyPr>
          <a:lstStyle/>
          <a:p>
            <a:r>
              <a:rPr lang="id-ID" sz="2400" dirty="0"/>
              <a:t>Untai atau kata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9BBAAF-E4D9-481B-B1E2-97CD3D5DCD2D}"/>
                  </a:ext>
                </a:extLst>
              </p:cNvPr>
              <p:cNvSpPr>
                <a:spLocks noGrp="1"/>
              </p:cNvSpPr>
              <p:nvPr>
                <p:ph sz="half" idx="2"/>
              </p:nvPr>
            </p:nvSpPr>
            <p:spPr>
              <a:xfrm>
                <a:off x="308309" y="1068538"/>
                <a:ext cx="8285499" cy="5135313"/>
              </a:xfrm>
            </p:spPr>
            <p:txBody>
              <a:bodyPr>
                <a:normAutofit lnSpcReduction="10000"/>
              </a:bodyPr>
              <a:lstStyle/>
              <a:p>
                <a:r>
                  <a:rPr lang="id-ID" sz="2400" b="1" dirty="0">
                    <a:solidFill>
                      <a:srgbClr val="FF0000"/>
                    </a:solidFill>
                  </a:rPr>
                  <a:t>Contoh</a:t>
                </a:r>
              </a:p>
              <a:p>
                <a:pPr marL="0" indent="0">
                  <a:buNone/>
                </a:pPr>
                <a:r>
                  <a:rPr lang="id-ID" sz="2400" dirty="0"/>
                  <a:t>Jika </a:t>
                </a:r>
                <a14:m>
                  <m:oMath xmlns:m="http://schemas.openxmlformats.org/officeDocument/2006/math">
                    <m:r>
                      <a:rPr lang="id-ID" sz="2400" i="1" dirty="0" smtClean="0">
                        <a:latin typeface="Cambria Math" panose="02040503050406030204" pitchFamily="18" charset="0"/>
                        <a:cs typeface="Arial" panose="020B0604020202020204" pitchFamily="34" charset="0"/>
                      </a:rPr>
                      <m:t>Ʃ</m:t>
                    </m:r>
                    <m:r>
                      <a:rPr lang="id-ID" sz="2400" i="1" dirty="0">
                        <a:latin typeface="Cambria Math" panose="02040503050406030204" pitchFamily="18" charset="0"/>
                      </a:rPr>
                      <m:t>   = {0, 1}, </m:t>
                    </m:r>
                  </m:oMath>
                </a14:m>
                <a:r>
                  <a:rPr lang="id-ID" sz="2400" dirty="0"/>
                  <a:t>maka :</a:t>
                </a:r>
              </a:p>
              <a:p>
                <a:pPr marL="0" indent="0">
                  <a:buNone/>
                </a:pPr>
                <a:r>
                  <a:rPr lang="id-ID" sz="2400" dirty="0"/>
                  <a:t> </a:t>
                </a:r>
                <a14:m>
                  <m:oMath xmlns:m="http://schemas.openxmlformats.org/officeDocument/2006/math">
                    <m:r>
                      <a:rPr lang="id-ID" sz="2400" i="1" dirty="0" smtClean="0">
                        <a:latin typeface="Cambria Math" panose="02040503050406030204" pitchFamily="18" charset="0"/>
                        <a:cs typeface="Arial" panose="020B0604020202020204" pitchFamily="34" charset="0"/>
                      </a:rPr>
                      <m:t>Ʃ</m:t>
                    </m:r>
                    <m:r>
                      <a:rPr lang="id-ID" sz="2400" i="1" baseline="46000" dirty="0">
                        <a:latin typeface="Cambria Math" panose="02040503050406030204" pitchFamily="18" charset="0"/>
                        <a:cs typeface="Arial" panose="020B0604020202020204" pitchFamily="34" charset="0"/>
                      </a:rPr>
                      <m:t>0</m:t>
                    </m:r>
                    <m:r>
                      <a:rPr lang="id-ID" sz="2400" i="1" dirty="0">
                        <a:latin typeface="Cambria Math" panose="02040503050406030204" pitchFamily="18" charset="0"/>
                      </a:rPr>
                      <m:t>   = {</m:t>
                    </m:r>
                    <m:r>
                      <a:rPr lang="el-GR" sz="2400" i="1" dirty="0">
                        <a:latin typeface="Cambria Math" panose="02040503050406030204" pitchFamily="18" charset="0"/>
                        <a:ea typeface="Batang" panose="02030600000101010101" pitchFamily="18" charset="-127"/>
                      </a:rPr>
                      <m:t>𝜆</m:t>
                    </m:r>
                    <m:r>
                      <a:rPr lang="id-ID" sz="2400" i="1" dirty="0">
                        <a:latin typeface="Cambria Math" panose="02040503050406030204" pitchFamily="18" charset="0"/>
                      </a:rPr>
                      <m:t> }</m:t>
                    </m:r>
                  </m:oMath>
                </a14:m>
                <a:endParaRPr lang="id-ID" sz="2400" dirty="0"/>
              </a:p>
              <a:p>
                <a:pPr marL="0" indent="0">
                  <a:buNone/>
                </a:pPr>
                <a:endParaRPr lang="id-ID" sz="2400" dirty="0"/>
              </a:p>
              <a:p>
                <a:pPr marL="0" indent="0">
                  <a:buNone/>
                </a:pPr>
                <a14:m>
                  <m:oMathPara xmlns:m="http://schemas.openxmlformats.org/officeDocument/2006/math">
                    <m:oMathParaPr>
                      <m:jc m:val="left"/>
                    </m:oMathParaPr>
                    <m:oMath xmlns:m="http://schemas.openxmlformats.org/officeDocument/2006/math">
                      <m:r>
                        <a:rPr lang="id-ID" sz="2400" i="1" dirty="0" smtClean="0">
                          <a:latin typeface="Cambria Math" panose="02040503050406030204" pitchFamily="18" charset="0"/>
                        </a:rPr>
                        <m:t> </m:t>
                      </m:r>
                      <m:r>
                        <a:rPr lang="id-ID" sz="2400" i="1" dirty="0">
                          <a:latin typeface="Cambria Math" panose="02040503050406030204" pitchFamily="18" charset="0"/>
                          <a:cs typeface="Arial" panose="020B0604020202020204" pitchFamily="34" charset="0"/>
                        </a:rPr>
                        <m:t>Ʃ</m:t>
                      </m:r>
                      <m:r>
                        <a:rPr lang="id-ID" sz="2400" i="1" baseline="46000" dirty="0">
                          <a:latin typeface="Cambria Math" panose="02040503050406030204" pitchFamily="18" charset="0"/>
                          <a:cs typeface="Arial" panose="020B0604020202020204" pitchFamily="34" charset="0"/>
                        </a:rPr>
                        <m:t>1</m:t>
                      </m:r>
                      <m:r>
                        <a:rPr lang="id-ID" sz="2400" i="1" dirty="0">
                          <a:latin typeface="Cambria Math" panose="02040503050406030204" pitchFamily="18" charset="0"/>
                        </a:rPr>
                        <m:t>     = {0, 1}</m:t>
                      </m:r>
                    </m:oMath>
                  </m:oMathPara>
                </a14:m>
                <a:endParaRPr lang="id-ID" sz="2400" dirty="0"/>
              </a:p>
              <a:p>
                <a:pPr marL="0" indent="0">
                  <a:buNone/>
                </a:pPr>
                <a:endParaRPr lang="id-ID" sz="2400" dirty="0"/>
              </a:p>
              <a:p>
                <a:pPr marL="0" indent="0">
                  <a:buNone/>
                </a:pPr>
                <a14:m>
                  <m:oMathPara xmlns:m="http://schemas.openxmlformats.org/officeDocument/2006/math">
                    <m:oMathParaPr>
                      <m:jc m:val="left"/>
                    </m:oMathParaPr>
                    <m:oMath xmlns:m="http://schemas.openxmlformats.org/officeDocument/2006/math">
                      <m:r>
                        <a:rPr lang="id-ID" sz="2400" i="1" dirty="0" smtClean="0">
                          <a:latin typeface="Cambria Math" panose="02040503050406030204" pitchFamily="18" charset="0"/>
                        </a:rPr>
                        <m:t> </m:t>
                      </m:r>
                      <m:r>
                        <a:rPr lang="id-ID" sz="2400" i="1" dirty="0">
                          <a:latin typeface="Cambria Math" panose="02040503050406030204" pitchFamily="18" charset="0"/>
                          <a:cs typeface="Arial" panose="020B0604020202020204" pitchFamily="34" charset="0"/>
                        </a:rPr>
                        <m:t>Ʃ</m:t>
                      </m:r>
                      <m:r>
                        <a:rPr lang="id-ID" sz="2400" i="1" baseline="46000" dirty="0">
                          <a:latin typeface="Cambria Math" panose="02040503050406030204" pitchFamily="18" charset="0"/>
                          <a:cs typeface="Arial" panose="020B0604020202020204" pitchFamily="34" charset="0"/>
                        </a:rPr>
                        <m:t>2</m:t>
                      </m:r>
                      <m:r>
                        <a:rPr lang="id-ID" sz="2400" i="1" dirty="0">
                          <a:latin typeface="Cambria Math" panose="02040503050406030204" pitchFamily="18" charset="0"/>
                        </a:rPr>
                        <m:t>     = { 00, 01, 10, 11}</m:t>
                      </m:r>
                    </m:oMath>
                  </m:oMathPara>
                </a14:m>
                <a:endParaRPr lang="id-ID" sz="2400" dirty="0"/>
              </a:p>
              <a:p>
                <a:pPr marL="0" indent="0">
                  <a:buNone/>
                </a:pPr>
                <a:endParaRPr lang="id-ID" sz="2400" dirty="0"/>
              </a:p>
              <a:p>
                <a:pPr marL="0" indent="0">
                  <a:buNone/>
                </a:pPr>
                <a14:m>
                  <m:oMathPara xmlns:m="http://schemas.openxmlformats.org/officeDocument/2006/math">
                    <m:oMathParaPr>
                      <m:jc m:val="left"/>
                    </m:oMathParaPr>
                    <m:oMath xmlns:m="http://schemas.openxmlformats.org/officeDocument/2006/math">
                      <m:r>
                        <a:rPr lang="id-ID" sz="2400" i="1" dirty="0" smtClean="0">
                          <a:latin typeface="Cambria Math" panose="02040503050406030204" pitchFamily="18" charset="0"/>
                        </a:rPr>
                        <m:t> </m:t>
                      </m:r>
                      <m:r>
                        <a:rPr lang="id-ID" sz="2400" i="1" dirty="0">
                          <a:latin typeface="Cambria Math" panose="02040503050406030204" pitchFamily="18" charset="0"/>
                          <a:cs typeface="Arial" panose="020B0604020202020204" pitchFamily="34" charset="0"/>
                        </a:rPr>
                        <m:t>Ʃ</m:t>
                      </m:r>
                      <m:r>
                        <a:rPr lang="id-ID" sz="2400" i="1" baseline="46000" dirty="0">
                          <a:latin typeface="Cambria Math" panose="02040503050406030204" pitchFamily="18" charset="0"/>
                          <a:cs typeface="Arial" panose="020B0604020202020204" pitchFamily="34" charset="0"/>
                        </a:rPr>
                        <m:t>3</m:t>
                      </m:r>
                      <m:r>
                        <a:rPr lang="id-ID" sz="2400" i="1" dirty="0">
                          <a:latin typeface="Cambria Math" panose="02040503050406030204" pitchFamily="18" charset="0"/>
                        </a:rPr>
                        <m:t>     = {000, 001, 010, 011, 100, 101, 110, 111}</m:t>
                      </m:r>
                    </m:oMath>
                  </m:oMathPara>
                </a14:m>
                <a:endParaRPr lang="id-ID" sz="2400" dirty="0"/>
              </a:p>
              <a:p>
                <a:pPr marL="0" indent="0">
                  <a:buNone/>
                </a:pPr>
                <a:endParaRPr lang="id-ID" sz="2400" dirty="0"/>
              </a:p>
              <a:p>
                <a:pPr marL="0" indent="0">
                  <a:buNone/>
                </a:pPr>
                <a14:m>
                  <m:oMathPara xmlns:m="http://schemas.openxmlformats.org/officeDocument/2006/math">
                    <m:oMathParaPr>
                      <m:jc m:val="left"/>
                    </m:oMathParaPr>
                    <m:oMath xmlns:m="http://schemas.openxmlformats.org/officeDocument/2006/math">
                      <m:r>
                        <a:rPr lang="id-ID" sz="2400" i="1" dirty="0" smtClean="0">
                          <a:latin typeface="Cambria Math" panose="02040503050406030204" pitchFamily="18" charset="0"/>
                        </a:rPr>
                        <m:t> </m:t>
                      </m:r>
                      <m:r>
                        <a:rPr lang="id-ID" sz="2400" i="1" dirty="0">
                          <a:latin typeface="Cambria Math" panose="02040503050406030204" pitchFamily="18" charset="0"/>
                          <a:cs typeface="Arial" panose="020B0604020202020204" pitchFamily="34" charset="0"/>
                        </a:rPr>
                        <m:t>Ʃ∗</m:t>
                      </m:r>
                      <m:r>
                        <a:rPr lang="id-ID" sz="2400" i="1" dirty="0">
                          <a:latin typeface="Cambria Math" panose="02040503050406030204" pitchFamily="18" charset="0"/>
                        </a:rPr>
                        <m:t>     = {</m:t>
                      </m:r>
                      <m:r>
                        <a:rPr lang="el-GR" sz="2400" i="1" dirty="0">
                          <a:latin typeface="Cambria Math" panose="02040503050406030204" pitchFamily="18" charset="0"/>
                          <a:ea typeface="Batang" panose="02030600000101010101" pitchFamily="18" charset="-127"/>
                        </a:rPr>
                        <m:t>𝜆</m:t>
                      </m:r>
                      <m:r>
                        <a:rPr lang="id-ID" sz="2400" i="1" dirty="0">
                          <a:latin typeface="Cambria Math" panose="02040503050406030204" pitchFamily="18" charset="0"/>
                        </a:rPr>
                        <m:t>    , 0, 1, 00, 01, 10, 11, 000,…}</m:t>
                      </m:r>
                    </m:oMath>
                  </m:oMathPara>
                </a14:m>
                <a:endParaRPr lang="id-ID" sz="2400" dirty="0"/>
              </a:p>
              <a:p>
                <a:pPr marL="0" indent="0">
                  <a:buNone/>
                </a:pPr>
                <a:endParaRPr lang="id-ID" sz="2400" dirty="0"/>
              </a:p>
              <a:p>
                <a:pPr marL="0" indent="0">
                  <a:buNone/>
                </a:pPr>
                <a14:m>
                  <m:oMathPara xmlns:m="http://schemas.openxmlformats.org/officeDocument/2006/math">
                    <m:oMathParaPr>
                      <m:jc m:val="left"/>
                    </m:oMathParaPr>
                    <m:oMath xmlns:m="http://schemas.openxmlformats.org/officeDocument/2006/math">
                      <m:r>
                        <a:rPr lang="id-ID" sz="2400" i="1" dirty="0" smtClean="0">
                          <a:latin typeface="Cambria Math" panose="02040503050406030204" pitchFamily="18" charset="0"/>
                        </a:rPr>
                        <m:t> </m:t>
                      </m:r>
                      <m:r>
                        <a:rPr lang="id-ID" sz="2400" i="1" dirty="0">
                          <a:latin typeface="Cambria Math" panose="02040503050406030204" pitchFamily="18" charset="0"/>
                          <a:cs typeface="Arial" panose="020B0604020202020204" pitchFamily="34" charset="0"/>
                        </a:rPr>
                        <m:t>Ʃ</m:t>
                      </m:r>
                      <m:r>
                        <a:rPr lang="id-ID" sz="2400" i="1" baseline="46000" dirty="0">
                          <a:latin typeface="Cambria Math" panose="02040503050406030204" pitchFamily="18" charset="0"/>
                          <a:cs typeface="Arial" panose="020B0604020202020204" pitchFamily="34" charset="0"/>
                        </a:rPr>
                        <m:t>+</m:t>
                      </m:r>
                      <m:r>
                        <a:rPr lang="id-ID" sz="2400" i="1" dirty="0">
                          <a:latin typeface="Cambria Math" panose="02040503050406030204" pitchFamily="18" charset="0"/>
                        </a:rPr>
                        <m:t>      = { 0, 1, 00, 01, 10, 11, 000, …}</m:t>
                      </m:r>
                    </m:oMath>
                  </m:oMathPara>
                </a14:m>
                <a:endParaRPr lang="id-ID" sz="2400" dirty="0"/>
              </a:p>
              <a:p>
                <a:endParaRPr lang="id-ID" sz="2000" dirty="0"/>
              </a:p>
              <a:p>
                <a:endParaRPr lang="id-ID" sz="2000" dirty="0"/>
              </a:p>
            </p:txBody>
          </p:sp>
        </mc:Choice>
        <mc:Fallback xmlns="">
          <p:sp>
            <p:nvSpPr>
              <p:cNvPr id="3" name="Content Placeholder 2">
                <a:extLst>
                  <a:ext uri="{FF2B5EF4-FFF2-40B4-BE49-F238E27FC236}">
                    <a16:creationId xmlns:a16="http://schemas.microsoft.com/office/drawing/2014/main" id="{269BBAAF-E4D9-481B-B1E2-97CD3D5DCD2D}"/>
                  </a:ext>
                </a:extLst>
              </p:cNvPr>
              <p:cNvSpPr>
                <a:spLocks noGrp="1" noRot="1" noChangeAspect="1" noMove="1" noResize="1" noEditPoints="1" noAdjustHandles="1" noChangeArrowheads="1" noChangeShapeType="1" noTextEdit="1"/>
              </p:cNvSpPr>
              <p:nvPr>
                <p:ph sz="half" idx="2"/>
              </p:nvPr>
            </p:nvSpPr>
            <p:spPr>
              <a:xfrm>
                <a:off x="308309" y="1068538"/>
                <a:ext cx="8285499" cy="5135313"/>
              </a:xfrm>
              <a:blipFill>
                <a:blip r:embed="rId2"/>
                <a:stretch>
                  <a:fillRect l="-1177" t="-2254"/>
                </a:stretch>
              </a:blipFill>
            </p:spPr>
            <p:txBody>
              <a:bodyPr/>
              <a:lstStyle/>
              <a:p>
                <a:r>
                  <a:rPr lang="en-US">
                    <a:noFill/>
                  </a:rPr>
                  <a:t> </a:t>
                </a:r>
              </a:p>
            </p:txBody>
          </p:sp>
        </mc:Fallback>
      </mc:AlternateContent>
    </p:spTree>
    <p:extLst>
      <p:ext uri="{BB962C8B-B14F-4D97-AF65-F5344CB8AC3E}">
        <p14:creationId xmlns:p14="http://schemas.microsoft.com/office/powerpoint/2010/main" val="3795214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54B7-2879-46EF-84DB-97E4BA96D1DA}"/>
              </a:ext>
            </a:extLst>
          </p:cNvPr>
          <p:cNvSpPr>
            <a:spLocks noGrp="1"/>
          </p:cNvSpPr>
          <p:nvPr>
            <p:ph type="title"/>
          </p:nvPr>
        </p:nvSpPr>
        <p:spPr/>
        <p:txBody>
          <a:bodyPr>
            <a:normAutofit/>
          </a:bodyPr>
          <a:lstStyle/>
          <a:p>
            <a:r>
              <a:rPr lang="id-ID" sz="2400" dirty="0"/>
              <a:t>Untai atau kata (String)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6B555F-2030-4A06-9F44-EAB575340D0D}"/>
                  </a:ext>
                </a:extLst>
              </p:cNvPr>
              <p:cNvSpPr>
                <a:spLocks noGrp="1"/>
              </p:cNvSpPr>
              <p:nvPr>
                <p:ph sz="half" idx="2"/>
              </p:nvPr>
            </p:nvSpPr>
            <p:spPr>
              <a:xfrm>
                <a:off x="308309" y="1068539"/>
                <a:ext cx="8285499" cy="5022772"/>
              </a:xfrm>
            </p:spPr>
            <p:txBody>
              <a:bodyPr>
                <a:normAutofit/>
              </a:bodyPr>
              <a:lstStyle/>
              <a:p>
                <a:r>
                  <a:rPr lang="id-ID" sz="2400" dirty="0"/>
                  <a:t>Rentengan Untai (</a:t>
                </a:r>
                <a:r>
                  <a:rPr lang="id-ID" sz="2400" i="1" dirty="0"/>
                  <a:t>string Concatenation</a:t>
                </a:r>
                <a:r>
                  <a:rPr lang="id-ID" sz="2400" dirty="0"/>
                  <a:t>)</a:t>
                </a:r>
              </a:p>
              <a:p>
                <a:pPr marL="457200" lvl="1" indent="0">
                  <a:buNone/>
                </a:pPr>
                <a:r>
                  <a:rPr lang="id-ID" sz="2400" dirty="0"/>
                  <a:t>Misal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oMath>
                </a14:m>
                <a:r>
                  <a:rPr lang="id-ID" sz="2400" dirty="0"/>
                  <a:t> dan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2</m:t>
                    </m:r>
                  </m:oMath>
                </a14:m>
                <a:r>
                  <a:rPr lang="id-ID" sz="2400" dirty="0"/>
                  <a:t> adalah untai. Rentengan untai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oMath>
                </a14:m>
                <a:r>
                  <a:rPr lang="id-ID" sz="2400" dirty="0"/>
                  <a:t> dan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2</m:t>
                    </m:r>
                  </m:oMath>
                </a14:m>
                <a:r>
                  <a:rPr lang="id-ID" sz="2400" dirty="0"/>
                  <a:t> menghasilkan untai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1 </m:t>
                    </m:r>
                    <m:r>
                      <a:rPr lang="id-ID" sz="2400" i="1" dirty="0" smtClean="0">
                        <a:latin typeface="Cambria Math" panose="02040503050406030204" pitchFamily="18" charset="0"/>
                      </a:rPr>
                      <m:t>𝑤</m:t>
                    </m:r>
                    <m:r>
                      <a:rPr lang="id-ID" sz="2400" i="1" dirty="0" smtClean="0">
                        <a:latin typeface="Cambria Math" panose="02040503050406030204" pitchFamily="18" charset="0"/>
                      </a:rPr>
                      <m:t>2</m:t>
                    </m:r>
                  </m:oMath>
                </a14:m>
                <a:endParaRPr lang="id-ID" sz="2400" dirty="0"/>
              </a:p>
              <a:p>
                <a:pPr marL="0" indent="0">
                  <a:buNone/>
                </a:pPr>
                <a:r>
                  <a:rPr lang="id-ID" sz="2400" b="1" dirty="0">
                    <a:solidFill>
                      <a:srgbClr val="FF0000"/>
                    </a:solidFill>
                  </a:rPr>
                  <a:t>Contoh.</a:t>
                </a:r>
              </a:p>
              <a:p>
                <a:pPr>
                  <a:buFont typeface="Wingdings" panose="05000000000000000000" pitchFamily="2" charset="2"/>
                  <a:buChar char="Ø"/>
                </a:pP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 = </m:t>
                    </m:r>
                    <m:r>
                      <a:rPr lang="id-ID" sz="2400" i="1" dirty="0" smtClean="0">
                        <a:latin typeface="Cambria Math" panose="02040503050406030204" pitchFamily="18" charset="0"/>
                      </a:rPr>
                      <m:t>𝑥𝑥</m:t>
                    </m:r>
                    <m:r>
                      <a:rPr lang="id-ID" sz="2400" i="1" dirty="0" smtClean="0">
                        <a:latin typeface="Cambria Math" panose="02040503050406030204" pitchFamily="18" charset="0"/>
                      </a:rPr>
                      <m:t>, </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id-ID" sz="2400" i="1" dirty="0" smtClean="0">
                        <a:latin typeface="Cambria Math" panose="02040503050406030204" pitchFamily="18" charset="0"/>
                      </a:rPr>
                      <m:t>𝑥𝑦𝑥</m:t>
                    </m:r>
                  </m:oMath>
                </a14:m>
                <a:r>
                  <a:rPr lang="id-ID" sz="2400" dirty="0"/>
                  <a:t>, maka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id-ID" sz="2400" i="1" dirty="0" smtClean="0">
                        <a:latin typeface="Cambria Math" panose="02040503050406030204" pitchFamily="18" charset="0"/>
                      </a:rPr>
                      <m:t>𝑥𝑥𝑥𝑦𝑥</m:t>
                    </m:r>
                  </m:oMath>
                </a14:m>
                <a:endParaRPr lang="id-ID" sz="2400" dirty="0"/>
              </a:p>
              <a:p>
                <a:pPr>
                  <a:buFont typeface="Wingdings" panose="05000000000000000000" pitchFamily="2" charset="2"/>
                  <a:buChar char="Ø"/>
                </a:pP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 = </m:t>
                    </m:r>
                    <m:r>
                      <a:rPr lang="id-ID" sz="2400" i="1" dirty="0" smtClean="0">
                        <a:latin typeface="Cambria Math" panose="02040503050406030204" pitchFamily="18" charset="0"/>
                      </a:rPr>
                      <m:t>𝑎𝑎𝑏</m:t>
                    </m:r>
                    <m:r>
                      <a:rPr lang="id-ID" sz="2400" i="1" dirty="0" smtClean="0">
                        <a:latin typeface="Cambria Math" panose="02040503050406030204" pitchFamily="18" charset="0"/>
                      </a:rPr>
                      <m:t> , </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id-ID" sz="2400" i="1" dirty="0" smtClean="0">
                        <a:latin typeface="Cambria Math" panose="02040503050406030204" pitchFamily="18" charset="0"/>
                      </a:rPr>
                      <m:t>𝑎𝑏𝑏</m:t>
                    </m:r>
                  </m:oMath>
                </a14:m>
                <a:r>
                  <a:rPr lang="id-ID" sz="2400" dirty="0"/>
                  <a:t>, maka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id-ID" sz="2400" i="1" dirty="0" smtClean="0">
                        <a:latin typeface="Cambria Math" panose="02040503050406030204" pitchFamily="18" charset="0"/>
                      </a:rPr>
                      <m:t>𝑎𝑎𝑏𝑎𝑏𝑏</m:t>
                    </m:r>
                  </m:oMath>
                </a14:m>
                <a:endParaRPr lang="id-ID" sz="2400" dirty="0"/>
              </a:p>
              <a:p>
                <a:pPr>
                  <a:buFont typeface="Wingdings" panose="05000000000000000000" pitchFamily="2" charset="2"/>
                  <a:buChar char="Ø"/>
                </a:pP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 = </m:t>
                    </m:r>
                    <m:r>
                      <a:rPr lang="el-GR" sz="2400" i="1" dirty="0">
                        <a:latin typeface="Cambria Math" panose="02040503050406030204" pitchFamily="18" charset="0"/>
                        <a:ea typeface="Batang" panose="02030600000101010101" pitchFamily="18" charset="-127"/>
                      </a:rPr>
                      <m:t>𝜆</m:t>
                    </m:r>
                    <m:r>
                      <a:rPr lang="id-ID" sz="2400" i="1" dirty="0">
                        <a:latin typeface="Cambria Math" panose="02040503050406030204" pitchFamily="18" charset="0"/>
                      </a:rPr>
                      <m:t>     , </m:t>
                    </m:r>
                    <m:r>
                      <a:rPr lang="id-ID" sz="2400" i="1" dirty="0">
                        <a:latin typeface="Cambria Math" panose="02040503050406030204" pitchFamily="18" charset="0"/>
                      </a:rPr>
                      <m:t>𝑤</m:t>
                    </m:r>
                    <m:r>
                      <a:rPr lang="id-ID" sz="2400" i="1" dirty="0">
                        <a:latin typeface="Cambria Math" panose="02040503050406030204" pitchFamily="18" charset="0"/>
                      </a:rPr>
                      <m:t>2 = </m:t>
                    </m:r>
                    <m:r>
                      <a:rPr lang="id-ID" sz="2400" i="1" dirty="0">
                        <a:latin typeface="Cambria Math" panose="02040503050406030204" pitchFamily="18" charset="0"/>
                      </a:rPr>
                      <m:t>𝑥𝑦</m:t>
                    </m:r>
                    <m:r>
                      <a:rPr lang="id-ID" sz="2400" i="1" dirty="0">
                        <a:latin typeface="Cambria Math" panose="02040503050406030204" pitchFamily="18" charset="0"/>
                      </a:rPr>
                      <m:t> </m:t>
                    </m:r>
                  </m:oMath>
                </a14:m>
                <a:r>
                  <a:rPr lang="id-ID" sz="2400" dirty="0"/>
                  <a:t>     , maka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id-ID" sz="2400" i="1" dirty="0" smtClean="0">
                        <a:latin typeface="Cambria Math" panose="02040503050406030204" pitchFamily="18" charset="0"/>
                      </a:rPr>
                      <m:t>𝑥𝑦</m:t>
                    </m:r>
                  </m:oMath>
                </a14:m>
                <a:endParaRPr lang="id-ID" sz="2400" dirty="0"/>
              </a:p>
              <a:p>
                <a:pPr>
                  <a:buFont typeface="Wingdings" panose="05000000000000000000" pitchFamily="2" charset="2"/>
                  <a:buChar char="Ø"/>
                </a:pP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 =  </m:t>
                    </m:r>
                    <m:r>
                      <a:rPr lang="id-ID" sz="2400" i="1" dirty="0" smtClean="0">
                        <a:latin typeface="Cambria Math" panose="02040503050406030204" pitchFamily="18" charset="0"/>
                      </a:rPr>
                      <m:t>𝑎𝑏𝑏𝑎</m:t>
                    </m:r>
                    <m:r>
                      <a:rPr lang="id-ID" sz="2400" i="1" dirty="0" smtClean="0">
                        <a:latin typeface="Cambria Math" panose="02040503050406030204" pitchFamily="18" charset="0"/>
                      </a:rPr>
                      <m:t>, </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el-GR" sz="2400" i="1" dirty="0">
                        <a:latin typeface="Cambria Math" panose="02040503050406030204" pitchFamily="18" charset="0"/>
                        <a:ea typeface="Batang" panose="02030600000101010101" pitchFamily="18" charset="-127"/>
                      </a:rPr>
                      <m:t>𝜆</m:t>
                    </m:r>
                    <m:r>
                      <a:rPr lang="id-ID" sz="2400" i="1" dirty="0">
                        <a:latin typeface="Cambria Math" panose="02040503050406030204" pitchFamily="18" charset="0"/>
                      </a:rPr>
                      <m:t>  </m:t>
                    </m:r>
                  </m:oMath>
                </a14:m>
                <a:r>
                  <a:rPr lang="id-ID" sz="2400" dirty="0"/>
                  <a:t>, maka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id-ID" sz="2400" i="1" dirty="0" smtClean="0">
                        <a:latin typeface="Cambria Math" panose="02040503050406030204" pitchFamily="18" charset="0"/>
                      </a:rPr>
                      <m:t>𝑎𝑏𝑏𝑎</m:t>
                    </m:r>
                  </m:oMath>
                </a14:m>
                <a:endParaRPr lang="id-ID" sz="2400" dirty="0"/>
              </a:p>
              <a:p>
                <a:pPr>
                  <a:buFont typeface="Wingdings" panose="05000000000000000000" pitchFamily="2" charset="2"/>
                  <a:buChar char="Ø"/>
                </a:pP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 = </m:t>
                    </m:r>
                    <m:r>
                      <a:rPr lang="el-GR" sz="2400" i="1" dirty="0">
                        <a:latin typeface="Cambria Math" panose="02040503050406030204" pitchFamily="18" charset="0"/>
                        <a:ea typeface="Batang" panose="02030600000101010101" pitchFamily="18" charset="-127"/>
                      </a:rPr>
                      <m:t>𝜆</m:t>
                    </m:r>
                    <m:r>
                      <a:rPr lang="id-ID" sz="2400" i="1" dirty="0">
                        <a:latin typeface="Cambria Math" panose="02040503050406030204" pitchFamily="18" charset="0"/>
                      </a:rPr>
                      <m:t>   , </m:t>
                    </m:r>
                    <m:r>
                      <a:rPr lang="id-ID" sz="2400" i="1" dirty="0">
                        <a:latin typeface="Cambria Math" panose="02040503050406030204" pitchFamily="18" charset="0"/>
                      </a:rPr>
                      <m:t>𝑤</m:t>
                    </m:r>
                    <m:r>
                      <a:rPr lang="id-ID" sz="2400" i="1" dirty="0">
                        <a:latin typeface="Cambria Math" panose="02040503050406030204" pitchFamily="18" charset="0"/>
                      </a:rPr>
                      <m:t>2 = </m:t>
                    </m:r>
                    <m:r>
                      <a:rPr lang="el-GR" sz="2400" i="1" dirty="0">
                        <a:latin typeface="Cambria Math" panose="02040503050406030204" pitchFamily="18" charset="0"/>
                        <a:ea typeface="Batang" panose="02030600000101010101" pitchFamily="18" charset="-127"/>
                      </a:rPr>
                      <m:t>𝜆</m:t>
                    </m:r>
                    <m:r>
                      <a:rPr lang="id-ID" sz="2400" i="1" dirty="0">
                        <a:latin typeface="Cambria Math" panose="02040503050406030204" pitchFamily="18" charset="0"/>
                      </a:rPr>
                      <m:t>    </m:t>
                    </m:r>
                  </m:oMath>
                </a14:m>
                <a:r>
                  <a:rPr lang="id-ID" sz="2400" dirty="0"/>
                  <a:t>, maka </a:t>
                </a:r>
                <a14:m>
                  <m:oMath xmlns:m="http://schemas.openxmlformats.org/officeDocument/2006/math">
                    <m:r>
                      <a:rPr lang="id-ID" sz="2400" i="1" dirty="0" smtClean="0">
                        <a:latin typeface="Cambria Math" panose="02040503050406030204" pitchFamily="18" charset="0"/>
                      </a:rPr>
                      <m:t>𝑤</m:t>
                    </m:r>
                    <m:r>
                      <a:rPr lang="id-ID" sz="2400" i="1" dirty="0" smtClean="0">
                        <a:latin typeface="Cambria Math" panose="02040503050406030204" pitchFamily="18" charset="0"/>
                      </a:rPr>
                      <m:t>1</m:t>
                    </m:r>
                    <m:r>
                      <a:rPr lang="id-ID" sz="2400" i="1" dirty="0" smtClean="0">
                        <a:latin typeface="Cambria Math" panose="02040503050406030204" pitchFamily="18" charset="0"/>
                      </a:rPr>
                      <m:t>𝑤</m:t>
                    </m:r>
                    <m:r>
                      <a:rPr lang="id-ID" sz="2400" i="1" dirty="0" smtClean="0">
                        <a:latin typeface="Cambria Math" panose="02040503050406030204" pitchFamily="18" charset="0"/>
                      </a:rPr>
                      <m:t>2 = </m:t>
                    </m:r>
                    <m:r>
                      <a:rPr lang="el-GR" sz="2400" i="1" dirty="0">
                        <a:latin typeface="Cambria Math" panose="02040503050406030204" pitchFamily="18" charset="0"/>
                        <a:ea typeface="Batang" panose="02030600000101010101" pitchFamily="18" charset="-127"/>
                      </a:rPr>
                      <m:t>𝜆</m:t>
                    </m:r>
                    <m:r>
                      <a:rPr lang="id-ID" sz="2400" i="1" dirty="0">
                        <a:latin typeface="Cambria Math" panose="02040503050406030204" pitchFamily="18" charset="0"/>
                      </a:rPr>
                      <m:t>   </m:t>
                    </m:r>
                  </m:oMath>
                </a14:m>
                <a:endParaRPr lang="id-ID" sz="2400" dirty="0"/>
              </a:p>
            </p:txBody>
          </p:sp>
        </mc:Choice>
        <mc:Fallback xmlns="">
          <p:sp>
            <p:nvSpPr>
              <p:cNvPr id="3" name="Content Placeholder 2">
                <a:extLst>
                  <a:ext uri="{FF2B5EF4-FFF2-40B4-BE49-F238E27FC236}">
                    <a16:creationId xmlns:a16="http://schemas.microsoft.com/office/drawing/2014/main" id="{A06B555F-2030-4A06-9F44-EAB575340D0D}"/>
                  </a:ext>
                </a:extLst>
              </p:cNvPr>
              <p:cNvSpPr>
                <a:spLocks noGrp="1" noRot="1" noChangeAspect="1" noMove="1" noResize="1" noEditPoints="1" noAdjustHandles="1" noChangeArrowheads="1" noChangeShapeType="1" noTextEdit="1"/>
              </p:cNvSpPr>
              <p:nvPr>
                <p:ph sz="half" idx="2"/>
              </p:nvPr>
            </p:nvSpPr>
            <p:spPr>
              <a:xfrm>
                <a:off x="308309" y="1068539"/>
                <a:ext cx="8285499" cy="5022772"/>
              </a:xfrm>
              <a:blipFill>
                <a:blip r:embed="rId2"/>
                <a:stretch>
                  <a:fillRect l="-1177" t="-1578"/>
                </a:stretch>
              </a:blipFill>
            </p:spPr>
            <p:txBody>
              <a:bodyPr/>
              <a:lstStyle/>
              <a:p>
                <a:r>
                  <a:rPr lang="en-US">
                    <a:noFill/>
                  </a:rPr>
                  <a:t> </a:t>
                </a:r>
              </a:p>
            </p:txBody>
          </p:sp>
        </mc:Fallback>
      </mc:AlternateContent>
    </p:spTree>
    <p:extLst>
      <p:ext uri="{BB962C8B-B14F-4D97-AF65-F5344CB8AC3E}">
        <p14:creationId xmlns:p14="http://schemas.microsoft.com/office/powerpoint/2010/main" val="358363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6CFF-5B03-46FC-B72D-66963639D5DF}"/>
              </a:ext>
            </a:extLst>
          </p:cNvPr>
          <p:cNvSpPr>
            <a:spLocks noGrp="1"/>
          </p:cNvSpPr>
          <p:nvPr>
            <p:ph type="title"/>
          </p:nvPr>
        </p:nvSpPr>
        <p:spPr/>
        <p:txBody>
          <a:bodyPr>
            <a:noAutofit/>
          </a:bodyPr>
          <a:lstStyle/>
          <a:p>
            <a:r>
              <a:rPr lang="id-ID" sz="2800" b="1" dirty="0">
                <a:solidFill>
                  <a:srgbClr val="FF0000"/>
                </a:solidFill>
              </a:rPr>
              <a:t>Pendahuluan</a:t>
            </a:r>
            <a:endParaRPr lang="en-US" sz="2800" b="1" dirty="0">
              <a:solidFill>
                <a:srgbClr val="FF0000"/>
              </a:solidFill>
            </a:endParaRPr>
          </a:p>
        </p:txBody>
      </p:sp>
      <p:sp>
        <p:nvSpPr>
          <p:cNvPr id="4" name="Flowchart: Terminator 3">
            <a:extLst>
              <a:ext uri="{FF2B5EF4-FFF2-40B4-BE49-F238E27FC236}">
                <a16:creationId xmlns:a16="http://schemas.microsoft.com/office/drawing/2014/main" id="{5E440A49-EEE7-4A52-97D1-179D6131ED9C}"/>
              </a:ext>
            </a:extLst>
          </p:cNvPr>
          <p:cNvSpPr/>
          <p:nvPr/>
        </p:nvSpPr>
        <p:spPr>
          <a:xfrm>
            <a:off x="942535" y="1167618"/>
            <a:ext cx="1195754" cy="29542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Aljabar</a:t>
            </a:r>
          </a:p>
        </p:txBody>
      </p:sp>
      <p:sp>
        <p:nvSpPr>
          <p:cNvPr id="5" name="Flowchart: Terminator 4">
            <a:extLst>
              <a:ext uri="{FF2B5EF4-FFF2-40B4-BE49-F238E27FC236}">
                <a16:creationId xmlns:a16="http://schemas.microsoft.com/office/drawing/2014/main" id="{2DC643D0-26BD-4E09-84A5-C850AF1BD828}"/>
              </a:ext>
            </a:extLst>
          </p:cNvPr>
          <p:cNvSpPr/>
          <p:nvPr/>
        </p:nvSpPr>
        <p:spPr>
          <a:xfrm>
            <a:off x="5611445" y="3468539"/>
            <a:ext cx="1692813" cy="369808"/>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Computability</a:t>
            </a:r>
          </a:p>
        </p:txBody>
      </p:sp>
      <p:sp>
        <p:nvSpPr>
          <p:cNvPr id="6" name="Flowchart: Terminator 5">
            <a:extLst>
              <a:ext uri="{FF2B5EF4-FFF2-40B4-BE49-F238E27FC236}">
                <a16:creationId xmlns:a16="http://schemas.microsoft.com/office/drawing/2014/main" id="{134169FC-5EB6-4ACF-9FBB-C9590EB1B50E}"/>
              </a:ext>
            </a:extLst>
          </p:cNvPr>
          <p:cNvSpPr/>
          <p:nvPr/>
        </p:nvSpPr>
        <p:spPr>
          <a:xfrm>
            <a:off x="797168" y="3438377"/>
            <a:ext cx="1692813" cy="369809"/>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Kombinatorik</a:t>
            </a:r>
          </a:p>
        </p:txBody>
      </p:sp>
      <p:sp>
        <p:nvSpPr>
          <p:cNvPr id="7" name="Flowchart: Terminator 6">
            <a:extLst>
              <a:ext uri="{FF2B5EF4-FFF2-40B4-BE49-F238E27FC236}">
                <a16:creationId xmlns:a16="http://schemas.microsoft.com/office/drawing/2014/main" id="{77CDB7F0-0BA4-4554-8FE7-F5DF46CCC633}"/>
              </a:ext>
            </a:extLst>
          </p:cNvPr>
          <p:cNvSpPr/>
          <p:nvPr/>
        </p:nvSpPr>
        <p:spPr>
          <a:xfrm>
            <a:off x="3242601" y="2204537"/>
            <a:ext cx="1835836" cy="545697"/>
          </a:xfrm>
          <a:prstGeom prst="flowChartTerminator">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Bahasa Formal</a:t>
            </a:r>
          </a:p>
        </p:txBody>
      </p:sp>
      <p:sp>
        <p:nvSpPr>
          <p:cNvPr id="8" name="Flowchart: Terminator 7">
            <a:extLst>
              <a:ext uri="{FF2B5EF4-FFF2-40B4-BE49-F238E27FC236}">
                <a16:creationId xmlns:a16="http://schemas.microsoft.com/office/drawing/2014/main" id="{89DA1265-EF7E-4B38-ADFC-348E3FB7CFD9}"/>
              </a:ext>
            </a:extLst>
          </p:cNvPr>
          <p:cNvSpPr/>
          <p:nvPr/>
        </p:nvSpPr>
        <p:spPr>
          <a:xfrm>
            <a:off x="5611445" y="1224431"/>
            <a:ext cx="1195754" cy="295422"/>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d-ID" dirty="0"/>
              <a:t>Logika</a:t>
            </a:r>
          </a:p>
        </p:txBody>
      </p:sp>
      <p:cxnSp>
        <p:nvCxnSpPr>
          <p:cNvPr id="10" name="Straight Arrow Connector 9">
            <a:extLst>
              <a:ext uri="{FF2B5EF4-FFF2-40B4-BE49-F238E27FC236}">
                <a16:creationId xmlns:a16="http://schemas.microsoft.com/office/drawing/2014/main" id="{27F24BDE-1DA9-4C72-8C02-C9FB2F2A622E}"/>
              </a:ext>
            </a:extLst>
          </p:cNvPr>
          <p:cNvCxnSpPr>
            <a:stCxn id="7" idx="0"/>
            <a:endCxn id="8" idx="2"/>
          </p:cNvCxnSpPr>
          <p:nvPr/>
        </p:nvCxnSpPr>
        <p:spPr>
          <a:xfrm flipV="1">
            <a:off x="4160519" y="1519853"/>
            <a:ext cx="2048803" cy="68468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68E37B8-C30C-4A3E-BA23-8D1498F0953F}"/>
              </a:ext>
            </a:extLst>
          </p:cNvPr>
          <p:cNvCxnSpPr>
            <a:stCxn id="7" idx="0"/>
            <a:endCxn id="4" idx="2"/>
          </p:cNvCxnSpPr>
          <p:nvPr/>
        </p:nvCxnSpPr>
        <p:spPr>
          <a:xfrm flipH="1" flipV="1">
            <a:off x="1540412" y="1463040"/>
            <a:ext cx="2620107" cy="7414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D7D9488-55A3-4140-898B-A38C582DA2F9}"/>
              </a:ext>
            </a:extLst>
          </p:cNvPr>
          <p:cNvCxnSpPr>
            <a:stCxn id="7" idx="2"/>
            <a:endCxn id="6" idx="0"/>
          </p:cNvCxnSpPr>
          <p:nvPr/>
        </p:nvCxnSpPr>
        <p:spPr>
          <a:xfrm flipH="1">
            <a:off x="1643575" y="2750234"/>
            <a:ext cx="2516944" cy="6881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8B468F-2553-4333-9A36-773BE45BCCB3}"/>
              </a:ext>
            </a:extLst>
          </p:cNvPr>
          <p:cNvCxnSpPr>
            <a:stCxn id="7" idx="2"/>
            <a:endCxn id="5" idx="0"/>
          </p:cNvCxnSpPr>
          <p:nvPr/>
        </p:nvCxnSpPr>
        <p:spPr>
          <a:xfrm>
            <a:off x="4160519" y="2750234"/>
            <a:ext cx="2297333" cy="7183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56BDBEE-876B-4E14-8083-7F9BCA2126F1}"/>
              </a:ext>
            </a:extLst>
          </p:cNvPr>
          <p:cNvSpPr/>
          <p:nvPr/>
        </p:nvSpPr>
        <p:spPr>
          <a:xfrm>
            <a:off x="2293034" y="3967090"/>
            <a:ext cx="4164817" cy="529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a:solidFill>
                  <a:srgbClr val="00B050"/>
                </a:solidFill>
              </a:rPr>
              <a:t>Komponen Bahasa Formal</a:t>
            </a:r>
          </a:p>
        </p:txBody>
      </p:sp>
    </p:spTree>
    <p:extLst>
      <p:ext uri="{BB962C8B-B14F-4D97-AF65-F5344CB8AC3E}">
        <p14:creationId xmlns:p14="http://schemas.microsoft.com/office/powerpoint/2010/main" val="540721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4839-9203-4445-9432-D768286E32DE}"/>
              </a:ext>
            </a:extLst>
          </p:cNvPr>
          <p:cNvSpPr>
            <a:spLocks noGrp="1"/>
          </p:cNvSpPr>
          <p:nvPr>
            <p:ph type="title"/>
          </p:nvPr>
        </p:nvSpPr>
        <p:spPr/>
        <p:txBody>
          <a:bodyPr>
            <a:normAutofit/>
          </a:bodyPr>
          <a:lstStyle/>
          <a:p>
            <a:r>
              <a:rPr lang="id-ID" sz="2400" b="1" dirty="0">
                <a:solidFill>
                  <a:srgbClr val="FFC000"/>
                </a:solidFill>
              </a:rPr>
              <a:t>Operasi dasar Untai (String)</a:t>
            </a:r>
          </a:p>
        </p:txBody>
      </p:sp>
      <p:sp>
        <p:nvSpPr>
          <p:cNvPr id="3" name="Content Placeholder 2">
            <a:extLst>
              <a:ext uri="{FF2B5EF4-FFF2-40B4-BE49-F238E27FC236}">
                <a16:creationId xmlns:a16="http://schemas.microsoft.com/office/drawing/2014/main" id="{473C440F-7EB5-4B31-AB93-F9D4561E2B5B}"/>
              </a:ext>
            </a:extLst>
          </p:cNvPr>
          <p:cNvSpPr>
            <a:spLocks noGrp="1"/>
          </p:cNvSpPr>
          <p:nvPr>
            <p:ph sz="half" idx="2"/>
          </p:nvPr>
        </p:nvSpPr>
        <p:spPr>
          <a:xfrm>
            <a:off x="308309" y="1068538"/>
            <a:ext cx="8285499" cy="5219719"/>
          </a:xfrm>
        </p:spPr>
        <p:txBody>
          <a:bodyPr>
            <a:normAutofit/>
          </a:bodyPr>
          <a:lstStyle/>
          <a:p>
            <a:pPr marL="0" indent="0">
              <a:buNone/>
            </a:pPr>
            <a:r>
              <a:rPr lang="id-ID" sz="2400" dirty="0"/>
              <a:t>Diberikan dua string : x = abc, dan y = 123</a:t>
            </a:r>
          </a:p>
          <a:p>
            <a:r>
              <a:rPr lang="id-ID" sz="2400" dirty="0"/>
              <a:t>Prefix string w adalah string yang dihasilkan dari string w dengan menghilangkan nol atau lebih simbol-simbol </a:t>
            </a:r>
            <a:r>
              <a:rPr lang="id-ID" sz="2400" dirty="0">
                <a:solidFill>
                  <a:srgbClr val="FF0000"/>
                </a:solidFill>
              </a:rPr>
              <a:t>paling belakang</a:t>
            </a:r>
            <a:r>
              <a:rPr lang="id-ID" sz="2400" dirty="0"/>
              <a:t> dari string w tersebut.</a:t>
            </a:r>
          </a:p>
          <a:p>
            <a:pPr marL="0" indent="0">
              <a:buNone/>
            </a:pPr>
            <a:r>
              <a:rPr lang="id-ID" sz="2400" dirty="0">
                <a:solidFill>
                  <a:srgbClr val="FF0000"/>
                </a:solidFill>
              </a:rPr>
              <a:t>Contoh</a:t>
            </a:r>
            <a:r>
              <a:rPr lang="id-ID" sz="2400" dirty="0"/>
              <a:t>: abc, ab, a, dan </a:t>
            </a:r>
            <a:r>
              <a:rPr lang="id-ID" sz="2400" dirty="0">
                <a:latin typeface="Tahoma" panose="020B0604030504040204" pitchFamily="34" charset="0"/>
                <a:ea typeface="Tahoma" panose="020B0604030504040204" pitchFamily="34" charset="0"/>
                <a:cs typeface="Tahoma" panose="020B0604030504040204" pitchFamily="34" charset="0"/>
              </a:rPr>
              <a:t>Ɛ</a:t>
            </a:r>
            <a:r>
              <a:rPr lang="id-ID" sz="2400" dirty="0"/>
              <a:t> adalah semua prefix(x)</a:t>
            </a:r>
          </a:p>
          <a:p>
            <a:r>
              <a:rPr lang="id-ID" sz="2400" dirty="0"/>
              <a:t>Properprefix string w adalah string yang dihasilkan dari string w dengan menghilangkan satu atau lebih simbol-simbol </a:t>
            </a:r>
            <a:r>
              <a:rPr lang="id-ID" sz="2400" dirty="0">
                <a:solidFill>
                  <a:srgbClr val="FF0000"/>
                </a:solidFill>
              </a:rPr>
              <a:t>paling belakang </a:t>
            </a:r>
            <a:r>
              <a:rPr lang="id-ID" sz="2400" dirty="0"/>
              <a:t>dari string w tersebut.</a:t>
            </a:r>
          </a:p>
          <a:p>
            <a:pPr marL="0" indent="0">
              <a:buNone/>
            </a:pPr>
            <a:r>
              <a:rPr lang="id-ID" sz="2400" dirty="0">
                <a:solidFill>
                  <a:srgbClr val="FF0000"/>
                </a:solidFill>
              </a:rPr>
              <a:t>Contoh</a:t>
            </a:r>
            <a:r>
              <a:rPr lang="id-ID" sz="2400" dirty="0"/>
              <a:t> : ab, a, dan </a:t>
            </a:r>
            <a:r>
              <a:rPr lang="id-ID" sz="2400" dirty="0">
                <a:latin typeface="Tahoma" panose="020B0604030504040204" pitchFamily="34" charset="0"/>
                <a:ea typeface="Tahoma" panose="020B0604030504040204" pitchFamily="34" charset="0"/>
                <a:cs typeface="Tahoma" panose="020B0604030504040204" pitchFamily="34" charset="0"/>
              </a:rPr>
              <a:t>Ɛ</a:t>
            </a:r>
            <a:r>
              <a:rPr lang="id-ID" sz="2400" dirty="0"/>
              <a:t> adalah semua Properprefix(x)</a:t>
            </a:r>
          </a:p>
          <a:p>
            <a:pPr marL="0" indent="0">
              <a:buNone/>
            </a:pPr>
            <a:endParaRPr lang="id-ID" sz="2400" dirty="0"/>
          </a:p>
          <a:p>
            <a:endParaRPr lang="id-ID" sz="2400" dirty="0"/>
          </a:p>
          <a:p>
            <a:pPr marL="0" indent="0">
              <a:buNone/>
            </a:pPr>
            <a:endParaRPr lang="id-ID" sz="2400" dirty="0"/>
          </a:p>
        </p:txBody>
      </p:sp>
    </p:spTree>
    <p:extLst>
      <p:ext uri="{BB962C8B-B14F-4D97-AF65-F5344CB8AC3E}">
        <p14:creationId xmlns:p14="http://schemas.microsoft.com/office/powerpoint/2010/main" val="565680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4839-9203-4445-9432-D768286E32DE}"/>
              </a:ext>
            </a:extLst>
          </p:cNvPr>
          <p:cNvSpPr>
            <a:spLocks noGrp="1"/>
          </p:cNvSpPr>
          <p:nvPr>
            <p:ph type="title"/>
          </p:nvPr>
        </p:nvSpPr>
        <p:spPr/>
        <p:txBody>
          <a:bodyPr>
            <a:normAutofit/>
          </a:bodyPr>
          <a:lstStyle/>
          <a:p>
            <a:r>
              <a:rPr lang="id-ID" sz="2400" b="1" dirty="0">
                <a:solidFill>
                  <a:srgbClr val="FFC000"/>
                </a:solidFill>
              </a:rPr>
              <a:t>Operasi dasar Untai (String)</a:t>
            </a:r>
          </a:p>
        </p:txBody>
      </p:sp>
      <p:sp>
        <p:nvSpPr>
          <p:cNvPr id="3" name="Content Placeholder 2">
            <a:extLst>
              <a:ext uri="{FF2B5EF4-FFF2-40B4-BE49-F238E27FC236}">
                <a16:creationId xmlns:a16="http://schemas.microsoft.com/office/drawing/2014/main" id="{473C440F-7EB5-4B31-AB93-F9D4561E2B5B}"/>
              </a:ext>
            </a:extLst>
          </p:cNvPr>
          <p:cNvSpPr>
            <a:spLocks noGrp="1"/>
          </p:cNvSpPr>
          <p:nvPr>
            <p:ph sz="half" idx="2"/>
          </p:nvPr>
        </p:nvSpPr>
        <p:spPr>
          <a:xfrm>
            <a:off x="308309" y="1068538"/>
            <a:ext cx="8285499" cy="5219719"/>
          </a:xfrm>
        </p:spPr>
        <p:txBody>
          <a:bodyPr>
            <a:normAutofit/>
          </a:bodyPr>
          <a:lstStyle/>
          <a:p>
            <a:r>
              <a:rPr lang="id-ID" sz="2400" dirty="0"/>
              <a:t>Postfix atau sufix string w adalah string yang dihasilkan dari string w dengan menghilangkan nol atau lebih simbol-simbol </a:t>
            </a:r>
            <a:r>
              <a:rPr lang="id-ID" sz="2400" dirty="0">
                <a:solidFill>
                  <a:srgbClr val="FF0000"/>
                </a:solidFill>
              </a:rPr>
              <a:t>paling depan </a:t>
            </a:r>
            <a:r>
              <a:rPr lang="id-ID" sz="2400" dirty="0"/>
              <a:t>dari string w tersebut.</a:t>
            </a:r>
          </a:p>
          <a:p>
            <a:pPr marL="0" indent="0">
              <a:buNone/>
            </a:pPr>
            <a:r>
              <a:rPr lang="id-ID" sz="2400" dirty="0">
                <a:solidFill>
                  <a:srgbClr val="FF0000"/>
                </a:solidFill>
              </a:rPr>
              <a:t>Contoh</a:t>
            </a:r>
            <a:r>
              <a:rPr lang="id-ID" sz="2400" dirty="0"/>
              <a:t> : </a:t>
            </a:r>
            <a:r>
              <a:rPr lang="en-US" sz="2400" dirty="0"/>
              <a:t>a</a:t>
            </a:r>
            <a:r>
              <a:rPr lang="id-ID" sz="2400" dirty="0"/>
              <a:t>bc, </a:t>
            </a:r>
            <a:r>
              <a:rPr lang="en-US" sz="2400" dirty="0" err="1"/>
              <a:t>bc</a:t>
            </a:r>
            <a:r>
              <a:rPr lang="id-ID" sz="2400" dirty="0"/>
              <a:t>, </a:t>
            </a:r>
            <a:r>
              <a:rPr lang="en-US" sz="2400" dirty="0"/>
              <a:t>c</a:t>
            </a:r>
            <a:r>
              <a:rPr lang="id-ID" sz="2400" dirty="0"/>
              <a:t>, dan </a:t>
            </a:r>
            <a:r>
              <a:rPr lang="id-ID" sz="2400" dirty="0">
                <a:latin typeface="Tahoma" panose="020B0604030504040204" pitchFamily="34" charset="0"/>
                <a:ea typeface="Tahoma" panose="020B0604030504040204" pitchFamily="34" charset="0"/>
                <a:cs typeface="Tahoma" panose="020B0604030504040204" pitchFamily="34" charset="0"/>
              </a:rPr>
              <a:t>Ɛ</a:t>
            </a:r>
            <a:r>
              <a:rPr lang="id-ID" sz="2400" dirty="0"/>
              <a:t> adalah semua prefix(x)</a:t>
            </a:r>
          </a:p>
          <a:p>
            <a:r>
              <a:rPr lang="id-ID" sz="2400" dirty="0"/>
              <a:t> </a:t>
            </a:r>
            <a:r>
              <a:rPr lang="id-ID" sz="2400" dirty="0">
                <a:solidFill>
                  <a:srgbClr val="FF0000"/>
                </a:solidFill>
              </a:rPr>
              <a:t>Properpostfix</a:t>
            </a:r>
            <a:r>
              <a:rPr lang="id-ID" sz="2400" dirty="0"/>
              <a:t> atau Propersufix string w adalah string yang dihasilkan dari string w dengan menghilangkan </a:t>
            </a:r>
            <a:r>
              <a:rPr lang="id-ID" sz="2400" dirty="0">
                <a:solidFill>
                  <a:srgbClr val="FF0000"/>
                </a:solidFill>
              </a:rPr>
              <a:t>satu </a:t>
            </a:r>
            <a:r>
              <a:rPr lang="id-ID" sz="2400" dirty="0"/>
              <a:t>atau lebih simbol-simbol </a:t>
            </a:r>
            <a:r>
              <a:rPr lang="id-ID" sz="2400" dirty="0">
                <a:solidFill>
                  <a:srgbClr val="FF0000"/>
                </a:solidFill>
              </a:rPr>
              <a:t>paling depan</a:t>
            </a:r>
            <a:r>
              <a:rPr lang="id-ID" sz="2400" dirty="0"/>
              <a:t> dari string w tersebut.</a:t>
            </a:r>
          </a:p>
          <a:p>
            <a:pPr marL="0" indent="0">
              <a:buNone/>
            </a:pPr>
            <a:r>
              <a:rPr lang="id-ID" sz="2400" dirty="0">
                <a:solidFill>
                  <a:srgbClr val="FF0000"/>
                </a:solidFill>
              </a:rPr>
              <a:t>Contoh</a:t>
            </a:r>
            <a:r>
              <a:rPr lang="id-ID" sz="2400" dirty="0"/>
              <a:t> : bc, c, dan </a:t>
            </a:r>
            <a:r>
              <a:rPr lang="id-ID" sz="2400" dirty="0">
                <a:latin typeface="Tahoma" panose="020B0604030504040204" pitchFamily="34" charset="0"/>
                <a:ea typeface="Tahoma" panose="020B0604030504040204" pitchFamily="34" charset="0"/>
                <a:cs typeface="Tahoma" panose="020B0604030504040204" pitchFamily="34" charset="0"/>
              </a:rPr>
              <a:t>Ɛ</a:t>
            </a:r>
            <a:r>
              <a:rPr lang="id-ID" sz="2400" dirty="0"/>
              <a:t> adalah semua Properpostfix(x)</a:t>
            </a:r>
          </a:p>
          <a:p>
            <a:endParaRPr lang="id-ID" sz="2400" dirty="0"/>
          </a:p>
          <a:p>
            <a:pPr marL="0" indent="0">
              <a:buNone/>
            </a:pPr>
            <a:endParaRPr lang="id-ID" sz="2400" dirty="0"/>
          </a:p>
        </p:txBody>
      </p:sp>
    </p:spTree>
    <p:extLst>
      <p:ext uri="{BB962C8B-B14F-4D97-AF65-F5344CB8AC3E}">
        <p14:creationId xmlns:p14="http://schemas.microsoft.com/office/powerpoint/2010/main" val="252252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4839-9203-4445-9432-D768286E32DE}"/>
              </a:ext>
            </a:extLst>
          </p:cNvPr>
          <p:cNvSpPr>
            <a:spLocks noGrp="1"/>
          </p:cNvSpPr>
          <p:nvPr>
            <p:ph type="title"/>
          </p:nvPr>
        </p:nvSpPr>
        <p:spPr/>
        <p:txBody>
          <a:bodyPr>
            <a:normAutofit/>
          </a:bodyPr>
          <a:lstStyle/>
          <a:p>
            <a:r>
              <a:rPr lang="id-ID" sz="2400" b="1" dirty="0">
                <a:solidFill>
                  <a:srgbClr val="FFC000"/>
                </a:solidFill>
              </a:rPr>
              <a:t>Operasi dasar Untai (String)</a:t>
            </a:r>
          </a:p>
        </p:txBody>
      </p:sp>
      <p:sp>
        <p:nvSpPr>
          <p:cNvPr id="3" name="Content Placeholder 2">
            <a:extLst>
              <a:ext uri="{FF2B5EF4-FFF2-40B4-BE49-F238E27FC236}">
                <a16:creationId xmlns:a16="http://schemas.microsoft.com/office/drawing/2014/main" id="{473C440F-7EB5-4B31-AB93-F9D4561E2B5B}"/>
              </a:ext>
            </a:extLst>
          </p:cNvPr>
          <p:cNvSpPr>
            <a:spLocks noGrp="1"/>
          </p:cNvSpPr>
          <p:nvPr>
            <p:ph sz="half" idx="2"/>
          </p:nvPr>
        </p:nvSpPr>
        <p:spPr>
          <a:xfrm>
            <a:off x="308309" y="1068538"/>
            <a:ext cx="8285499" cy="5219719"/>
          </a:xfrm>
        </p:spPr>
        <p:txBody>
          <a:bodyPr>
            <a:normAutofit/>
          </a:bodyPr>
          <a:lstStyle/>
          <a:p>
            <a:r>
              <a:rPr lang="id-ID" sz="2400" dirty="0"/>
              <a:t>Head string w adalah simbol paling depan dari string w</a:t>
            </a:r>
          </a:p>
          <a:p>
            <a:pPr marL="0" indent="0">
              <a:buNone/>
            </a:pPr>
            <a:r>
              <a:rPr lang="id-ID" sz="2400" dirty="0">
                <a:solidFill>
                  <a:srgbClr val="FF0000"/>
                </a:solidFill>
              </a:rPr>
              <a:t>Contoh</a:t>
            </a:r>
            <a:r>
              <a:rPr lang="id-ID" sz="2400" dirty="0"/>
              <a:t> : </a:t>
            </a:r>
            <a:r>
              <a:rPr lang="id-ID" sz="2400" dirty="0">
                <a:solidFill>
                  <a:srgbClr val="00B0F0"/>
                </a:solidFill>
              </a:rPr>
              <a:t>a</a:t>
            </a:r>
            <a:r>
              <a:rPr lang="id-ID" sz="2400" dirty="0"/>
              <a:t> adalah </a:t>
            </a:r>
            <a:r>
              <a:rPr lang="id-ID" sz="2400" dirty="0">
                <a:solidFill>
                  <a:srgbClr val="00B0F0"/>
                </a:solidFill>
              </a:rPr>
              <a:t>Head</a:t>
            </a:r>
            <a:r>
              <a:rPr lang="id-ID" sz="2400" dirty="0"/>
              <a:t>(x)</a:t>
            </a:r>
          </a:p>
          <a:p>
            <a:r>
              <a:rPr lang="id-ID" sz="2400" dirty="0"/>
              <a:t>Tail string adalah string yang dihasilkan dari string w dengan menghilangkan simbol paling depan dari string w tersebut.</a:t>
            </a:r>
          </a:p>
          <a:p>
            <a:pPr marL="0" indent="0">
              <a:buNone/>
            </a:pPr>
            <a:r>
              <a:rPr lang="id-ID" sz="2400" dirty="0">
                <a:solidFill>
                  <a:srgbClr val="FF0000"/>
                </a:solidFill>
              </a:rPr>
              <a:t>Contoh</a:t>
            </a:r>
            <a:r>
              <a:rPr lang="id-ID" sz="2400" dirty="0"/>
              <a:t> : </a:t>
            </a:r>
            <a:r>
              <a:rPr lang="id-ID" sz="2400" dirty="0">
                <a:solidFill>
                  <a:srgbClr val="FF0000"/>
                </a:solidFill>
              </a:rPr>
              <a:t>bc</a:t>
            </a:r>
            <a:r>
              <a:rPr lang="id-ID" sz="2400" dirty="0"/>
              <a:t> adalah </a:t>
            </a:r>
            <a:r>
              <a:rPr lang="id-ID" sz="2400" dirty="0">
                <a:solidFill>
                  <a:srgbClr val="FF0000"/>
                </a:solidFill>
              </a:rPr>
              <a:t>Tail</a:t>
            </a:r>
            <a:r>
              <a:rPr lang="id-ID" sz="2400" dirty="0"/>
              <a:t>(x)</a:t>
            </a:r>
          </a:p>
          <a:p>
            <a:r>
              <a:rPr lang="id-ID" sz="2400" dirty="0"/>
              <a:t>Substring string w adalah string yang dihasilkan dari string w dengan menghilangkan nol atau lebih simbol-simbol paling depan dan/atau simbol-simbol paling belakang dari string w tersebut.</a:t>
            </a:r>
          </a:p>
          <a:p>
            <a:pPr marL="0" indent="0">
              <a:buNone/>
            </a:pPr>
            <a:r>
              <a:rPr lang="id-ID" sz="2400" dirty="0">
                <a:solidFill>
                  <a:srgbClr val="FF0000"/>
                </a:solidFill>
              </a:rPr>
              <a:t>Contoh</a:t>
            </a:r>
            <a:r>
              <a:rPr lang="id-ID" sz="2400" dirty="0"/>
              <a:t> : abc, ab, bc, a, b, c,  dan </a:t>
            </a:r>
            <a:r>
              <a:rPr lang="id-ID" sz="2400" dirty="0">
                <a:latin typeface="Tahoma" panose="020B0604030504040204" pitchFamily="34" charset="0"/>
                <a:ea typeface="Tahoma" panose="020B0604030504040204" pitchFamily="34" charset="0"/>
                <a:cs typeface="Tahoma" panose="020B0604030504040204" pitchFamily="34" charset="0"/>
              </a:rPr>
              <a:t>Ɛ</a:t>
            </a:r>
            <a:r>
              <a:rPr lang="id-ID" sz="2400" dirty="0"/>
              <a:t> adalah semua Substring(x)</a:t>
            </a:r>
          </a:p>
          <a:p>
            <a:pPr marL="0" indent="0">
              <a:buNone/>
            </a:pPr>
            <a:endParaRPr lang="id-ID" sz="2400" dirty="0"/>
          </a:p>
        </p:txBody>
      </p:sp>
    </p:spTree>
    <p:extLst>
      <p:ext uri="{BB962C8B-B14F-4D97-AF65-F5344CB8AC3E}">
        <p14:creationId xmlns:p14="http://schemas.microsoft.com/office/powerpoint/2010/main" val="3899042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4839-9203-4445-9432-D768286E32DE}"/>
              </a:ext>
            </a:extLst>
          </p:cNvPr>
          <p:cNvSpPr>
            <a:spLocks noGrp="1"/>
          </p:cNvSpPr>
          <p:nvPr>
            <p:ph type="title"/>
          </p:nvPr>
        </p:nvSpPr>
        <p:spPr/>
        <p:txBody>
          <a:bodyPr>
            <a:normAutofit/>
          </a:bodyPr>
          <a:lstStyle/>
          <a:p>
            <a:r>
              <a:rPr lang="id-ID" sz="2400" b="1" dirty="0">
                <a:solidFill>
                  <a:srgbClr val="FFC000"/>
                </a:solidFill>
              </a:rPr>
              <a:t>Operasi dasar Untai (String)</a:t>
            </a:r>
          </a:p>
        </p:txBody>
      </p:sp>
      <p:sp>
        <p:nvSpPr>
          <p:cNvPr id="3" name="Content Placeholder 2">
            <a:extLst>
              <a:ext uri="{FF2B5EF4-FFF2-40B4-BE49-F238E27FC236}">
                <a16:creationId xmlns:a16="http://schemas.microsoft.com/office/drawing/2014/main" id="{473C440F-7EB5-4B31-AB93-F9D4561E2B5B}"/>
              </a:ext>
            </a:extLst>
          </p:cNvPr>
          <p:cNvSpPr>
            <a:spLocks noGrp="1"/>
          </p:cNvSpPr>
          <p:nvPr>
            <p:ph sz="half" idx="2"/>
          </p:nvPr>
        </p:nvSpPr>
        <p:spPr>
          <a:xfrm>
            <a:off x="308309" y="1068538"/>
            <a:ext cx="8285499" cy="5219719"/>
          </a:xfrm>
        </p:spPr>
        <p:txBody>
          <a:bodyPr>
            <a:normAutofit/>
          </a:bodyPr>
          <a:lstStyle/>
          <a:p>
            <a:r>
              <a:rPr lang="id-ID" sz="2400" dirty="0"/>
              <a:t>Propersubstring string w adalah string yang dihasilkan dari string w dengan menghilangkan satu atau lebih simbol-simbol paling depan dan/atau simbol-simbol paling belakang dari string w tersebut.</a:t>
            </a:r>
          </a:p>
          <a:p>
            <a:pPr marL="0" indent="0">
              <a:buNone/>
            </a:pPr>
            <a:r>
              <a:rPr lang="id-ID" sz="2400" dirty="0">
                <a:solidFill>
                  <a:srgbClr val="FF0000"/>
                </a:solidFill>
              </a:rPr>
              <a:t>Contoh</a:t>
            </a:r>
            <a:r>
              <a:rPr lang="id-ID" sz="2400" dirty="0"/>
              <a:t> : ab, bc, a, b, c,  dan </a:t>
            </a:r>
            <a:r>
              <a:rPr lang="id-ID" sz="2400" dirty="0">
                <a:latin typeface="Tahoma" panose="020B0604030504040204" pitchFamily="34" charset="0"/>
                <a:ea typeface="Tahoma" panose="020B0604030504040204" pitchFamily="34" charset="0"/>
                <a:cs typeface="Tahoma" panose="020B0604030504040204" pitchFamily="34" charset="0"/>
              </a:rPr>
              <a:t>Ɛ</a:t>
            </a:r>
            <a:r>
              <a:rPr lang="id-ID" sz="2400" dirty="0"/>
              <a:t> adalah semua Propersubstring(x)</a:t>
            </a:r>
          </a:p>
          <a:p>
            <a:r>
              <a:rPr lang="id-ID" sz="2400" dirty="0"/>
              <a:t>Subsequence string w adalah string yang dihasilkan dari string w dengan menghilangkan nol atau lebih simbol-simbol dari string w tersebut.</a:t>
            </a:r>
          </a:p>
          <a:p>
            <a:pPr marL="0" indent="0">
              <a:buNone/>
            </a:pPr>
            <a:r>
              <a:rPr lang="id-ID" sz="2400" dirty="0">
                <a:solidFill>
                  <a:srgbClr val="FF0000"/>
                </a:solidFill>
              </a:rPr>
              <a:t>Contoh</a:t>
            </a:r>
            <a:r>
              <a:rPr lang="id-ID" sz="2400" dirty="0"/>
              <a:t> : abc, ab, bc, ac, a, b, c,  dan </a:t>
            </a:r>
            <a:r>
              <a:rPr lang="id-ID" sz="2400" dirty="0">
                <a:latin typeface="Tahoma" panose="020B0604030504040204" pitchFamily="34" charset="0"/>
                <a:ea typeface="Tahoma" panose="020B0604030504040204" pitchFamily="34" charset="0"/>
                <a:cs typeface="Tahoma" panose="020B0604030504040204" pitchFamily="34" charset="0"/>
              </a:rPr>
              <a:t>Ɛ</a:t>
            </a:r>
            <a:r>
              <a:rPr lang="id-ID" sz="2400" dirty="0"/>
              <a:t> adalah semua subsequence(x) </a:t>
            </a:r>
          </a:p>
          <a:p>
            <a:pPr marL="0" indent="0">
              <a:buNone/>
            </a:pPr>
            <a:endParaRPr lang="id-ID" sz="2400" dirty="0"/>
          </a:p>
        </p:txBody>
      </p:sp>
    </p:spTree>
    <p:extLst>
      <p:ext uri="{BB962C8B-B14F-4D97-AF65-F5344CB8AC3E}">
        <p14:creationId xmlns:p14="http://schemas.microsoft.com/office/powerpoint/2010/main" val="128178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4839-9203-4445-9432-D768286E32DE}"/>
              </a:ext>
            </a:extLst>
          </p:cNvPr>
          <p:cNvSpPr>
            <a:spLocks noGrp="1"/>
          </p:cNvSpPr>
          <p:nvPr>
            <p:ph type="title"/>
          </p:nvPr>
        </p:nvSpPr>
        <p:spPr/>
        <p:txBody>
          <a:bodyPr>
            <a:normAutofit/>
          </a:bodyPr>
          <a:lstStyle/>
          <a:p>
            <a:r>
              <a:rPr lang="id-ID" sz="2400" b="1" dirty="0">
                <a:solidFill>
                  <a:srgbClr val="FFC000"/>
                </a:solidFill>
              </a:rPr>
              <a:t>Operasi dasar Untai (String)</a:t>
            </a:r>
          </a:p>
        </p:txBody>
      </p:sp>
      <p:sp>
        <p:nvSpPr>
          <p:cNvPr id="3" name="Content Placeholder 2">
            <a:extLst>
              <a:ext uri="{FF2B5EF4-FFF2-40B4-BE49-F238E27FC236}">
                <a16:creationId xmlns:a16="http://schemas.microsoft.com/office/drawing/2014/main" id="{473C440F-7EB5-4B31-AB93-F9D4561E2B5B}"/>
              </a:ext>
            </a:extLst>
          </p:cNvPr>
          <p:cNvSpPr>
            <a:spLocks noGrp="1"/>
          </p:cNvSpPr>
          <p:nvPr>
            <p:ph sz="half" idx="2"/>
          </p:nvPr>
        </p:nvSpPr>
        <p:spPr>
          <a:xfrm>
            <a:off x="308309" y="1068538"/>
            <a:ext cx="8285499" cy="5219719"/>
          </a:xfrm>
        </p:spPr>
        <p:txBody>
          <a:bodyPr>
            <a:normAutofit/>
          </a:bodyPr>
          <a:lstStyle/>
          <a:p>
            <a:r>
              <a:rPr lang="id-ID" sz="2400" dirty="0"/>
              <a:t>ProperSubsequence string w adalah string yang dihasilkan dari string w dengan menghilangkan satu atau lebih simbol-simbol dari string w tersebut.</a:t>
            </a:r>
          </a:p>
          <a:p>
            <a:pPr marL="0" indent="0">
              <a:buNone/>
            </a:pPr>
            <a:r>
              <a:rPr lang="id-ID" sz="2400" dirty="0">
                <a:solidFill>
                  <a:srgbClr val="FF0000"/>
                </a:solidFill>
              </a:rPr>
              <a:t>Contoh</a:t>
            </a:r>
            <a:r>
              <a:rPr lang="id-ID" sz="2400" dirty="0"/>
              <a:t> :  ab, bc, ac, a, b, c,  dan </a:t>
            </a:r>
            <a:r>
              <a:rPr lang="id-ID" sz="2400" dirty="0">
                <a:latin typeface="Tahoma" panose="020B0604030504040204" pitchFamily="34" charset="0"/>
                <a:ea typeface="Tahoma" panose="020B0604030504040204" pitchFamily="34" charset="0"/>
                <a:cs typeface="Tahoma" panose="020B0604030504040204" pitchFamily="34" charset="0"/>
              </a:rPr>
              <a:t>Ɛ</a:t>
            </a:r>
            <a:r>
              <a:rPr lang="id-ID" sz="2400" dirty="0"/>
              <a:t> adalah semua Propersubsequence(x)</a:t>
            </a:r>
          </a:p>
          <a:p>
            <a:r>
              <a:rPr lang="id-ID" sz="2400" dirty="0">
                <a:solidFill>
                  <a:srgbClr val="FF0000"/>
                </a:solidFill>
              </a:rPr>
              <a:t>Concatenation</a:t>
            </a:r>
            <a:r>
              <a:rPr lang="id-ID" sz="2400" dirty="0"/>
              <a:t> adalah penyambungan dua buah string. Operator concatenation adalah concate atau tanpa lambang apapun.</a:t>
            </a:r>
          </a:p>
          <a:p>
            <a:pPr marL="0" indent="0">
              <a:buNone/>
            </a:pPr>
            <a:r>
              <a:rPr lang="id-ID" sz="2400" dirty="0">
                <a:solidFill>
                  <a:srgbClr val="FF0000"/>
                </a:solidFill>
              </a:rPr>
              <a:t>Contoh</a:t>
            </a:r>
            <a:r>
              <a:rPr lang="id-ID" sz="2400" dirty="0"/>
              <a:t> : </a:t>
            </a:r>
            <a:r>
              <a:rPr lang="id-ID" sz="2400" dirty="0">
                <a:solidFill>
                  <a:srgbClr val="FF0000"/>
                </a:solidFill>
              </a:rPr>
              <a:t>concate(xy</a:t>
            </a:r>
            <a:r>
              <a:rPr lang="id-ID" sz="2400" dirty="0"/>
              <a:t>)=xy=abc123</a:t>
            </a:r>
          </a:p>
          <a:p>
            <a:r>
              <a:rPr lang="id-ID" sz="2400" dirty="0">
                <a:solidFill>
                  <a:srgbClr val="FF0000"/>
                </a:solidFill>
              </a:rPr>
              <a:t>Alternation</a:t>
            </a:r>
            <a:r>
              <a:rPr lang="id-ID" sz="2400" dirty="0"/>
              <a:t> adalah pilihan satu diantara dua buah string. Operator alternation adalah alternate atau |.</a:t>
            </a:r>
          </a:p>
          <a:p>
            <a:pPr marL="0" indent="0">
              <a:buNone/>
            </a:pPr>
            <a:r>
              <a:rPr lang="id-ID" sz="2400" dirty="0">
                <a:solidFill>
                  <a:srgbClr val="FF0000"/>
                </a:solidFill>
              </a:rPr>
              <a:t>Contoh</a:t>
            </a:r>
            <a:r>
              <a:rPr lang="id-ID" sz="2400" dirty="0"/>
              <a:t> : alternate(xy)=x|y=abc atau 123</a:t>
            </a:r>
          </a:p>
          <a:p>
            <a:pPr marL="0" indent="0">
              <a:buNone/>
            </a:pPr>
            <a:endParaRPr lang="id-ID" sz="2400" dirty="0"/>
          </a:p>
        </p:txBody>
      </p:sp>
    </p:spTree>
    <p:extLst>
      <p:ext uri="{BB962C8B-B14F-4D97-AF65-F5344CB8AC3E}">
        <p14:creationId xmlns:p14="http://schemas.microsoft.com/office/powerpoint/2010/main" val="399330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4839-9203-4445-9432-D768286E32DE}"/>
              </a:ext>
            </a:extLst>
          </p:cNvPr>
          <p:cNvSpPr>
            <a:spLocks noGrp="1"/>
          </p:cNvSpPr>
          <p:nvPr>
            <p:ph type="title"/>
          </p:nvPr>
        </p:nvSpPr>
        <p:spPr/>
        <p:txBody>
          <a:bodyPr>
            <a:normAutofit/>
          </a:bodyPr>
          <a:lstStyle/>
          <a:p>
            <a:r>
              <a:rPr lang="id-ID" sz="2400" b="1" dirty="0">
                <a:solidFill>
                  <a:srgbClr val="FFC000"/>
                </a:solidFill>
              </a:rPr>
              <a:t>Bahasa </a:t>
            </a:r>
          </a:p>
        </p:txBody>
      </p:sp>
      <p:sp>
        <p:nvSpPr>
          <p:cNvPr id="3" name="Content Placeholder 2">
            <a:extLst>
              <a:ext uri="{FF2B5EF4-FFF2-40B4-BE49-F238E27FC236}">
                <a16:creationId xmlns:a16="http://schemas.microsoft.com/office/drawing/2014/main" id="{473C440F-7EB5-4B31-AB93-F9D4561E2B5B}"/>
              </a:ext>
            </a:extLst>
          </p:cNvPr>
          <p:cNvSpPr>
            <a:spLocks noGrp="1"/>
          </p:cNvSpPr>
          <p:nvPr>
            <p:ph sz="half" idx="2"/>
          </p:nvPr>
        </p:nvSpPr>
        <p:spPr>
          <a:xfrm>
            <a:off x="308309" y="1068538"/>
            <a:ext cx="8285499" cy="5219719"/>
          </a:xfrm>
        </p:spPr>
        <p:txBody>
          <a:bodyPr>
            <a:normAutofit lnSpcReduction="10000"/>
          </a:bodyPr>
          <a:lstStyle/>
          <a:p>
            <a:r>
              <a:rPr lang="id-ID" sz="2400" dirty="0"/>
              <a:t>Bahasa adalah kumpulan kata kata  dari beberapa alphabet.</a:t>
            </a:r>
          </a:p>
          <a:p>
            <a:pPr marL="0" indent="0">
              <a:buNone/>
            </a:pPr>
            <a:endParaRPr lang="id-ID" sz="2400" dirty="0"/>
          </a:p>
          <a:p>
            <a:r>
              <a:rPr lang="id-ID" sz="2400" dirty="0"/>
              <a:t>Seringkali bahasa tunggal {w} diidentifikasikan dengan satu satunya kata w, dan bahasa dilambangkan hanya oleh w.</a:t>
            </a:r>
          </a:p>
          <a:p>
            <a:pPr marL="0" indent="0">
              <a:buNone/>
            </a:pPr>
            <a:endParaRPr lang="id-ID" sz="2400" dirty="0"/>
          </a:p>
          <a:p>
            <a:r>
              <a:rPr lang="id-ID" sz="2400" dirty="0"/>
              <a:t>Seperangkat notasi digunakan untuk bahasa : </a:t>
            </a:r>
            <a:r>
              <a:rPr lang="id-ID" sz="2400" dirty="0">
                <a:solidFill>
                  <a:srgbClr val="FF0000"/>
                </a:solidFill>
                <a:sym typeface="Symbol" panose="05050102010706020507" pitchFamily="18" charset="2"/>
              </a:rPr>
              <a:t></a:t>
            </a:r>
            <a:r>
              <a:rPr lang="id-ID" sz="2400" dirty="0"/>
              <a:t>  (inklusi),  </a:t>
            </a:r>
            <a:r>
              <a:rPr lang="id-ID" sz="2400" dirty="0">
                <a:solidFill>
                  <a:srgbClr val="FF0000"/>
                </a:solidFill>
                <a:sym typeface="Symbol" panose="05050102010706020507" pitchFamily="18" charset="2"/>
              </a:rPr>
              <a:t></a:t>
            </a:r>
            <a:r>
              <a:rPr lang="id-ID" sz="2400" dirty="0"/>
              <a:t>  (penyertaan yang benar), </a:t>
            </a:r>
            <a:r>
              <a:rPr lang="id-ID" sz="2400" dirty="0">
                <a:solidFill>
                  <a:srgbClr val="FF0000"/>
                </a:solidFill>
              </a:rPr>
              <a:t>U</a:t>
            </a:r>
            <a:r>
              <a:rPr lang="id-ID" sz="2400" dirty="0"/>
              <a:t> (union),  </a:t>
            </a:r>
            <a:r>
              <a:rPr lang="id-ID" sz="2400" dirty="0">
                <a:solidFill>
                  <a:srgbClr val="FF0000"/>
                </a:solidFill>
                <a:sym typeface="Symbol" panose="05050102010706020507" pitchFamily="18" charset="2"/>
              </a:rPr>
              <a:t></a:t>
            </a:r>
            <a:r>
              <a:rPr lang="id-ID" sz="2400" dirty="0"/>
              <a:t>   (intersection),  </a:t>
            </a:r>
            <a:r>
              <a:rPr lang="id-ID" sz="2400" dirty="0">
                <a:solidFill>
                  <a:srgbClr val="FF0000"/>
                </a:solidFill>
              </a:rPr>
              <a:t>- </a:t>
            </a:r>
            <a:r>
              <a:rPr lang="id-ID" sz="2400" dirty="0"/>
              <a:t> (difference) dan </a:t>
            </a:r>
            <a:r>
              <a:rPr lang="id-ID" sz="2400" dirty="0">
                <a:solidFill>
                  <a:srgbClr val="FF0000"/>
                </a:solidFill>
                <a:latin typeface="Tahoma" panose="020B0604030504040204" pitchFamily="34" charset="0"/>
                <a:ea typeface="Tahoma" panose="020B0604030504040204" pitchFamily="34" charset="0"/>
                <a:cs typeface="Tahoma" panose="020B0604030504040204" pitchFamily="34" charset="0"/>
              </a:rPr>
              <a:t>-</a:t>
            </a:r>
            <a:r>
              <a:rPr lang="id-ID" sz="2400" dirty="0"/>
              <a:t>  (pelengkap terhadap himpunan semua kata diatas alphabet).</a:t>
            </a:r>
          </a:p>
          <a:p>
            <a:pPr marL="0" indent="0">
              <a:buNone/>
            </a:pPr>
            <a:endParaRPr lang="id-ID" sz="2400" dirty="0"/>
          </a:p>
          <a:p>
            <a:r>
              <a:rPr lang="id-ID" sz="2400" dirty="0"/>
              <a:t>Milik kata w dalam bahasa L dilambangkan dengan w </a:t>
            </a:r>
            <a:r>
              <a:rPr lang="id-ID" sz="2400" dirty="0">
                <a:sym typeface="Symbol" panose="05050102010706020507" pitchFamily="18" charset="2"/>
              </a:rPr>
              <a:t></a:t>
            </a:r>
            <a:r>
              <a:rPr lang="id-ID" sz="2400" dirty="0"/>
              <a:t> L.</a:t>
            </a:r>
          </a:p>
        </p:txBody>
      </p:sp>
    </p:spTree>
    <p:extLst>
      <p:ext uri="{BB962C8B-B14F-4D97-AF65-F5344CB8AC3E}">
        <p14:creationId xmlns:p14="http://schemas.microsoft.com/office/powerpoint/2010/main" val="1951204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4839-9203-4445-9432-D768286E32DE}"/>
              </a:ext>
            </a:extLst>
          </p:cNvPr>
          <p:cNvSpPr>
            <a:spLocks noGrp="1"/>
          </p:cNvSpPr>
          <p:nvPr>
            <p:ph type="title"/>
          </p:nvPr>
        </p:nvSpPr>
        <p:spPr/>
        <p:txBody>
          <a:bodyPr/>
          <a:lstStyle/>
          <a:p>
            <a:r>
              <a:rPr lang="id-ID" dirty="0"/>
              <a:t>Bahasa </a:t>
            </a:r>
          </a:p>
        </p:txBody>
      </p:sp>
      <p:sp>
        <p:nvSpPr>
          <p:cNvPr id="3" name="Content Placeholder 2">
            <a:extLst>
              <a:ext uri="{FF2B5EF4-FFF2-40B4-BE49-F238E27FC236}">
                <a16:creationId xmlns:a16="http://schemas.microsoft.com/office/drawing/2014/main" id="{473C440F-7EB5-4B31-AB93-F9D4561E2B5B}"/>
              </a:ext>
            </a:extLst>
          </p:cNvPr>
          <p:cNvSpPr>
            <a:spLocks noGrp="1"/>
          </p:cNvSpPr>
          <p:nvPr>
            <p:ph sz="half" idx="2"/>
          </p:nvPr>
        </p:nvSpPr>
        <p:spPr>
          <a:xfrm>
            <a:off x="308309" y="1068538"/>
            <a:ext cx="8285499" cy="5219719"/>
          </a:xfrm>
        </p:spPr>
        <p:txBody>
          <a:bodyPr>
            <a:normAutofit/>
          </a:bodyPr>
          <a:lstStyle/>
          <a:p>
            <a:r>
              <a:rPr lang="id-ID" sz="2400" dirty="0"/>
              <a:t>Bahasa semua kata diatas alphabet </a:t>
            </a:r>
            <a:r>
              <a:rPr lang="id-ID" sz="2400" dirty="0">
                <a:latin typeface="Arial" panose="020B0604020202020204" pitchFamily="34" charset="0"/>
                <a:cs typeface="Arial" panose="020B0604020202020204" pitchFamily="34" charset="0"/>
              </a:rPr>
              <a:t>Ʃ</a:t>
            </a:r>
            <a:r>
              <a:rPr lang="id-ID" sz="2400" dirty="0"/>
              <a:t>  , khususnya </a:t>
            </a:r>
            <a:r>
              <a:rPr lang="el-GR" sz="2400" dirty="0">
                <a:latin typeface="Batang" panose="02030600000101010101" pitchFamily="18" charset="-127"/>
                <a:ea typeface="Batang" panose="02030600000101010101" pitchFamily="18" charset="-127"/>
              </a:rPr>
              <a:t>Λ</a:t>
            </a:r>
            <a:r>
              <a:rPr lang="id-ID" sz="2400" dirty="0"/>
              <a:t>   , dilambangkan dengan </a:t>
            </a:r>
            <a:r>
              <a:rPr lang="id-ID" sz="2400" dirty="0">
                <a:latin typeface="Arial" panose="020B0604020202020204" pitchFamily="34" charset="0"/>
                <a:cs typeface="Arial" panose="020B0604020202020204" pitchFamily="34" charset="0"/>
              </a:rPr>
              <a:t>Ʃ*</a:t>
            </a:r>
            <a:r>
              <a:rPr lang="id-ID" sz="2400" dirty="0"/>
              <a:t>   .</a:t>
            </a:r>
          </a:p>
          <a:p>
            <a:pPr marL="0" indent="0">
              <a:buNone/>
            </a:pPr>
            <a:endParaRPr lang="id-ID" sz="2400" dirty="0"/>
          </a:p>
          <a:p>
            <a:r>
              <a:rPr lang="id-ID" sz="2400" dirty="0"/>
              <a:t>Bahasa dari semua kata tidak kosong diatas alphabet </a:t>
            </a:r>
            <a:r>
              <a:rPr lang="id-ID" sz="2400" dirty="0">
                <a:latin typeface="Arial" panose="020B0604020202020204" pitchFamily="34" charset="0"/>
                <a:cs typeface="Arial" panose="020B0604020202020204" pitchFamily="34" charset="0"/>
              </a:rPr>
              <a:t>Ʃ</a:t>
            </a:r>
            <a:r>
              <a:rPr lang="id-ID" sz="2400" dirty="0"/>
              <a:t>   yang dilambangkan dengan </a:t>
            </a:r>
            <a:r>
              <a:rPr lang="id-ID" sz="2400" dirty="0">
                <a:latin typeface="Arial" panose="020B0604020202020204" pitchFamily="34" charset="0"/>
                <a:cs typeface="Arial" panose="020B0604020202020204" pitchFamily="34" charset="0"/>
              </a:rPr>
              <a:t>Ʃ</a:t>
            </a:r>
            <a:r>
              <a:rPr lang="id-ID" sz="2400" baseline="46000" dirty="0">
                <a:latin typeface="Arial" panose="020B0604020202020204" pitchFamily="34" charset="0"/>
                <a:cs typeface="Arial" panose="020B0604020202020204" pitchFamily="34" charset="0"/>
              </a:rPr>
              <a:t>+</a:t>
            </a:r>
            <a:r>
              <a:rPr lang="id-ID" sz="2400" dirty="0"/>
              <a:t>  .</a:t>
            </a:r>
          </a:p>
          <a:p>
            <a:pPr marL="0" indent="0">
              <a:buNone/>
            </a:pPr>
            <a:endParaRPr lang="id-ID" sz="2400" dirty="0"/>
          </a:p>
          <a:p>
            <a:r>
              <a:rPr lang="id-ID" sz="2400" dirty="0"/>
              <a:t>Jadi  L = </a:t>
            </a:r>
            <a:r>
              <a:rPr lang="id-ID" sz="2400" dirty="0">
                <a:latin typeface="Arial" panose="020B0604020202020204" pitchFamily="34" charset="0"/>
                <a:cs typeface="Arial" panose="020B0604020202020204" pitchFamily="34" charset="0"/>
              </a:rPr>
              <a:t>Ʃ*</a:t>
            </a:r>
            <a:r>
              <a:rPr lang="id-ID" sz="2400" dirty="0"/>
              <a:t>   - L  dan </a:t>
            </a:r>
            <a:r>
              <a:rPr lang="id-ID" sz="2400" dirty="0">
                <a:latin typeface="Arial" panose="020B0604020202020204" pitchFamily="34" charset="0"/>
                <a:cs typeface="Arial" panose="020B0604020202020204" pitchFamily="34" charset="0"/>
              </a:rPr>
              <a:t>Ʃ</a:t>
            </a:r>
            <a:r>
              <a:rPr lang="id-ID" sz="2400" baseline="46000" dirty="0">
                <a:latin typeface="Arial" panose="020B0604020202020204" pitchFamily="34" charset="0"/>
                <a:cs typeface="Arial" panose="020B0604020202020204" pitchFamily="34" charset="0"/>
              </a:rPr>
              <a:t>+</a:t>
            </a:r>
            <a:r>
              <a:rPr lang="id-ID" sz="2400" dirty="0"/>
              <a:t>   - {</a:t>
            </a:r>
            <a:r>
              <a:rPr lang="el-GR" sz="2400" dirty="0">
                <a:latin typeface="Batang" panose="02030600000101010101" pitchFamily="18" charset="-127"/>
                <a:ea typeface="Batang" panose="02030600000101010101" pitchFamily="18" charset="-127"/>
              </a:rPr>
              <a:t>Λ</a:t>
            </a:r>
            <a:r>
              <a:rPr lang="id-ID" sz="2400" dirty="0"/>
              <a:t>  }.</a:t>
            </a:r>
          </a:p>
          <a:p>
            <a:pPr marL="0" indent="0">
              <a:buNone/>
            </a:pPr>
            <a:endParaRPr lang="id-ID" sz="2400" dirty="0"/>
          </a:p>
          <a:p>
            <a:pPr algn="just"/>
            <a:r>
              <a:rPr lang="id-ID" sz="2400" dirty="0"/>
              <a:t>Ada jumlah bahasa yang tidak terbatas pada alphabet manapun sehingga bahasa tidak dapat diberikan dalam daftar tak terbatas.</a:t>
            </a:r>
          </a:p>
        </p:txBody>
      </p:sp>
    </p:spTree>
    <p:extLst>
      <p:ext uri="{BB962C8B-B14F-4D97-AF65-F5344CB8AC3E}">
        <p14:creationId xmlns:p14="http://schemas.microsoft.com/office/powerpoint/2010/main" val="2639269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AC53-1B51-4D3D-8841-F032CC907745}"/>
              </a:ext>
            </a:extLst>
          </p:cNvPr>
          <p:cNvSpPr>
            <a:spLocks noGrp="1"/>
          </p:cNvSpPr>
          <p:nvPr>
            <p:ph type="title"/>
          </p:nvPr>
        </p:nvSpPr>
        <p:spPr/>
        <p:txBody>
          <a:bodyPr>
            <a:normAutofit/>
          </a:bodyPr>
          <a:lstStyle/>
          <a:p>
            <a:r>
              <a:rPr lang="id-ID" sz="2400" b="1" dirty="0">
                <a:solidFill>
                  <a:srgbClr val="E830CE"/>
                </a:solidFill>
              </a:rPr>
              <a:t>Bahasa Alami dan bahasa Formal</a:t>
            </a:r>
          </a:p>
        </p:txBody>
      </p:sp>
      <p:sp>
        <p:nvSpPr>
          <p:cNvPr id="3" name="Content Placeholder 2">
            <a:extLst>
              <a:ext uri="{FF2B5EF4-FFF2-40B4-BE49-F238E27FC236}">
                <a16:creationId xmlns:a16="http://schemas.microsoft.com/office/drawing/2014/main" id="{AB41E9E7-AAC8-4D8C-A9AC-7CDB0EF032A3}"/>
              </a:ext>
            </a:extLst>
          </p:cNvPr>
          <p:cNvSpPr>
            <a:spLocks noGrp="1"/>
          </p:cNvSpPr>
          <p:nvPr>
            <p:ph sz="half" idx="2"/>
          </p:nvPr>
        </p:nvSpPr>
        <p:spPr>
          <a:xfrm>
            <a:off x="308309" y="1068538"/>
            <a:ext cx="8285499" cy="5332261"/>
          </a:xfrm>
        </p:spPr>
        <p:txBody>
          <a:bodyPr>
            <a:normAutofit/>
          </a:bodyPr>
          <a:lstStyle/>
          <a:p>
            <a:r>
              <a:rPr lang="id-ID" sz="2400" dirty="0"/>
              <a:t>Bahasa menurut kamus Websters adalah “ </a:t>
            </a:r>
            <a:r>
              <a:rPr lang="id-ID" sz="2400" dirty="0">
                <a:solidFill>
                  <a:srgbClr val="7030A0"/>
                </a:solidFill>
              </a:rPr>
              <a:t>the body of word and methods of combining words used and understood by aconsiderable community</a:t>
            </a:r>
            <a:r>
              <a:rPr lang="id-ID" sz="2400" dirty="0"/>
              <a:t>”, sedangkan menurut Kamus Besar Bahasa Indonesia (KBBI), bahasa adalah:</a:t>
            </a:r>
          </a:p>
          <a:p>
            <a:pPr marL="914400" lvl="1" indent="-457200">
              <a:buFont typeface="+mj-lt"/>
              <a:buAutoNum type="arabicPeriod"/>
            </a:pPr>
            <a:r>
              <a:rPr lang="id-ID" sz="2400" dirty="0"/>
              <a:t>Sistem lambang bunyi yang arbitrer, yang digunakan oleh anggota suatu masyarakat untuk bekerjasama, berinteraksi, dan mengidentifikasikan diri.</a:t>
            </a:r>
          </a:p>
          <a:p>
            <a:pPr marL="914400" lvl="1" indent="-457200">
              <a:buFont typeface="+mj-lt"/>
              <a:buAutoNum type="arabicPeriod"/>
            </a:pPr>
            <a:r>
              <a:rPr lang="id-ID" sz="2400" dirty="0"/>
              <a:t>Percakapan (perkataan)yang baik, tingkah laku yang baik, sopan santun, perkataan perkataan yang dipakai  oleh suatu bangsa.</a:t>
            </a:r>
          </a:p>
          <a:p>
            <a:r>
              <a:rPr lang="id-ID" sz="2400" dirty="0"/>
              <a:t>Definisi diatas mengungkapkan bahwa suatu bahasa adalah kalimat atau perkataan.</a:t>
            </a:r>
          </a:p>
        </p:txBody>
      </p:sp>
    </p:spTree>
    <p:extLst>
      <p:ext uri="{BB962C8B-B14F-4D97-AF65-F5344CB8AC3E}">
        <p14:creationId xmlns:p14="http://schemas.microsoft.com/office/powerpoint/2010/main" val="234236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DAC53-1B51-4D3D-8841-F032CC907745}"/>
              </a:ext>
            </a:extLst>
          </p:cNvPr>
          <p:cNvSpPr>
            <a:spLocks noGrp="1"/>
          </p:cNvSpPr>
          <p:nvPr>
            <p:ph type="title"/>
          </p:nvPr>
        </p:nvSpPr>
        <p:spPr/>
        <p:txBody>
          <a:bodyPr>
            <a:normAutofit/>
          </a:bodyPr>
          <a:lstStyle/>
          <a:p>
            <a:r>
              <a:rPr lang="id-ID" sz="2400" dirty="0"/>
              <a:t>Bahasa Alami dan bahasa Formal</a:t>
            </a:r>
          </a:p>
        </p:txBody>
      </p:sp>
      <p:sp>
        <p:nvSpPr>
          <p:cNvPr id="3" name="Content Placeholder 2">
            <a:extLst>
              <a:ext uri="{FF2B5EF4-FFF2-40B4-BE49-F238E27FC236}">
                <a16:creationId xmlns:a16="http://schemas.microsoft.com/office/drawing/2014/main" id="{AB41E9E7-AAC8-4D8C-A9AC-7CDB0EF032A3}"/>
              </a:ext>
            </a:extLst>
          </p:cNvPr>
          <p:cNvSpPr>
            <a:spLocks noGrp="1"/>
          </p:cNvSpPr>
          <p:nvPr>
            <p:ph sz="half" idx="2"/>
          </p:nvPr>
        </p:nvSpPr>
        <p:spPr>
          <a:xfrm>
            <a:off x="308309" y="1068538"/>
            <a:ext cx="8285499" cy="5332261"/>
          </a:xfrm>
        </p:spPr>
        <p:txBody>
          <a:bodyPr>
            <a:normAutofit/>
          </a:bodyPr>
          <a:lstStyle/>
          <a:p>
            <a:r>
              <a:rPr lang="id-ID" sz="2400" dirty="0"/>
              <a:t>Kalimat dalam sebuah bahasa dibentuk dengan menggabungkan satu atau lebih kata kata.</a:t>
            </a:r>
          </a:p>
          <a:p>
            <a:r>
              <a:rPr lang="id-ID" sz="2400" dirty="0"/>
              <a:t>Perhatian dalam pembentukan kalimat hanya tertuju pada sintaks atau bentuk kalimat, bukan pada semantik atau makna kalimatnya.</a:t>
            </a:r>
          </a:p>
          <a:p>
            <a:r>
              <a:rPr lang="id-ID" sz="2400" dirty="0"/>
              <a:t>Bahasa komunikasi yang digunakan oleh manusia, yaitu bahasa ucap seperti bahasa indonesia, Inggris, Jerman, dan sebagainya disebut sebagai bahasa alami atau bahasa natural (</a:t>
            </a:r>
            <a:r>
              <a:rPr lang="id-ID" sz="2400" dirty="0">
                <a:solidFill>
                  <a:srgbClr val="FF0000"/>
                </a:solidFill>
              </a:rPr>
              <a:t>Natural Language</a:t>
            </a:r>
            <a:r>
              <a:rPr lang="id-ID" sz="2400" dirty="0"/>
              <a:t>).</a:t>
            </a:r>
          </a:p>
        </p:txBody>
      </p:sp>
    </p:spTree>
    <p:extLst>
      <p:ext uri="{BB962C8B-B14F-4D97-AF65-F5344CB8AC3E}">
        <p14:creationId xmlns:p14="http://schemas.microsoft.com/office/powerpoint/2010/main" val="1199271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4B30-CDE7-43C0-AE44-3301C5DDA1F8}"/>
              </a:ext>
            </a:extLst>
          </p:cNvPr>
          <p:cNvSpPr>
            <a:spLocks noGrp="1"/>
          </p:cNvSpPr>
          <p:nvPr>
            <p:ph type="title"/>
          </p:nvPr>
        </p:nvSpPr>
        <p:spPr/>
        <p:txBody>
          <a:bodyPr>
            <a:normAutofit/>
          </a:bodyPr>
          <a:lstStyle/>
          <a:p>
            <a:r>
              <a:rPr lang="id-ID" sz="2400" dirty="0"/>
              <a:t>Bahasa Alami dan bahasa Formal</a:t>
            </a:r>
          </a:p>
        </p:txBody>
      </p:sp>
      <p:sp>
        <p:nvSpPr>
          <p:cNvPr id="3" name="Content Placeholder 2">
            <a:extLst>
              <a:ext uri="{FF2B5EF4-FFF2-40B4-BE49-F238E27FC236}">
                <a16:creationId xmlns:a16="http://schemas.microsoft.com/office/drawing/2014/main" id="{7C687803-8FB0-4034-86F7-A1ACAFEBE192}"/>
              </a:ext>
            </a:extLst>
          </p:cNvPr>
          <p:cNvSpPr>
            <a:spLocks noGrp="1"/>
          </p:cNvSpPr>
          <p:nvPr>
            <p:ph sz="half" idx="2"/>
          </p:nvPr>
        </p:nvSpPr>
        <p:spPr>
          <a:xfrm>
            <a:off x="308309" y="1068539"/>
            <a:ext cx="8285499" cy="5107178"/>
          </a:xfrm>
        </p:spPr>
        <p:txBody>
          <a:bodyPr>
            <a:noAutofit/>
          </a:bodyPr>
          <a:lstStyle/>
          <a:p>
            <a:r>
              <a:rPr lang="id-ID" sz="2400" dirty="0"/>
              <a:t>Sintaks bahasa alami sangat rumit dan tidak mungkin untuk menspesifikasikan semua aturan sintaksnya.</a:t>
            </a:r>
          </a:p>
          <a:p>
            <a:r>
              <a:rPr lang="id-ID" sz="2400" dirty="0"/>
              <a:t>Bahasa yang kaidah sintaksnya dapat dispesifikasikan secara matematis dengan baik disebut bahasa formal.</a:t>
            </a:r>
          </a:p>
          <a:p>
            <a:r>
              <a:rPr lang="id-ID" sz="2400" dirty="0"/>
              <a:t>Bahasa formal dapat didefinisikan secara abstrak sebagai “ sistem matematik”.</a:t>
            </a:r>
          </a:p>
          <a:p>
            <a:r>
              <a:rPr lang="id-ID" sz="2400" dirty="0"/>
              <a:t>Kaidah sintaks dalam teori bahasa formal tidak hanya bermanfaat bagi studi linguistik bahasa alami seperti penterjemahan secara otomatis dari suatu bahasa ke bahasa lain, tetapi juga berguna untuk studi bahasa pemrograman. </a:t>
            </a:r>
          </a:p>
        </p:txBody>
      </p:sp>
    </p:spTree>
    <p:extLst>
      <p:ext uri="{BB962C8B-B14F-4D97-AF65-F5344CB8AC3E}">
        <p14:creationId xmlns:p14="http://schemas.microsoft.com/office/powerpoint/2010/main" val="98951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6CFF-5B03-46FC-B72D-66963639D5DF}"/>
              </a:ext>
            </a:extLst>
          </p:cNvPr>
          <p:cNvSpPr>
            <a:spLocks noGrp="1"/>
          </p:cNvSpPr>
          <p:nvPr>
            <p:ph type="title"/>
          </p:nvPr>
        </p:nvSpPr>
        <p:spPr/>
        <p:txBody>
          <a:bodyPr>
            <a:noAutofit/>
          </a:bodyPr>
          <a:lstStyle/>
          <a:p>
            <a:r>
              <a:rPr lang="id-ID" sz="3200" dirty="0"/>
              <a:t>Pendahuluan</a:t>
            </a:r>
            <a:endParaRPr lang="en-US" sz="3200" dirty="0"/>
          </a:p>
        </p:txBody>
      </p:sp>
      <p:sp>
        <p:nvSpPr>
          <p:cNvPr id="3" name="Content Placeholder 2">
            <a:extLst>
              <a:ext uri="{FF2B5EF4-FFF2-40B4-BE49-F238E27FC236}">
                <a16:creationId xmlns:a16="http://schemas.microsoft.com/office/drawing/2014/main" id="{03B6BC64-42D2-4474-8C0C-A0CB0FAD0A0F}"/>
              </a:ext>
            </a:extLst>
          </p:cNvPr>
          <p:cNvSpPr>
            <a:spLocks noGrp="1"/>
          </p:cNvSpPr>
          <p:nvPr>
            <p:ph sz="half" idx="2"/>
          </p:nvPr>
        </p:nvSpPr>
        <p:spPr>
          <a:xfrm>
            <a:off x="454083" y="956603"/>
            <a:ext cx="8285499" cy="4881489"/>
          </a:xfrm>
        </p:spPr>
        <p:txBody>
          <a:bodyPr>
            <a:normAutofit/>
          </a:bodyPr>
          <a:lstStyle/>
          <a:p>
            <a:pPr algn="just"/>
            <a:r>
              <a:rPr lang="id-ID" sz="2800" dirty="0"/>
              <a:t>Bahasa adalah suatu sistem yang meliputi pengekpresian gagasan, fakta, konsep, termasuk sekumpulan simbol simbol dan aturan untuk melakukan manipulasinya.</a:t>
            </a:r>
          </a:p>
          <a:p>
            <a:r>
              <a:rPr lang="id-ID" sz="2800" dirty="0"/>
              <a:t>Bahasa bisa juga disebut sebagai rangkaian simbol simbol yang mempunyai makna.</a:t>
            </a:r>
          </a:p>
          <a:p>
            <a:r>
              <a:rPr lang="id-ID" sz="2800" dirty="0">
                <a:solidFill>
                  <a:srgbClr val="FF0000"/>
                </a:solidFill>
              </a:rPr>
              <a:t>Bahasa formal adalah kumpulan kalimat dimana kalimat dalam sebuah bahasa dibangkitkan oleh sebuah tata bahasa (grammar) yang sama</a:t>
            </a:r>
            <a:r>
              <a:rPr lang="id-ID" sz="2800" dirty="0"/>
              <a:t>.</a:t>
            </a:r>
          </a:p>
          <a:p>
            <a:endParaRPr lang="en-US" dirty="0"/>
          </a:p>
        </p:txBody>
      </p:sp>
    </p:spTree>
    <p:extLst>
      <p:ext uri="{BB962C8B-B14F-4D97-AF65-F5344CB8AC3E}">
        <p14:creationId xmlns:p14="http://schemas.microsoft.com/office/powerpoint/2010/main" val="3050033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4B30-CDE7-43C0-AE44-3301C5DDA1F8}"/>
              </a:ext>
            </a:extLst>
          </p:cNvPr>
          <p:cNvSpPr>
            <a:spLocks noGrp="1"/>
          </p:cNvSpPr>
          <p:nvPr>
            <p:ph type="title"/>
          </p:nvPr>
        </p:nvSpPr>
        <p:spPr/>
        <p:txBody>
          <a:bodyPr>
            <a:normAutofit/>
          </a:bodyPr>
          <a:lstStyle/>
          <a:p>
            <a:r>
              <a:rPr lang="id-ID" sz="2400" dirty="0"/>
              <a:t>Contoh Latihan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87803-8FB0-4034-86F7-A1ACAFEBE192}"/>
                  </a:ext>
                </a:extLst>
              </p:cNvPr>
              <p:cNvSpPr>
                <a:spLocks noGrp="1"/>
              </p:cNvSpPr>
              <p:nvPr>
                <p:ph sz="half" idx="2"/>
              </p:nvPr>
            </p:nvSpPr>
            <p:spPr>
              <a:xfrm>
                <a:off x="308309" y="1068539"/>
                <a:ext cx="8285499" cy="5107178"/>
              </a:xfrm>
            </p:spPr>
            <p:txBody>
              <a:bodyPr>
                <a:noAutofit/>
              </a:bodyPr>
              <a:lstStyle/>
              <a:p>
                <a:pPr marL="457200" indent="-457200">
                  <a:buFont typeface="+mj-lt"/>
                  <a:buAutoNum type="arabicPeriod"/>
                </a:pPr>
                <a:r>
                  <a:rPr lang="id-ID" sz="2400" dirty="0"/>
                  <a:t>Tentukan nilai dari operasi berikut : </a:t>
                </a:r>
                <a14:m>
                  <m:oMath xmlns:m="http://schemas.openxmlformats.org/officeDocument/2006/math">
                    <m:r>
                      <a:rPr lang="id-ID" sz="2400" i="1" dirty="0" smtClean="0">
                        <a:latin typeface="Cambria Math" panose="02040503050406030204" pitchFamily="18" charset="0"/>
                      </a:rPr>
                      <m:t>𝑎</m:t>
                    </m:r>
                    <m:r>
                      <a:rPr lang="id-ID" sz="2400" i="1" dirty="0" smtClean="0">
                        <a:latin typeface="Cambria Math" panose="02040503050406030204" pitchFamily="18" charset="0"/>
                      </a:rPr>
                      <m:t> + </m:t>
                    </m:r>
                    <m:r>
                      <a:rPr lang="id-ID" sz="2400" i="1" dirty="0" smtClean="0">
                        <a:latin typeface="Cambria Math" panose="02040503050406030204" pitchFamily="18" charset="0"/>
                      </a:rPr>
                      <m:t>𝑐</m:t>
                    </m:r>
                    <m:sSup>
                      <m:sSupPr>
                        <m:ctrlPr>
                          <a:rPr lang="id-ID" sz="2400" i="1" dirty="0">
                            <a:latin typeface="Cambria Math" panose="02040503050406030204" pitchFamily="18" charset="0"/>
                          </a:rPr>
                        </m:ctrlPr>
                      </m:sSupPr>
                      <m:e>
                        <m:r>
                          <a:rPr lang="id-ID" sz="2400" i="1" dirty="0">
                            <a:latin typeface="Cambria Math" panose="02040503050406030204" pitchFamily="18" charset="0"/>
                          </a:rPr>
                          <m:t>𝑏</m:t>
                        </m:r>
                      </m:e>
                      <m:sup>
                        <m:r>
                          <a:rPr lang="id-ID" sz="2400" i="1" dirty="0">
                            <a:latin typeface="Cambria Math" panose="02040503050406030204" pitchFamily="18" charset="0"/>
                          </a:rPr>
                          <m:t>∗</m:t>
                        </m:r>
                      </m:sup>
                    </m:sSup>
                  </m:oMath>
                </a14:m>
                <a:endParaRPr lang="id-ID" sz="2400" dirty="0"/>
              </a:p>
              <a:p>
                <a:pPr marL="0" indent="0">
                  <a:buNone/>
                </a:pPr>
                <a:r>
                  <a:rPr lang="id-ID" sz="2400" dirty="0">
                    <a:solidFill>
                      <a:srgbClr val="FF0000"/>
                    </a:solidFill>
                  </a:rPr>
                  <a:t>Jawab:</a:t>
                </a:r>
              </a:p>
              <a:p>
                <a:pPr marL="0" indent="0">
                  <a:buNone/>
                </a:pPr>
                <a14:m>
                  <m:oMathPara xmlns:m="http://schemas.openxmlformats.org/officeDocument/2006/math">
                    <m:oMathParaPr>
                      <m:jc m:val="centerGroup"/>
                    </m:oMathParaPr>
                    <m:oMath xmlns:m="http://schemas.openxmlformats.org/officeDocument/2006/math">
                      <m:sSup>
                        <m:sSupPr>
                          <m:ctrlPr>
                            <a:rPr lang="id-ID" sz="2400" i="1" dirty="0">
                              <a:latin typeface="Cambria Math" panose="02040503050406030204" pitchFamily="18" charset="0"/>
                            </a:rPr>
                          </m:ctrlPr>
                        </m:sSupPr>
                        <m:e>
                          <m:r>
                            <a:rPr lang="id-ID" sz="2400" i="1" dirty="0">
                              <a:latin typeface="Cambria Math" panose="02040503050406030204" pitchFamily="18" charset="0"/>
                            </a:rPr>
                            <m:t>𝑏</m:t>
                          </m:r>
                        </m:e>
                        <m:sup>
                          <m:r>
                            <a:rPr lang="id-ID" sz="2400" i="1" dirty="0">
                              <a:latin typeface="Cambria Math" panose="02040503050406030204" pitchFamily="18" charset="0"/>
                            </a:rPr>
                            <m:t>∗</m:t>
                          </m:r>
                        </m:sup>
                      </m:sSup>
                      <m:r>
                        <a:rPr lang="id-ID" sz="2400" i="1" dirty="0" smtClean="0">
                          <a:latin typeface="Cambria Math" panose="02040503050406030204" pitchFamily="18" charset="0"/>
                        </a:rPr>
                        <m:t>= </m:t>
                      </m:r>
                      <m:r>
                        <a:rPr lang="id-ID" sz="2400" i="1" dirty="0" smtClean="0">
                          <a:latin typeface="Cambria Math" panose="02040503050406030204" pitchFamily="18" charset="0"/>
                        </a:rPr>
                        <m:t>𝑒</m:t>
                      </m:r>
                      <m:r>
                        <a:rPr lang="id-ID" sz="2400" i="1" dirty="0" smtClean="0">
                          <a:latin typeface="Cambria Math" panose="02040503050406030204" pitchFamily="18" charset="0"/>
                        </a:rPr>
                        <m:t>, </m:t>
                      </m:r>
                      <m:r>
                        <a:rPr lang="id-ID" sz="2400" i="1" dirty="0" smtClean="0">
                          <a:latin typeface="Cambria Math" panose="02040503050406030204" pitchFamily="18" charset="0"/>
                        </a:rPr>
                        <m:t>𝑏</m:t>
                      </m:r>
                      <m:r>
                        <a:rPr lang="id-ID" sz="2400" i="1" dirty="0" smtClean="0">
                          <a:latin typeface="Cambria Math" panose="02040503050406030204" pitchFamily="18" charset="0"/>
                        </a:rPr>
                        <m:t>, </m:t>
                      </m:r>
                      <m:r>
                        <a:rPr lang="id-ID" sz="2400" i="1" dirty="0" smtClean="0">
                          <a:latin typeface="Cambria Math" panose="02040503050406030204" pitchFamily="18" charset="0"/>
                        </a:rPr>
                        <m:t>𝑏𝑏</m:t>
                      </m:r>
                      <m:r>
                        <a:rPr lang="id-ID" sz="2400" i="1" dirty="0" smtClean="0">
                          <a:latin typeface="Cambria Math" panose="02040503050406030204" pitchFamily="18" charset="0"/>
                        </a:rPr>
                        <m:t>, </m:t>
                      </m:r>
                      <m:r>
                        <a:rPr lang="id-ID" sz="2400" i="1" dirty="0" smtClean="0">
                          <a:latin typeface="Cambria Math" panose="02040503050406030204" pitchFamily="18" charset="0"/>
                        </a:rPr>
                        <m:t>𝑏𝑏𝑏</m:t>
                      </m:r>
                      <m:r>
                        <a:rPr lang="id-ID" sz="2400" i="1" dirty="0" smtClean="0">
                          <a:latin typeface="Cambria Math" panose="02040503050406030204" pitchFamily="18" charset="0"/>
                        </a:rPr>
                        <m:t>, </m:t>
                      </m:r>
                      <m:r>
                        <a:rPr lang="id-ID" sz="2400" i="1" dirty="0" smtClean="0">
                          <a:latin typeface="Cambria Math" panose="02040503050406030204" pitchFamily="18" charset="0"/>
                        </a:rPr>
                        <m:t>𝑏𝑏𝑏𝑏</m:t>
                      </m:r>
                      <m:r>
                        <a:rPr lang="id-ID" sz="2400" i="1" dirty="0" smtClean="0">
                          <a:latin typeface="Cambria Math" panose="02040503050406030204" pitchFamily="18" charset="0"/>
                        </a:rPr>
                        <m:t>, </m:t>
                      </m:r>
                      <m:r>
                        <a:rPr lang="id-ID" sz="2400" i="1" dirty="0" smtClean="0">
                          <a:latin typeface="Cambria Math" panose="02040503050406030204" pitchFamily="18" charset="0"/>
                        </a:rPr>
                        <m:t>𝑏𝑏𝑏𝑏𝑏</m:t>
                      </m:r>
                      <m:r>
                        <a:rPr lang="id-ID" sz="2400" i="1" dirty="0" smtClean="0">
                          <a:latin typeface="Cambria Math" panose="02040503050406030204" pitchFamily="18" charset="0"/>
                        </a:rPr>
                        <m:t>, …</m:t>
                      </m:r>
                    </m:oMath>
                  </m:oMathPara>
                </a14:m>
                <a:endParaRPr lang="id-ID" sz="2400" dirty="0"/>
              </a:p>
              <a:p>
                <a:pPr marL="0" indent="0">
                  <a:buNone/>
                </a:pPr>
                <a14:m>
                  <m:oMathPara xmlns:m="http://schemas.openxmlformats.org/officeDocument/2006/math">
                    <m:oMathParaPr>
                      <m:jc m:val="centerGroup"/>
                    </m:oMathParaPr>
                    <m:oMath xmlns:m="http://schemas.openxmlformats.org/officeDocument/2006/math">
                      <m:r>
                        <a:rPr lang="id-ID" sz="2400" i="1" dirty="0" smtClean="0">
                          <a:latin typeface="Cambria Math" panose="02040503050406030204" pitchFamily="18" charset="0"/>
                        </a:rPr>
                        <m:t>𝑐</m:t>
                      </m:r>
                      <m:sSup>
                        <m:sSupPr>
                          <m:ctrlPr>
                            <a:rPr lang="id-ID" sz="2400" i="1" dirty="0" smtClean="0">
                              <a:latin typeface="Cambria Math" panose="02040503050406030204" pitchFamily="18" charset="0"/>
                            </a:rPr>
                          </m:ctrlPr>
                        </m:sSupPr>
                        <m:e>
                          <m:r>
                            <a:rPr lang="id-ID" sz="2400" b="0" i="1" dirty="0" smtClean="0">
                              <a:latin typeface="Cambria Math" panose="02040503050406030204" pitchFamily="18" charset="0"/>
                            </a:rPr>
                            <m:t>𝑏</m:t>
                          </m:r>
                        </m:e>
                        <m:sup>
                          <m:r>
                            <a:rPr lang="id-ID" sz="2400" b="0" i="1" dirty="0" smtClean="0">
                              <a:latin typeface="Cambria Math" panose="02040503050406030204" pitchFamily="18" charset="0"/>
                            </a:rPr>
                            <m:t>∗</m:t>
                          </m:r>
                        </m:sup>
                      </m:sSup>
                      <m:r>
                        <a:rPr lang="id-ID" sz="2400" i="1" dirty="0">
                          <a:latin typeface="Cambria Math" panose="02040503050406030204" pitchFamily="18" charset="0"/>
                        </a:rPr>
                        <m:t> </m:t>
                      </m:r>
                      <m:r>
                        <a:rPr lang="id-ID" sz="2400" i="1" dirty="0" smtClean="0">
                          <a:latin typeface="Cambria Math" panose="02040503050406030204" pitchFamily="18" charset="0"/>
                        </a:rPr>
                        <m:t>=</m:t>
                      </m:r>
                      <m:r>
                        <a:rPr lang="id-ID" sz="2400" i="1" dirty="0">
                          <a:latin typeface="Cambria Math" panose="02040503050406030204" pitchFamily="18" charset="0"/>
                        </a:rPr>
                        <m:t> </m:t>
                      </m:r>
                      <m:r>
                        <a:rPr lang="id-ID" sz="2400" i="1" dirty="0" smtClean="0">
                          <a:latin typeface="Cambria Math" panose="02040503050406030204" pitchFamily="18" charset="0"/>
                        </a:rPr>
                        <m:t>𝑐</m:t>
                      </m:r>
                      <m:r>
                        <a:rPr lang="id-ID" sz="2400" i="1" dirty="0" smtClean="0">
                          <a:latin typeface="Cambria Math" panose="02040503050406030204" pitchFamily="18" charset="0"/>
                        </a:rPr>
                        <m:t>, </m:t>
                      </m:r>
                      <m:r>
                        <a:rPr lang="id-ID" sz="2400" i="1" dirty="0" smtClean="0">
                          <a:latin typeface="Cambria Math" panose="02040503050406030204" pitchFamily="18" charset="0"/>
                        </a:rPr>
                        <m:t>𝑐𝑏</m:t>
                      </m:r>
                      <m:r>
                        <a:rPr lang="id-ID" sz="2400" i="1" dirty="0" smtClean="0">
                          <a:latin typeface="Cambria Math" panose="02040503050406030204" pitchFamily="18" charset="0"/>
                        </a:rPr>
                        <m:t>, </m:t>
                      </m:r>
                      <m:r>
                        <a:rPr lang="id-ID" sz="2400" i="1" dirty="0" smtClean="0">
                          <a:latin typeface="Cambria Math" panose="02040503050406030204" pitchFamily="18" charset="0"/>
                        </a:rPr>
                        <m:t>𝑐𝑏𝑏</m:t>
                      </m:r>
                      <m:r>
                        <a:rPr lang="id-ID" sz="2400" i="1" dirty="0" smtClean="0">
                          <a:latin typeface="Cambria Math" panose="02040503050406030204" pitchFamily="18" charset="0"/>
                        </a:rPr>
                        <m:t>, </m:t>
                      </m:r>
                      <m:r>
                        <a:rPr lang="id-ID" sz="2400" i="1" dirty="0" smtClean="0">
                          <a:latin typeface="Cambria Math" panose="02040503050406030204" pitchFamily="18" charset="0"/>
                        </a:rPr>
                        <m:t>𝑐𝑏𝑏𝑏</m:t>
                      </m:r>
                      <m:r>
                        <a:rPr lang="id-ID" sz="2400" i="1" dirty="0" smtClean="0">
                          <a:latin typeface="Cambria Math" panose="02040503050406030204" pitchFamily="18" charset="0"/>
                        </a:rPr>
                        <m:t>, </m:t>
                      </m:r>
                      <m:r>
                        <a:rPr lang="id-ID" sz="2400" i="1" dirty="0" smtClean="0">
                          <a:latin typeface="Cambria Math" panose="02040503050406030204" pitchFamily="18" charset="0"/>
                        </a:rPr>
                        <m:t>𝑐𝑏𝑏𝑏𝑏</m:t>
                      </m:r>
                      <m:r>
                        <a:rPr lang="id-ID" sz="2400" i="1" dirty="0" smtClean="0">
                          <a:latin typeface="Cambria Math" panose="02040503050406030204" pitchFamily="18" charset="0"/>
                        </a:rPr>
                        <m:t>, </m:t>
                      </m:r>
                      <m:r>
                        <a:rPr lang="id-ID" sz="2400" i="1" dirty="0" smtClean="0">
                          <a:latin typeface="Cambria Math" panose="02040503050406030204" pitchFamily="18" charset="0"/>
                        </a:rPr>
                        <m:t>𝑐𝑏𝑏𝑏𝑏𝑏</m:t>
                      </m:r>
                      <m:r>
                        <a:rPr lang="id-ID" sz="2400" i="1" dirty="0" smtClean="0">
                          <a:latin typeface="Cambria Math" panose="02040503050406030204" pitchFamily="18" charset="0"/>
                        </a:rPr>
                        <m:t>, …</m:t>
                      </m:r>
                    </m:oMath>
                  </m:oMathPara>
                </a14:m>
                <a:endParaRPr lang="id-ID" sz="2400" dirty="0"/>
              </a:p>
              <a:p>
                <a:pPr marL="0" indent="0">
                  <a:buNone/>
                </a:pPr>
                <a14:m>
                  <m:oMathPara xmlns:m="http://schemas.openxmlformats.org/officeDocument/2006/math">
                    <m:oMathParaPr>
                      <m:jc m:val="centerGroup"/>
                    </m:oMathParaPr>
                    <m:oMath xmlns:m="http://schemas.openxmlformats.org/officeDocument/2006/math">
                      <m:r>
                        <a:rPr lang="id-ID" sz="2400" i="1" dirty="0" smtClean="0">
                          <a:latin typeface="Cambria Math" panose="02040503050406030204" pitchFamily="18" charset="0"/>
                        </a:rPr>
                        <m:t>𝑀𝑎𝑘𝑎</m:t>
                      </m:r>
                      <m:r>
                        <a:rPr lang="id-ID" sz="2400" i="1" dirty="0" smtClean="0">
                          <a:latin typeface="Cambria Math" panose="02040503050406030204" pitchFamily="18" charset="0"/>
                        </a:rPr>
                        <m:t> </m:t>
                      </m:r>
                      <m:r>
                        <a:rPr lang="id-ID" sz="2400" i="1" dirty="0" smtClean="0">
                          <a:solidFill>
                            <a:srgbClr val="E830CE"/>
                          </a:solidFill>
                          <a:latin typeface="Cambria Math" panose="02040503050406030204" pitchFamily="18" charset="0"/>
                        </a:rPr>
                        <m:t>𝑎</m:t>
                      </m:r>
                      <m:r>
                        <a:rPr lang="id-ID" sz="2400" i="1" dirty="0" smtClean="0">
                          <a:solidFill>
                            <a:srgbClr val="E830CE"/>
                          </a:solidFill>
                          <a:latin typeface="Cambria Math" panose="02040503050406030204" pitchFamily="18" charset="0"/>
                        </a:rPr>
                        <m:t>+ </m:t>
                      </m:r>
                      <m:r>
                        <a:rPr lang="id-ID" sz="2400" i="1" dirty="0" smtClean="0">
                          <a:solidFill>
                            <a:srgbClr val="E830CE"/>
                          </a:solidFill>
                          <a:latin typeface="Cambria Math" panose="02040503050406030204" pitchFamily="18" charset="0"/>
                        </a:rPr>
                        <m:t>𝑐</m:t>
                      </m:r>
                      <m:sSup>
                        <m:sSupPr>
                          <m:ctrlPr>
                            <a:rPr lang="id-ID" sz="2400" i="1" dirty="0">
                              <a:solidFill>
                                <a:srgbClr val="E830CE"/>
                              </a:solidFill>
                              <a:latin typeface="Cambria Math" panose="02040503050406030204" pitchFamily="18" charset="0"/>
                            </a:rPr>
                          </m:ctrlPr>
                        </m:sSupPr>
                        <m:e>
                          <m:r>
                            <a:rPr lang="id-ID" sz="2400" i="1" dirty="0">
                              <a:solidFill>
                                <a:srgbClr val="E830CE"/>
                              </a:solidFill>
                              <a:latin typeface="Cambria Math" panose="02040503050406030204" pitchFamily="18" charset="0"/>
                            </a:rPr>
                            <m:t>𝑏</m:t>
                          </m:r>
                        </m:e>
                        <m:sup>
                          <m:r>
                            <a:rPr lang="id-ID" sz="2400" i="1" dirty="0">
                              <a:solidFill>
                                <a:srgbClr val="E830CE"/>
                              </a:solidFill>
                              <a:latin typeface="Cambria Math" panose="02040503050406030204" pitchFamily="18" charset="0"/>
                            </a:rPr>
                            <m:t>∗</m:t>
                          </m:r>
                        </m:sup>
                      </m:sSup>
                      <m:r>
                        <a:rPr lang="id-ID" sz="2400" i="1" dirty="0">
                          <a:solidFill>
                            <a:srgbClr val="E830CE"/>
                          </a:solidFill>
                          <a:latin typeface="Cambria Math" panose="02040503050406030204" pitchFamily="18" charset="0"/>
                        </a:rPr>
                        <m:t> </m:t>
                      </m:r>
                      <m:r>
                        <a:rPr lang="id-ID" sz="2400" i="1" dirty="0" smtClean="0">
                          <a:solidFill>
                            <a:srgbClr val="E830CE"/>
                          </a:solidFill>
                          <a:latin typeface="Cambria Math" panose="02040503050406030204" pitchFamily="18" charset="0"/>
                        </a:rPr>
                        <m:t>=</m:t>
                      </m:r>
                      <m:r>
                        <a:rPr lang="id-ID" sz="2400" i="1" dirty="0">
                          <a:solidFill>
                            <a:srgbClr val="E830CE"/>
                          </a:solidFill>
                          <a:latin typeface="Cambria Math" panose="02040503050406030204" pitchFamily="18" charset="0"/>
                        </a:rPr>
                        <m:t> </m:t>
                      </m:r>
                      <m:r>
                        <a:rPr lang="id-ID" sz="2400" i="1" dirty="0" smtClean="0">
                          <a:solidFill>
                            <a:srgbClr val="E830CE"/>
                          </a:solidFill>
                          <a:latin typeface="Cambria Math" panose="02040503050406030204" pitchFamily="18" charset="0"/>
                        </a:rPr>
                        <m:t>𝑎</m:t>
                      </m:r>
                      <m:r>
                        <a:rPr lang="id-ID" sz="2400" i="1" dirty="0" smtClean="0">
                          <a:solidFill>
                            <a:srgbClr val="E830CE"/>
                          </a:solidFill>
                          <a:latin typeface="Cambria Math" panose="02040503050406030204" pitchFamily="18" charset="0"/>
                        </a:rPr>
                        <m:t>, </m:t>
                      </m:r>
                      <m:r>
                        <a:rPr lang="id-ID" sz="2400" i="1" dirty="0" smtClean="0">
                          <a:solidFill>
                            <a:srgbClr val="E830CE"/>
                          </a:solidFill>
                          <a:latin typeface="Cambria Math" panose="02040503050406030204" pitchFamily="18" charset="0"/>
                        </a:rPr>
                        <m:t>𝑐</m:t>
                      </m:r>
                      <m:r>
                        <a:rPr lang="id-ID" sz="2400" i="1" dirty="0" smtClean="0">
                          <a:solidFill>
                            <a:srgbClr val="E830CE"/>
                          </a:solidFill>
                          <a:latin typeface="Cambria Math" panose="02040503050406030204" pitchFamily="18" charset="0"/>
                        </a:rPr>
                        <m:t>, </m:t>
                      </m:r>
                      <m:r>
                        <a:rPr lang="id-ID" sz="2400" i="1" dirty="0" smtClean="0">
                          <a:solidFill>
                            <a:srgbClr val="E830CE"/>
                          </a:solidFill>
                          <a:latin typeface="Cambria Math" panose="02040503050406030204" pitchFamily="18" charset="0"/>
                        </a:rPr>
                        <m:t>𝑐𝑏</m:t>
                      </m:r>
                      <m:r>
                        <a:rPr lang="id-ID" sz="2400" i="1" dirty="0" smtClean="0">
                          <a:solidFill>
                            <a:srgbClr val="E830CE"/>
                          </a:solidFill>
                          <a:latin typeface="Cambria Math" panose="02040503050406030204" pitchFamily="18" charset="0"/>
                        </a:rPr>
                        <m:t>, </m:t>
                      </m:r>
                      <m:r>
                        <a:rPr lang="id-ID" sz="2400" i="1" dirty="0" smtClean="0">
                          <a:solidFill>
                            <a:srgbClr val="E830CE"/>
                          </a:solidFill>
                          <a:latin typeface="Cambria Math" panose="02040503050406030204" pitchFamily="18" charset="0"/>
                        </a:rPr>
                        <m:t>𝑐𝑏𝑏</m:t>
                      </m:r>
                      <m:r>
                        <a:rPr lang="id-ID" sz="2400" i="1" dirty="0" smtClean="0">
                          <a:solidFill>
                            <a:srgbClr val="E830CE"/>
                          </a:solidFill>
                          <a:latin typeface="Cambria Math" panose="02040503050406030204" pitchFamily="18" charset="0"/>
                        </a:rPr>
                        <m:t>, </m:t>
                      </m:r>
                      <m:r>
                        <a:rPr lang="id-ID" sz="2400" i="1" dirty="0" smtClean="0">
                          <a:solidFill>
                            <a:srgbClr val="E830CE"/>
                          </a:solidFill>
                          <a:latin typeface="Cambria Math" panose="02040503050406030204" pitchFamily="18" charset="0"/>
                        </a:rPr>
                        <m:t>𝑐𝑏𝑏𝑏</m:t>
                      </m:r>
                      <m:r>
                        <a:rPr lang="id-ID" sz="2400" i="1" dirty="0" smtClean="0">
                          <a:solidFill>
                            <a:srgbClr val="E830CE"/>
                          </a:solidFill>
                          <a:latin typeface="Cambria Math" panose="02040503050406030204" pitchFamily="18" charset="0"/>
                        </a:rPr>
                        <m:t>, </m:t>
                      </m:r>
                      <m:r>
                        <a:rPr lang="id-ID" sz="2400" i="1" dirty="0" smtClean="0">
                          <a:solidFill>
                            <a:srgbClr val="E830CE"/>
                          </a:solidFill>
                          <a:latin typeface="Cambria Math" panose="02040503050406030204" pitchFamily="18" charset="0"/>
                        </a:rPr>
                        <m:t>𝑐𝑏𝑏𝑏𝑏</m:t>
                      </m:r>
                      <m:r>
                        <a:rPr lang="id-ID" sz="2400" i="1" dirty="0" smtClean="0">
                          <a:solidFill>
                            <a:srgbClr val="E830CE"/>
                          </a:solidFill>
                          <a:latin typeface="Cambria Math" panose="02040503050406030204" pitchFamily="18" charset="0"/>
                        </a:rPr>
                        <m:t>, </m:t>
                      </m:r>
                      <m:r>
                        <a:rPr lang="id-ID" sz="2400" i="1" dirty="0" smtClean="0">
                          <a:solidFill>
                            <a:srgbClr val="E830CE"/>
                          </a:solidFill>
                          <a:latin typeface="Cambria Math" panose="02040503050406030204" pitchFamily="18" charset="0"/>
                        </a:rPr>
                        <m:t>𝑐𝑏𝑏𝑏𝑏𝑏</m:t>
                      </m:r>
                      <m:r>
                        <a:rPr lang="id-ID" sz="2400" i="1" dirty="0" smtClean="0">
                          <a:solidFill>
                            <a:srgbClr val="E830CE"/>
                          </a:solidFill>
                          <a:latin typeface="Cambria Math" panose="02040503050406030204" pitchFamily="18" charset="0"/>
                        </a:rPr>
                        <m:t>,…</m:t>
                      </m:r>
                    </m:oMath>
                  </m:oMathPara>
                </a14:m>
                <a:endParaRPr lang="id-ID" sz="2400" dirty="0"/>
              </a:p>
              <a:p>
                <a:endParaRPr lang="id-ID" sz="2400" dirty="0"/>
              </a:p>
              <a:p>
                <a:pPr marL="457200" indent="-457200">
                  <a:buFont typeface="+mj-lt"/>
                  <a:buAutoNum type="arabicPeriod" startAt="2"/>
                </a:pPr>
                <a:r>
                  <a:rPr lang="id-ID" sz="2400" dirty="0"/>
                  <a:t>Tentukan nilai dari operasi berikut : </a:t>
                </a:r>
                <a14:m>
                  <m:oMath xmlns:m="http://schemas.openxmlformats.org/officeDocument/2006/math">
                    <m:r>
                      <a:rPr lang="id-ID" sz="2400" i="1" dirty="0" smtClean="0">
                        <a:latin typeface="Cambria Math" panose="02040503050406030204" pitchFamily="18" charset="0"/>
                      </a:rPr>
                      <m:t>𝑎</m:t>
                    </m:r>
                    <m:r>
                      <a:rPr lang="id-ID" sz="2400" i="1" dirty="0" smtClean="0">
                        <a:latin typeface="Cambria Math" panose="02040503050406030204" pitchFamily="18" charset="0"/>
                      </a:rPr>
                      <m:t>(</m:t>
                    </m:r>
                    <m:r>
                      <a:rPr lang="id-ID" sz="2400" i="1" dirty="0" smtClean="0">
                        <a:latin typeface="Cambria Math" panose="02040503050406030204" pitchFamily="18" charset="0"/>
                      </a:rPr>
                      <m:t>𝑏</m:t>
                    </m:r>
                    <m:r>
                      <a:rPr lang="id-ID" sz="2400" i="1" dirty="0" smtClean="0">
                        <a:latin typeface="Cambria Math" panose="02040503050406030204" pitchFamily="18" charset="0"/>
                      </a:rPr>
                      <m:t>+</m:t>
                    </m:r>
                    <m:r>
                      <a:rPr lang="id-ID" sz="2400" i="1" dirty="0" smtClean="0">
                        <a:latin typeface="Cambria Math" panose="02040503050406030204" pitchFamily="18" charset="0"/>
                      </a:rPr>
                      <m:t>𝑐</m:t>
                    </m:r>
                    <m:r>
                      <a:rPr lang="id-ID" sz="2400" i="1" dirty="0" smtClean="0">
                        <a:latin typeface="Cambria Math" panose="02040503050406030204" pitchFamily="18" charset="0"/>
                      </a:rPr>
                      <m:t>)</m:t>
                    </m:r>
                  </m:oMath>
                </a14:m>
                <a:endParaRPr lang="id-ID" sz="2400" dirty="0"/>
              </a:p>
              <a:p>
                <a:pPr marL="0" indent="0">
                  <a:buNone/>
                </a:pPr>
                <a:r>
                  <a:rPr lang="id-ID" sz="2400" dirty="0"/>
                  <a:t>Jawab: </a:t>
                </a:r>
              </a:p>
              <a:p>
                <a:pPr marL="0" indent="0">
                  <a:buNone/>
                </a:pPr>
                <a14:m>
                  <m:oMathPara xmlns:m="http://schemas.openxmlformats.org/officeDocument/2006/math">
                    <m:oMathParaPr>
                      <m:jc m:val="centerGroup"/>
                    </m:oMathParaPr>
                    <m:oMath xmlns:m="http://schemas.openxmlformats.org/officeDocument/2006/math">
                      <m:r>
                        <a:rPr lang="id-ID" sz="2400" i="1" dirty="0" smtClean="0">
                          <a:latin typeface="Cambria Math" panose="02040503050406030204" pitchFamily="18" charset="0"/>
                        </a:rPr>
                        <m:t>=</m:t>
                      </m:r>
                      <m:r>
                        <a:rPr lang="id-ID" sz="2400" i="1" dirty="0" smtClean="0">
                          <a:latin typeface="Cambria Math" panose="02040503050406030204" pitchFamily="18" charset="0"/>
                        </a:rPr>
                        <m:t>𝑎</m:t>
                      </m:r>
                      <m:r>
                        <a:rPr lang="id-ID" sz="2400" i="1" dirty="0" smtClean="0">
                          <a:latin typeface="Cambria Math" panose="02040503050406030204" pitchFamily="18" charset="0"/>
                        </a:rPr>
                        <m:t>.</m:t>
                      </m:r>
                      <m:r>
                        <a:rPr lang="id-ID" sz="2400" i="1" dirty="0" smtClean="0">
                          <a:latin typeface="Cambria Math" panose="02040503050406030204" pitchFamily="18" charset="0"/>
                        </a:rPr>
                        <m:t>𝑏</m:t>
                      </m:r>
                      <m:r>
                        <a:rPr lang="id-ID" sz="2400" i="1" dirty="0" smtClean="0">
                          <a:latin typeface="Cambria Math" panose="02040503050406030204" pitchFamily="18" charset="0"/>
                        </a:rPr>
                        <m:t> + </m:t>
                      </m:r>
                      <m:r>
                        <a:rPr lang="id-ID" sz="2400" i="1" dirty="0" smtClean="0">
                          <a:latin typeface="Cambria Math" panose="02040503050406030204" pitchFamily="18" charset="0"/>
                        </a:rPr>
                        <m:t>𝑎</m:t>
                      </m:r>
                      <m:r>
                        <a:rPr lang="id-ID" sz="2400" i="1" dirty="0" smtClean="0">
                          <a:latin typeface="Cambria Math" panose="02040503050406030204" pitchFamily="18" charset="0"/>
                        </a:rPr>
                        <m:t>.</m:t>
                      </m:r>
                      <m:r>
                        <a:rPr lang="id-ID" sz="2400" i="1" dirty="0" smtClean="0">
                          <a:latin typeface="Cambria Math" panose="02040503050406030204" pitchFamily="18" charset="0"/>
                        </a:rPr>
                        <m:t>𝑐</m:t>
                      </m:r>
                    </m:oMath>
                  </m:oMathPara>
                </a14:m>
                <a:endParaRPr lang="id-ID" sz="2400" dirty="0"/>
              </a:p>
              <a:p>
                <a:pPr marL="0" indent="0">
                  <a:buNone/>
                </a:pPr>
                <a14:m>
                  <m:oMathPara xmlns:m="http://schemas.openxmlformats.org/officeDocument/2006/math">
                    <m:oMathParaPr>
                      <m:jc m:val="centerGroup"/>
                    </m:oMathParaPr>
                    <m:oMath xmlns:m="http://schemas.openxmlformats.org/officeDocument/2006/math">
                      <m:r>
                        <a:rPr lang="id-ID" sz="2400" i="1" dirty="0" smtClean="0">
                          <a:latin typeface="Cambria Math" panose="02040503050406030204" pitchFamily="18" charset="0"/>
                        </a:rPr>
                        <m:t>=</m:t>
                      </m:r>
                      <m:r>
                        <a:rPr lang="id-ID" sz="2400" i="1" dirty="0" smtClean="0">
                          <a:latin typeface="Cambria Math" panose="02040503050406030204" pitchFamily="18" charset="0"/>
                        </a:rPr>
                        <m:t>𝑎𝑏</m:t>
                      </m:r>
                      <m:r>
                        <a:rPr lang="id-ID" sz="2400" i="1" dirty="0" smtClean="0">
                          <a:latin typeface="Cambria Math" panose="02040503050406030204" pitchFamily="18" charset="0"/>
                        </a:rPr>
                        <m:t>, </m:t>
                      </m:r>
                      <m:r>
                        <a:rPr lang="id-ID" sz="2400" i="1" dirty="0" smtClean="0">
                          <a:latin typeface="Cambria Math" panose="02040503050406030204" pitchFamily="18" charset="0"/>
                        </a:rPr>
                        <m:t>𝑎𝑐</m:t>
                      </m:r>
                    </m:oMath>
                  </m:oMathPara>
                </a14:m>
                <a:endParaRPr lang="id-ID" sz="2400" dirty="0"/>
              </a:p>
            </p:txBody>
          </p:sp>
        </mc:Choice>
        <mc:Fallback xmlns="">
          <p:sp>
            <p:nvSpPr>
              <p:cNvPr id="3" name="Content Placeholder 2">
                <a:extLst>
                  <a:ext uri="{FF2B5EF4-FFF2-40B4-BE49-F238E27FC236}">
                    <a16:creationId xmlns:a16="http://schemas.microsoft.com/office/drawing/2014/main" id="{7C687803-8FB0-4034-86F7-A1ACAFEBE192}"/>
                  </a:ext>
                </a:extLst>
              </p:cNvPr>
              <p:cNvSpPr>
                <a:spLocks noGrp="1" noRot="1" noChangeAspect="1" noMove="1" noResize="1" noEditPoints="1" noAdjustHandles="1" noChangeArrowheads="1" noChangeShapeType="1" noTextEdit="1"/>
              </p:cNvSpPr>
              <p:nvPr>
                <p:ph sz="half" idx="2"/>
              </p:nvPr>
            </p:nvSpPr>
            <p:spPr>
              <a:xfrm>
                <a:off x="308309" y="1068539"/>
                <a:ext cx="8285499" cy="5107178"/>
              </a:xfrm>
              <a:blipFill>
                <a:blip r:embed="rId2"/>
                <a:stretch>
                  <a:fillRect l="-1177" t="-1671"/>
                </a:stretch>
              </a:blipFill>
            </p:spPr>
            <p:txBody>
              <a:bodyPr/>
              <a:lstStyle/>
              <a:p>
                <a:r>
                  <a:rPr lang="en-US">
                    <a:noFill/>
                  </a:rPr>
                  <a:t> </a:t>
                </a:r>
              </a:p>
            </p:txBody>
          </p:sp>
        </mc:Fallback>
      </mc:AlternateContent>
    </p:spTree>
    <p:extLst>
      <p:ext uri="{BB962C8B-B14F-4D97-AF65-F5344CB8AC3E}">
        <p14:creationId xmlns:p14="http://schemas.microsoft.com/office/powerpoint/2010/main" val="3037522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4B30-CDE7-43C0-AE44-3301C5DDA1F8}"/>
              </a:ext>
            </a:extLst>
          </p:cNvPr>
          <p:cNvSpPr>
            <a:spLocks noGrp="1"/>
          </p:cNvSpPr>
          <p:nvPr>
            <p:ph type="title"/>
          </p:nvPr>
        </p:nvSpPr>
        <p:spPr/>
        <p:txBody>
          <a:bodyPr>
            <a:normAutofit/>
          </a:bodyPr>
          <a:lstStyle/>
          <a:p>
            <a:r>
              <a:rPr lang="id-ID" sz="2400" dirty="0"/>
              <a:t>Contoh Latihan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87803-8FB0-4034-86F7-A1ACAFEBE192}"/>
                  </a:ext>
                </a:extLst>
              </p:cNvPr>
              <p:cNvSpPr>
                <a:spLocks noGrp="1"/>
              </p:cNvSpPr>
              <p:nvPr>
                <p:ph sz="half" idx="2"/>
              </p:nvPr>
            </p:nvSpPr>
            <p:spPr>
              <a:xfrm>
                <a:off x="308309" y="1068539"/>
                <a:ext cx="8285499" cy="5107178"/>
              </a:xfrm>
            </p:spPr>
            <p:txBody>
              <a:bodyPr>
                <a:noAutofit/>
              </a:bodyPr>
              <a:lstStyle/>
              <a:p>
                <a:pPr marL="457200" indent="-457200">
                  <a:buFont typeface="+mj-lt"/>
                  <a:buAutoNum type="arabicPeriod" startAt="3"/>
                </a:pPr>
                <a:r>
                  <a:rPr lang="id-ID" sz="2400" dirty="0"/>
                  <a:t>Tentukan nilai dari operasi berikut :</a:t>
                </a:r>
                <a14:m>
                  <m:oMath xmlns:m="http://schemas.openxmlformats.org/officeDocument/2006/math">
                    <m:sSup>
                      <m:sSupPr>
                        <m:ctrlPr>
                          <a:rPr lang="id-ID" sz="2400" i="1" dirty="0">
                            <a:latin typeface="Cambria Math" panose="02040503050406030204" pitchFamily="18" charset="0"/>
                          </a:rPr>
                        </m:ctrlPr>
                      </m:sSupPr>
                      <m:e>
                        <m:r>
                          <a:rPr lang="id-ID" sz="2400" i="1" dirty="0">
                            <a:latin typeface="Cambria Math" panose="02040503050406030204" pitchFamily="18" charset="0"/>
                          </a:rPr>
                          <m:t>(</m:t>
                        </m:r>
                        <m:r>
                          <a:rPr lang="id-ID" sz="2400" i="1" dirty="0">
                            <a:latin typeface="Cambria Math" panose="02040503050406030204" pitchFamily="18" charset="0"/>
                          </a:rPr>
                          <m:t>𝑎𝑏</m:t>
                        </m:r>
                        <m:r>
                          <a:rPr lang="id-ID" sz="2400" i="1" dirty="0">
                            <a:latin typeface="Cambria Math" panose="02040503050406030204" pitchFamily="18" charset="0"/>
                          </a:rPr>
                          <m:t>)</m:t>
                        </m:r>
                      </m:e>
                      <m:sup>
                        <m:r>
                          <a:rPr lang="id-ID" sz="2400" i="1" dirty="0">
                            <a:latin typeface="Cambria Math" panose="02040503050406030204" pitchFamily="18" charset="0"/>
                          </a:rPr>
                          <m:t>∗</m:t>
                        </m:r>
                      </m:sup>
                    </m:sSup>
                    <m:r>
                      <a:rPr lang="id-ID" sz="2400" b="0" i="1" dirty="0" smtClean="0">
                        <a:latin typeface="Cambria Math" panose="02040503050406030204" pitchFamily="18" charset="0"/>
                      </a:rPr>
                      <m:t>𝑎</m:t>
                    </m:r>
                  </m:oMath>
                </a14:m>
                <a:endParaRPr lang="id-ID" sz="2400" dirty="0"/>
              </a:p>
              <a:p>
                <a:pPr marL="0" indent="0">
                  <a:buNone/>
                </a:pPr>
                <a:r>
                  <a:rPr lang="id-ID" sz="2400" dirty="0">
                    <a:solidFill>
                      <a:srgbClr val="FF0000"/>
                    </a:solidFill>
                  </a:rPr>
                  <a:t>Jawab:</a:t>
                </a:r>
              </a:p>
              <a:p>
                <a:pPr marL="0" indent="0">
                  <a:buNone/>
                </a:pPr>
                <a14:m>
                  <m:oMathPara xmlns:m="http://schemas.openxmlformats.org/officeDocument/2006/math">
                    <m:oMathParaPr>
                      <m:jc m:val="centerGroup"/>
                    </m:oMathParaPr>
                    <m:oMath xmlns:m="http://schemas.openxmlformats.org/officeDocument/2006/math">
                      <m:sSup>
                        <m:sSupPr>
                          <m:ctrlPr>
                            <a:rPr lang="id-ID" sz="2400" i="1" dirty="0">
                              <a:latin typeface="Cambria Math" panose="02040503050406030204" pitchFamily="18" charset="0"/>
                            </a:rPr>
                          </m:ctrlPr>
                        </m:sSupPr>
                        <m:e>
                          <m:r>
                            <a:rPr lang="id-ID" sz="2400" b="0" i="1" dirty="0" smtClean="0">
                              <a:latin typeface="Cambria Math" panose="02040503050406030204" pitchFamily="18" charset="0"/>
                            </a:rPr>
                            <m:t>(</m:t>
                          </m:r>
                          <m:r>
                            <a:rPr lang="id-ID" sz="2400" b="0" i="1" dirty="0" smtClean="0">
                              <a:latin typeface="Cambria Math" panose="02040503050406030204" pitchFamily="18" charset="0"/>
                            </a:rPr>
                            <m:t>𝑎𝑏</m:t>
                          </m:r>
                          <m:r>
                            <a:rPr lang="id-ID" sz="2400" b="0" i="1" dirty="0" smtClean="0">
                              <a:latin typeface="Cambria Math" panose="02040503050406030204" pitchFamily="18" charset="0"/>
                            </a:rPr>
                            <m:t>)</m:t>
                          </m:r>
                        </m:e>
                        <m:sup>
                          <m:r>
                            <a:rPr lang="id-ID" sz="2400" i="1" dirty="0">
                              <a:latin typeface="Cambria Math" panose="02040503050406030204" pitchFamily="18" charset="0"/>
                            </a:rPr>
                            <m:t>∗</m:t>
                          </m:r>
                        </m:sup>
                      </m:sSup>
                      <m:r>
                        <a:rPr lang="id-ID" sz="2400" i="1" dirty="0" smtClean="0">
                          <a:latin typeface="Cambria Math" panose="02040503050406030204" pitchFamily="18" charset="0"/>
                        </a:rPr>
                        <m:t>= </m:t>
                      </m:r>
                      <m:r>
                        <a:rPr lang="id-ID" sz="2400" i="1" dirty="0" smtClean="0">
                          <a:latin typeface="Cambria Math" panose="02040503050406030204" pitchFamily="18" charset="0"/>
                          <a:ea typeface="Cambria Math" panose="02040503050406030204" pitchFamily="18" charset="0"/>
                        </a:rPr>
                        <m:t>𝜀</m:t>
                      </m:r>
                      <m:r>
                        <a:rPr lang="id-ID" sz="2400" i="1" dirty="0" smtClean="0">
                          <a:latin typeface="Cambria Math" panose="02040503050406030204" pitchFamily="18" charset="0"/>
                        </a:rPr>
                        <m:t>, </m:t>
                      </m:r>
                      <m:r>
                        <a:rPr lang="id-ID" sz="2400" b="0" i="1" dirty="0" smtClean="0">
                          <a:latin typeface="Cambria Math" panose="02040503050406030204" pitchFamily="18" charset="0"/>
                        </a:rPr>
                        <m:t>𝑎</m:t>
                      </m:r>
                      <m:r>
                        <a:rPr lang="id-ID" sz="2400" i="1" dirty="0" smtClean="0">
                          <a:latin typeface="Cambria Math" panose="02040503050406030204" pitchFamily="18" charset="0"/>
                        </a:rPr>
                        <m:t>𝑏</m:t>
                      </m:r>
                      <m:r>
                        <a:rPr lang="id-ID" sz="2400" i="1" dirty="0" smtClean="0">
                          <a:latin typeface="Cambria Math" panose="02040503050406030204" pitchFamily="18" charset="0"/>
                        </a:rPr>
                        <m:t>, </m:t>
                      </m:r>
                      <m:r>
                        <a:rPr lang="id-ID" sz="2400" b="0" i="1" dirty="0" smtClean="0">
                          <a:latin typeface="Cambria Math" panose="02040503050406030204" pitchFamily="18" charset="0"/>
                        </a:rPr>
                        <m:t>𝑎</m:t>
                      </m:r>
                      <m:r>
                        <a:rPr lang="id-ID" sz="2400" i="1" dirty="0" smtClean="0">
                          <a:latin typeface="Cambria Math" panose="02040503050406030204" pitchFamily="18" charset="0"/>
                        </a:rPr>
                        <m:t>𝑏</m:t>
                      </m:r>
                      <m:r>
                        <a:rPr lang="id-ID" sz="2400" b="0" i="1" dirty="0" smtClean="0">
                          <a:latin typeface="Cambria Math" panose="02040503050406030204" pitchFamily="18" charset="0"/>
                        </a:rPr>
                        <m:t>𝑎</m:t>
                      </m:r>
                      <m:r>
                        <a:rPr lang="id-ID" sz="2400" i="1" dirty="0" smtClean="0">
                          <a:latin typeface="Cambria Math" panose="02040503050406030204" pitchFamily="18" charset="0"/>
                        </a:rPr>
                        <m:t>𝑏</m:t>
                      </m:r>
                      <m:r>
                        <a:rPr lang="id-ID" sz="2400" i="1" dirty="0" smtClean="0">
                          <a:latin typeface="Cambria Math" panose="02040503050406030204" pitchFamily="18" charset="0"/>
                        </a:rPr>
                        <m:t>, </m:t>
                      </m:r>
                      <m:r>
                        <a:rPr lang="id-ID" sz="2400" b="0" i="1" dirty="0" smtClean="0">
                          <a:latin typeface="Cambria Math" panose="02040503050406030204" pitchFamily="18" charset="0"/>
                        </a:rPr>
                        <m:t>𝑎</m:t>
                      </m:r>
                      <m:r>
                        <a:rPr lang="id-ID" sz="2400" i="1" dirty="0" smtClean="0">
                          <a:latin typeface="Cambria Math" panose="02040503050406030204" pitchFamily="18" charset="0"/>
                        </a:rPr>
                        <m:t>𝑏</m:t>
                      </m:r>
                      <m:r>
                        <a:rPr lang="id-ID" sz="2400" b="0" i="1" dirty="0" smtClean="0">
                          <a:latin typeface="Cambria Math" panose="02040503050406030204" pitchFamily="18" charset="0"/>
                        </a:rPr>
                        <m:t>𝑎</m:t>
                      </m:r>
                      <m:r>
                        <a:rPr lang="id-ID" sz="2400" i="1" dirty="0" smtClean="0">
                          <a:latin typeface="Cambria Math" panose="02040503050406030204" pitchFamily="18" charset="0"/>
                        </a:rPr>
                        <m:t>𝑏</m:t>
                      </m:r>
                      <m:r>
                        <a:rPr lang="id-ID" sz="2400" b="0" i="1" dirty="0" smtClean="0">
                          <a:latin typeface="Cambria Math" panose="02040503050406030204" pitchFamily="18" charset="0"/>
                        </a:rPr>
                        <m:t>𝑎</m:t>
                      </m:r>
                      <m:r>
                        <a:rPr lang="id-ID" sz="2400" i="1" dirty="0" smtClean="0">
                          <a:latin typeface="Cambria Math" panose="02040503050406030204" pitchFamily="18" charset="0"/>
                        </a:rPr>
                        <m:t>𝑏</m:t>
                      </m:r>
                      <m:r>
                        <a:rPr lang="id-ID" sz="2400" i="1" dirty="0" smtClean="0">
                          <a:latin typeface="Cambria Math" panose="02040503050406030204" pitchFamily="18" charset="0"/>
                        </a:rPr>
                        <m:t>, …</m:t>
                      </m:r>
                    </m:oMath>
                  </m:oMathPara>
                </a14:m>
                <a:endParaRPr lang="id-ID" sz="2400" dirty="0"/>
              </a:p>
              <a:p>
                <a:pPr marL="0" indent="0">
                  <a:buNone/>
                </a:pPr>
                <a14:m>
                  <m:oMathPara xmlns:m="http://schemas.openxmlformats.org/officeDocument/2006/math">
                    <m:oMathParaPr>
                      <m:jc m:val="centerGroup"/>
                    </m:oMathParaPr>
                    <m:oMath xmlns:m="http://schemas.openxmlformats.org/officeDocument/2006/math">
                      <m:sSup>
                        <m:sSupPr>
                          <m:ctrlPr>
                            <a:rPr lang="id-ID" sz="2400" i="1" dirty="0">
                              <a:latin typeface="Cambria Math" panose="02040503050406030204" pitchFamily="18" charset="0"/>
                            </a:rPr>
                          </m:ctrlPr>
                        </m:sSupPr>
                        <m:e>
                          <m:r>
                            <a:rPr lang="id-ID" sz="2400" i="1" dirty="0">
                              <a:latin typeface="Cambria Math" panose="02040503050406030204" pitchFamily="18" charset="0"/>
                            </a:rPr>
                            <m:t>(</m:t>
                          </m:r>
                          <m:r>
                            <a:rPr lang="id-ID" sz="2400" i="1" dirty="0">
                              <a:latin typeface="Cambria Math" panose="02040503050406030204" pitchFamily="18" charset="0"/>
                            </a:rPr>
                            <m:t>𝑎𝑏</m:t>
                          </m:r>
                          <m:r>
                            <a:rPr lang="id-ID" sz="2400" i="1" dirty="0">
                              <a:latin typeface="Cambria Math" panose="02040503050406030204" pitchFamily="18" charset="0"/>
                            </a:rPr>
                            <m:t>)</m:t>
                          </m:r>
                        </m:e>
                        <m:sup>
                          <m:r>
                            <a:rPr lang="id-ID" sz="2400" i="1" dirty="0">
                              <a:latin typeface="Cambria Math" panose="02040503050406030204" pitchFamily="18" charset="0"/>
                            </a:rPr>
                            <m:t>∗</m:t>
                          </m:r>
                        </m:sup>
                      </m:sSup>
                      <m:r>
                        <a:rPr lang="id-ID" sz="2400" b="0" i="1" dirty="0" smtClean="0">
                          <a:latin typeface="Cambria Math" panose="02040503050406030204" pitchFamily="18" charset="0"/>
                        </a:rPr>
                        <m:t>𝑎</m:t>
                      </m:r>
                      <m:r>
                        <a:rPr lang="id-ID" sz="2400" i="1" dirty="0">
                          <a:latin typeface="Cambria Math" panose="02040503050406030204" pitchFamily="18" charset="0"/>
                        </a:rPr>
                        <m:t>=</m:t>
                      </m:r>
                      <m:r>
                        <a:rPr lang="id-ID" sz="2400" b="0" i="1" dirty="0" smtClean="0">
                          <a:latin typeface="Cambria Math" panose="02040503050406030204" pitchFamily="18" charset="0"/>
                        </a:rPr>
                        <m:t>𝑎</m:t>
                      </m:r>
                      <m:r>
                        <a:rPr lang="id-ID" sz="2400" i="1" dirty="0">
                          <a:latin typeface="Cambria Math" panose="02040503050406030204" pitchFamily="18" charset="0"/>
                        </a:rPr>
                        <m:t>, </m:t>
                      </m:r>
                      <m:r>
                        <a:rPr lang="id-ID" sz="2400" i="1" dirty="0">
                          <a:latin typeface="Cambria Math" panose="02040503050406030204" pitchFamily="18" charset="0"/>
                        </a:rPr>
                        <m:t>𝑎𝑏𝑎</m:t>
                      </m:r>
                      <m:r>
                        <a:rPr lang="id-ID" sz="2400" i="1" dirty="0">
                          <a:latin typeface="Cambria Math" panose="02040503050406030204" pitchFamily="18" charset="0"/>
                        </a:rPr>
                        <m:t>, </m:t>
                      </m:r>
                      <m:r>
                        <a:rPr lang="id-ID" sz="2400" i="1" dirty="0">
                          <a:latin typeface="Cambria Math" panose="02040503050406030204" pitchFamily="18" charset="0"/>
                        </a:rPr>
                        <m:t>𝑎𝑏𝑎𝑏𝑎</m:t>
                      </m:r>
                      <m:r>
                        <a:rPr lang="id-ID" sz="2400" i="1" dirty="0">
                          <a:latin typeface="Cambria Math" panose="02040503050406030204" pitchFamily="18" charset="0"/>
                        </a:rPr>
                        <m:t>, </m:t>
                      </m:r>
                      <m:r>
                        <a:rPr lang="id-ID" sz="2400" i="1" dirty="0">
                          <a:latin typeface="Cambria Math" panose="02040503050406030204" pitchFamily="18" charset="0"/>
                        </a:rPr>
                        <m:t>𝑎𝑏𝑎𝑏𝑎𝑏𝑎</m:t>
                      </m:r>
                      <m:r>
                        <a:rPr lang="id-ID" sz="2400" i="1" dirty="0">
                          <a:latin typeface="Cambria Math" panose="02040503050406030204" pitchFamily="18" charset="0"/>
                        </a:rPr>
                        <m:t>, …</m:t>
                      </m:r>
                    </m:oMath>
                  </m:oMathPara>
                </a14:m>
                <a:endParaRPr lang="id-ID" sz="2400" dirty="0"/>
              </a:p>
              <a:p>
                <a:pPr marL="0" indent="0">
                  <a:buNone/>
                </a:pPr>
                <a14:m>
                  <m:oMathPara xmlns:m="http://schemas.openxmlformats.org/officeDocument/2006/math">
                    <m:oMathParaPr>
                      <m:jc m:val="centerGroup"/>
                    </m:oMathParaPr>
                    <m:oMath xmlns:m="http://schemas.openxmlformats.org/officeDocument/2006/math">
                      <m:r>
                        <a:rPr lang="id-ID" sz="2400" i="1" dirty="0" smtClean="0">
                          <a:latin typeface="Cambria Math" panose="02040503050406030204" pitchFamily="18" charset="0"/>
                        </a:rPr>
                        <m:t>𝑀𝑎𝑘𝑎</m:t>
                      </m:r>
                      <m:sSup>
                        <m:sSupPr>
                          <m:ctrlPr>
                            <a:rPr lang="id-ID" sz="2400" i="1" dirty="0" smtClean="0">
                              <a:solidFill>
                                <a:srgbClr val="E830CE"/>
                              </a:solidFill>
                              <a:latin typeface="Cambria Math" panose="02040503050406030204" pitchFamily="18" charset="0"/>
                            </a:rPr>
                          </m:ctrlPr>
                        </m:sSupPr>
                        <m:e>
                          <m:r>
                            <a:rPr lang="id-ID" sz="2400" i="1" dirty="0">
                              <a:solidFill>
                                <a:srgbClr val="E830CE"/>
                              </a:solidFill>
                              <a:latin typeface="Cambria Math" panose="02040503050406030204" pitchFamily="18" charset="0"/>
                            </a:rPr>
                            <m:t>(</m:t>
                          </m:r>
                          <m:r>
                            <a:rPr lang="id-ID" sz="2400" i="1" dirty="0">
                              <a:solidFill>
                                <a:srgbClr val="E830CE"/>
                              </a:solidFill>
                              <a:latin typeface="Cambria Math" panose="02040503050406030204" pitchFamily="18" charset="0"/>
                            </a:rPr>
                            <m:t>𝑎𝑏</m:t>
                          </m:r>
                          <m:r>
                            <a:rPr lang="id-ID" sz="2400" i="1" dirty="0">
                              <a:solidFill>
                                <a:srgbClr val="E830CE"/>
                              </a:solidFill>
                              <a:latin typeface="Cambria Math" panose="02040503050406030204" pitchFamily="18" charset="0"/>
                            </a:rPr>
                            <m:t>)</m:t>
                          </m:r>
                        </m:e>
                        <m:sup>
                          <m:r>
                            <a:rPr lang="id-ID" sz="2400" i="1" dirty="0">
                              <a:solidFill>
                                <a:srgbClr val="E830CE"/>
                              </a:solidFill>
                              <a:latin typeface="Cambria Math" panose="02040503050406030204" pitchFamily="18" charset="0"/>
                            </a:rPr>
                            <m:t>∗</m:t>
                          </m:r>
                        </m:sup>
                      </m:sSup>
                      <m:r>
                        <a:rPr lang="id-ID" sz="2400" i="1" dirty="0">
                          <a:solidFill>
                            <a:srgbClr val="E830CE"/>
                          </a:solidFill>
                          <a:latin typeface="Cambria Math" panose="02040503050406030204" pitchFamily="18" charset="0"/>
                        </a:rPr>
                        <m:t>𝑎</m:t>
                      </m:r>
                      <m:r>
                        <a:rPr lang="id-ID" sz="2400" i="1" dirty="0">
                          <a:solidFill>
                            <a:srgbClr val="E830CE"/>
                          </a:solidFill>
                          <a:latin typeface="Cambria Math" panose="02040503050406030204" pitchFamily="18" charset="0"/>
                        </a:rPr>
                        <m:t>=</m:t>
                      </m:r>
                      <m:r>
                        <a:rPr lang="id-ID" sz="2400" i="1" dirty="0">
                          <a:solidFill>
                            <a:srgbClr val="E830CE"/>
                          </a:solidFill>
                          <a:latin typeface="Cambria Math" panose="02040503050406030204" pitchFamily="18" charset="0"/>
                        </a:rPr>
                        <m:t>𝑎</m:t>
                      </m:r>
                      <m:r>
                        <a:rPr lang="id-ID" sz="2400" i="1" dirty="0">
                          <a:solidFill>
                            <a:srgbClr val="E830CE"/>
                          </a:solidFill>
                          <a:latin typeface="Cambria Math" panose="02040503050406030204" pitchFamily="18" charset="0"/>
                        </a:rPr>
                        <m:t>, </m:t>
                      </m:r>
                      <m:r>
                        <a:rPr lang="id-ID" sz="2400" i="1" dirty="0">
                          <a:solidFill>
                            <a:srgbClr val="E830CE"/>
                          </a:solidFill>
                          <a:latin typeface="Cambria Math" panose="02040503050406030204" pitchFamily="18" charset="0"/>
                        </a:rPr>
                        <m:t>𝑎𝑏𝑎</m:t>
                      </m:r>
                      <m:r>
                        <a:rPr lang="id-ID" sz="2400" i="1" dirty="0">
                          <a:solidFill>
                            <a:srgbClr val="E830CE"/>
                          </a:solidFill>
                          <a:latin typeface="Cambria Math" panose="02040503050406030204" pitchFamily="18" charset="0"/>
                        </a:rPr>
                        <m:t>, </m:t>
                      </m:r>
                      <m:r>
                        <a:rPr lang="id-ID" sz="2400" i="1" dirty="0">
                          <a:solidFill>
                            <a:srgbClr val="E830CE"/>
                          </a:solidFill>
                          <a:latin typeface="Cambria Math" panose="02040503050406030204" pitchFamily="18" charset="0"/>
                        </a:rPr>
                        <m:t>𝑎𝑏𝑎𝑏𝑎</m:t>
                      </m:r>
                      <m:r>
                        <a:rPr lang="id-ID" sz="2400" i="1" dirty="0">
                          <a:solidFill>
                            <a:srgbClr val="E830CE"/>
                          </a:solidFill>
                          <a:latin typeface="Cambria Math" panose="02040503050406030204" pitchFamily="18" charset="0"/>
                        </a:rPr>
                        <m:t>, </m:t>
                      </m:r>
                      <m:r>
                        <a:rPr lang="id-ID" sz="2400" i="1" dirty="0">
                          <a:solidFill>
                            <a:srgbClr val="E830CE"/>
                          </a:solidFill>
                          <a:latin typeface="Cambria Math" panose="02040503050406030204" pitchFamily="18" charset="0"/>
                        </a:rPr>
                        <m:t>𝑎𝑏𝑎𝑏𝑎𝑏𝑎</m:t>
                      </m:r>
                      <m:r>
                        <a:rPr lang="id-ID" sz="2400" i="1" dirty="0">
                          <a:solidFill>
                            <a:srgbClr val="E830CE"/>
                          </a:solidFill>
                          <a:latin typeface="Cambria Math" panose="02040503050406030204" pitchFamily="18" charset="0"/>
                        </a:rPr>
                        <m:t>, …</m:t>
                      </m:r>
                    </m:oMath>
                  </m:oMathPara>
                </a14:m>
                <a:endParaRPr lang="id-ID" sz="2400" dirty="0">
                  <a:solidFill>
                    <a:srgbClr val="E830CE"/>
                  </a:solidFill>
                </a:endParaRPr>
              </a:p>
              <a:p>
                <a:pPr marL="0" indent="0">
                  <a:buNone/>
                </a:pPr>
                <a:endParaRPr lang="id-ID" sz="2400" dirty="0"/>
              </a:p>
              <a:p>
                <a:pPr marL="457200" indent="-457200">
                  <a:buFont typeface="+mj-lt"/>
                  <a:buAutoNum type="arabicPeriod" startAt="4"/>
                </a:pPr>
                <a:r>
                  <a:rPr lang="id-ID" sz="2400" dirty="0"/>
                  <a:t>Tentukan nilai dari operasi berikut : </a:t>
                </a:r>
                <a14:m>
                  <m:oMath xmlns:m="http://schemas.openxmlformats.org/officeDocument/2006/math">
                    <m:r>
                      <a:rPr lang="id-ID" sz="2400" b="0" i="1" dirty="0" smtClean="0">
                        <a:latin typeface="Cambria Math" panose="02040503050406030204" pitchFamily="18" charset="0"/>
                      </a:rPr>
                      <m:t>0.</m:t>
                    </m:r>
                    <m:sSup>
                      <m:sSupPr>
                        <m:ctrlPr>
                          <a:rPr lang="id-ID" sz="2400" i="1" dirty="0">
                            <a:latin typeface="Cambria Math" panose="02040503050406030204" pitchFamily="18" charset="0"/>
                          </a:rPr>
                        </m:ctrlPr>
                      </m:sSupPr>
                      <m:e>
                        <m:r>
                          <a:rPr lang="id-ID" sz="2400" b="0" i="1" dirty="0" smtClean="0">
                            <a:latin typeface="Cambria Math" panose="02040503050406030204" pitchFamily="18" charset="0"/>
                          </a:rPr>
                          <m:t>1</m:t>
                        </m:r>
                      </m:e>
                      <m:sup>
                        <m:r>
                          <a:rPr lang="id-ID" sz="2400" i="1" dirty="0">
                            <a:latin typeface="Cambria Math" panose="02040503050406030204" pitchFamily="18" charset="0"/>
                          </a:rPr>
                          <m:t>∗</m:t>
                        </m:r>
                      </m:sup>
                    </m:sSup>
                    <m:r>
                      <a:rPr lang="id-ID" sz="2400" i="1" dirty="0" smtClean="0">
                        <a:latin typeface="Cambria Math" panose="02040503050406030204" pitchFamily="18" charset="0"/>
                      </a:rPr>
                      <m:t>(</m:t>
                    </m:r>
                    <m:r>
                      <a:rPr lang="id-ID" sz="2400" b="0" i="1" dirty="0" smtClean="0">
                        <a:latin typeface="Cambria Math" panose="02040503050406030204" pitchFamily="18" charset="0"/>
                      </a:rPr>
                      <m:t>0</m:t>
                    </m:r>
                    <m:r>
                      <a:rPr lang="id-ID" sz="2400" i="1" dirty="0" smtClean="0">
                        <a:latin typeface="Cambria Math" panose="02040503050406030204" pitchFamily="18" charset="0"/>
                      </a:rPr>
                      <m:t>+</m:t>
                    </m:r>
                    <m:r>
                      <a:rPr lang="id-ID" sz="2400" b="0" i="1" dirty="0" smtClean="0">
                        <a:latin typeface="Cambria Math" panose="02040503050406030204" pitchFamily="18" charset="0"/>
                      </a:rPr>
                      <m:t>1</m:t>
                    </m:r>
                    <m:r>
                      <a:rPr lang="id-ID" sz="2400" i="1" dirty="0" smtClean="0">
                        <a:latin typeface="Cambria Math" panose="02040503050406030204" pitchFamily="18" charset="0"/>
                      </a:rPr>
                      <m:t>)</m:t>
                    </m:r>
                  </m:oMath>
                </a14:m>
                <a:endParaRPr lang="id-ID" sz="2400" dirty="0"/>
              </a:p>
              <a:p>
                <a:pPr marL="0" indent="0">
                  <a:buNone/>
                </a:pPr>
                <a:r>
                  <a:rPr lang="id-ID" sz="2400" dirty="0">
                    <a:solidFill>
                      <a:srgbClr val="FF0000"/>
                    </a:solidFill>
                  </a:rPr>
                  <a:t>Jawab: </a:t>
                </a:r>
              </a:p>
              <a:p>
                <a:pPr marL="0" indent="0">
                  <a:buNone/>
                </a:pPr>
                <a14:m>
                  <m:oMathPara xmlns:m="http://schemas.openxmlformats.org/officeDocument/2006/math">
                    <m:oMathParaPr>
                      <m:jc m:val="centerGroup"/>
                    </m:oMathParaPr>
                    <m:oMath xmlns:m="http://schemas.openxmlformats.org/officeDocument/2006/math">
                      <m:sSup>
                        <m:sSupPr>
                          <m:ctrlPr>
                            <a:rPr lang="id-ID" sz="2400" i="1" dirty="0">
                              <a:latin typeface="Cambria Math" panose="02040503050406030204" pitchFamily="18" charset="0"/>
                            </a:rPr>
                          </m:ctrlPr>
                        </m:sSupPr>
                        <m:e>
                          <m:r>
                            <a:rPr lang="id-ID" sz="2400" i="1" dirty="0">
                              <a:latin typeface="Cambria Math" panose="02040503050406030204" pitchFamily="18" charset="0"/>
                            </a:rPr>
                            <m:t>1</m:t>
                          </m:r>
                        </m:e>
                        <m:sup>
                          <m:r>
                            <a:rPr lang="id-ID" sz="2400" i="1" dirty="0">
                              <a:latin typeface="Cambria Math" panose="02040503050406030204" pitchFamily="18" charset="0"/>
                            </a:rPr>
                            <m:t>∗</m:t>
                          </m:r>
                        </m:sup>
                      </m:sSup>
                      <m:r>
                        <a:rPr lang="id-ID" sz="2400" i="1" dirty="0" smtClean="0">
                          <a:latin typeface="Cambria Math" panose="02040503050406030204" pitchFamily="18" charset="0"/>
                        </a:rPr>
                        <m:t>=</m:t>
                      </m:r>
                      <m:r>
                        <a:rPr lang="id-ID" sz="2400" i="1" dirty="0">
                          <a:latin typeface="Cambria Math" panose="02040503050406030204" pitchFamily="18" charset="0"/>
                          <a:ea typeface="Cambria Math" panose="02040503050406030204" pitchFamily="18" charset="0"/>
                        </a:rPr>
                        <m:t>𝜀</m:t>
                      </m:r>
                      <m:r>
                        <a:rPr lang="id-ID" sz="2400" b="0" i="1" dirty="0" smtClean="0">
                          <a:latin typeface="Cambria Math" panose="02040503050406030204" pitchFamily="18" charset="0"/>
                          <a:ea typeface="Cambria Math" panose="02040503050406030204" pitchFamily="18" charset="0"/>
                        </a:rPr>
                        <m:t>, 1, 11, 111, …</m:t>
                      </m:r>
                    </m:oMath>
                  </m:oMathPara>
                </a14:m>
                <a:endParaRPr lang="id-ID" sz="2400" dirty="0"/>
              </a:p>
              <a:p>
                <a:pPr marL="0" indent="0">
                  <a:buNone/>
                </a:pPr>
                <a14:m>
                  <m:oMathPara xmlns:m="http://schemas.openxmlformats.org/officeDocument/2006/math">
                    <m:oMathParaPr>
                      <m:jc m:val="centerGroup"/>
                    </m:oMathParaPr>
                    <m:oMath xmlns:m="http://schemas.openxmlformats.org/officeDocument/2006/math">
                      <m:r>
                        <a:rPr lang="id-ID" sz="2400" i="1" dirty="0">
                          <a:latin typeface="Cambria Math" panose="02040503050406030204" pitchFamily="18" charset="0"/>
                        </a:rPr>
                        <m:t>0.</m:t>
                      </m:r>
                      <m:sSup>
                        <m:sSupPr>
                          <m:ctrlPr>
                            <a:rPr lang="id-ID" sz="2400" i="1" dirty="0">
                              <a:latin typeface="Cambria Math" panose="02040503050406030204" pitchFamily="18" charset="0"/>
                            </a:rPr>
                          </m:ctrlPr>
                        </m:sSupPr>
                        <m:e>
                          <m:r>
                            <a:rPr lang="id-ID" sz="2400" i="1" dirty="0">
                              <a:latin typeface="Cambria Math" panose="02040503050406030204" pitchFamily="18" charset="0"/>
                            </a:rPr>
                            <m:t>1</m:t>
                          </m:r>
                        </m:e>
                        <m:sup>
                          <m:r>
                            <a:rPr lang="id-ID" sz="2400" i="1" dirty="0">
                              <a:latin typeface="Cambria Math" panose="02040503050406030204" pitchFamily="18" charset="0"/>
                            </a:rPr>
                            <m:t>∗</m:t>
                          </m:r>
                        </m:sup>
                      </m:sSup>
                      <m:r>
                        <a:rPr lang="id-ID" sz="2400" i="1" dirty="0" smtClean="0">
                          <a:latin typeface="Cambria Math" panose="02040503050406030204" pitchFamily="18" charset="0"/>
                        </a:rPr>
                        <m:t>=</m:t>
                      </m:r>
                      <m:r>
                        <a:rPr lang="id-ID" sz="2400" i="1" dirty="0">
                          <a:latin typeface="Cambria Math" panose="02040503050406030204" pitchFamily="18" charset="0"/>
                        </a:rPr>
                        <m:t>0</m:t>
                      </m:r>
                      <m:sSup>
                        <m:sSupPr>
                          <m:ctrlPr>
                            <a:rPr lang="id-ID" sz="2400" i="1" dirty="0">
                              <a:latin typeface="Cambria Math" panose="02040503050406030204" pitchFamily="18" charset="0"/>
                            </a:rPr>
                          </m:ctrlPr>
                        </m:sSupPr>
                        <m:e>
                          <m:r>
                            <a:rPr lang="id-ID" sz="2400" i="1" dirty="0">
                              <a:latin typeface="Cambria Math" panose="02040503050406030204" pitchFamily="18" charset="0"/>
                            </a:rPr>
                            <m:t>1</m:t>
                          </m:r>
                        </m:e>
                        <m:sup>
                          <m:r>
                            <a:rPr lang="id-ID" sz="2400" i="1" dirty="0">
                              <a:latin typeface="Cambria Math" panose="02040503050406030204" pitchFamily="18" charset="0"/>
                            </a:rPr>
                            <m:t>∗</m:t>
                          </m:r>
                        </m:sup>
                      </m:sSup>
                      <m:r>
                        <a:rPr lang="id-ID" sz="2400" b="0" i="1" dirty="0" smtClean="0">
                          <a:latin typeface="Cambria Math" panose="02040503050406030204" pitchFamily="18" charset="0"/>
                        </a:rPr>
                        <m:t>=0, 01, 011, 0111, …</m:t>
                      </m:r>
                    </m:oMath>
                  </m:oMathPara>
                </a14:m>
                <a:endParaRPr lang="id-ID" sz="2400" dirty="0"/>
              </a:p>
              <a:p>
                <a:pPr marL="0" indent="0">
                  <a:buNone/>
                </a:pPr>
                <a:r>
                  <a:rPr lang="id-ID" sz="2400" dirty="0"/>
                  <a:t>Maka, </a:t>
                </a:r>
                <a14:m>
                  <m:oMath xmlns:m="http://schemas.openxmlformats.org/officeDocument/2006/math">
                    <m:r>
                      <a:rPr lang="id-ID" sz="2400" b="0" i="1" dirty="0" smtClean="0">
                        <a:solidFill>
                          <a:srgbClr val="E830CE"/>
                        </a:solidFill>
                        <a:latin typeface="Cambria Math" panose="02040503050406030204" pitchFamily="18" charset="0"/>
                      </a:rPr>
                      <m:t>0.</m:t>
                    </m:r>
                    <m:sSup>
                      <m:sSupPr>
                        <m:ctrlPr>
                          <a:rPr lang="id-ID" sz="2400" i="1" dirty="0">
                            <a:solidFill>
                              <a:srgbClr val="E830CE"/>
                            </a:solidFill>
                            <a:latin typeface="Cambria Math" panose="02040503050406030204" pitchFamily="18" charset="0"/>
                          </a:rPr>
                        </m:ctrlPr>
                      </m:sSupPr>
                      <m:e>
                        <m:r>
                          <a:rPr lang="id-ID" sz="2400" b="0" i="1" dirty="0" smtClean="0">
                            <a:solidFill>
                              <a:srgbClr val="E830CE"/>
                            </a:solidFill>
                            <a:latin typeface="Cambria Math" panose="02040503050406030204" pitchFamily="18" charset="0"/>
                          </a:rPr>
                          <m:t>1</m:t>
                        </m:r>
                      </m:e>
                      <m:sup>
                        <m:r>
                          <a:rPr lang="id-ID" sz="2400" i="1" dirty="0">
                            <a:solidFill>
                              <a:srgbClr val="E830CE"/>
                            </a:solidFill>
                            <a:latin typeface="Cambria Math" panose="02040503050406030204" pitchFamily="18" charset="0"/>
                          </a:rPr>
                          <m:t>∗</m:t>
                        </m:r>
                      </m:sup>
                    </m:sSup>
                    <m:d>
                      <m:dPr>
                        <m:ctrlPr>
                          <a:rPr lang="id-ID" sz="2400" i="1" dirty="0" smtClean="0">
                            <a:solidFill>
                              <a:srgbClr val="E830CE"/>
                            </a:solidFill>
                            <a:latin typeface="Cambria Math" panose="02040503050406030204" pitchFamily="18" charset="0"/>
                          </a:rPr>
                        </m:ctrlPr>
                      </m:dPr>
                      <m:e>
                        <m:r>
                          <a:rPr lang="id-ID" sz="2400" b="0" i="1" dirty="0" smtClean="0">
                            <a:solidFill>
                              <a:srgbClr val="E830CE"/>
                            </a:solidFill>
                            <a:latin typeface="Cambria Math" panose="02040503050406030204" pitchFamily="18" charset="0"/>
                          </a:rPr>
                          <m:t>0</m:t>
                        </m:r>
                        <m:r>
                          <a:rPr lang="id-ID" sz="2400" i="1" dirty="0" smtClean="0">
                            <a:solidFill>
                              <a:srgbClr val="E830CE"/>
                            </a:solidFill>
                            <a:latin typeface="Cambria Math" panose="02040503050406030204" pitchFamily="18" charset="0"/>
                          </a:rPr>
                          <m:t>+</m:t>
                        </m:r>
                        <m:r>
                          <a:rPr lang="id-ID" sz="2400" b="0" i="1" dirty="0" smtClean="0">
                            <a:solidFill>
                              <a:srgbClr val="E830CE"/>
                            </a:solidFill>
                            <a:latin typeface="Cambria Math" panose="02040503050406030204" pitchFamily="18" charset="0"/>
                          </a:rPr>
                          <m:t>1</m:t>
                        </m:r>
                      </m:e>
                    </m:d>
                    <m:r>
                      <a:rPr lang="id-ID" sz="2400" b="0" i="1" dirty="0" smtClean="0">
                        <a:solidFill>
                          <a:srgbClr val="E830CE"/>
                        </a:solidFill>
                        <a:latin typeface="Cambria Math" panose="02040503050406030204" pitchFamily="18" charset="0"/>
                      </a:rPr>
                      <m:t>=00, 01, 010,011, 0110, 0111, 01110,…</m:t>
                    </m:r>
                  </m:oMath>
                </a14:m>
                <a:endParaRPr lang="id-ID" sz="2400" dirty="0"/>
              </a:p>
            </p:txBody>
          </p:sp>
        </mc:Choice>
        <mc:Fallback xmlns="">
          <p:sp>
            <p:nvSpPr>
              <p:cNvPr id="3" name="Content Placeholder 2">
                <a:extLst>
                  <a:ext uri="{FF2B5EF4-FFF2-40B4-BE49-F238E27FC236}">
                    <a16:creationId xmlns:a16="http://schemas.microsoft.com/office/drawing/2014/main" id="{7C687803-8FB0-4034-86F7-A1ACAFEBE192}"/>
                  </a:ext>
                </a:extLst>
              </p:cNvPr>
              <p:cNvSpPr>
                <a:spLocks noGrp="1" noRot="1" noChangeAspect="1" noMove="1" noResize="1" noEditPoints="1" noAdjustHandles="1" noChangeArrowheads="1" noChangeShapeType="1" noTextEdit="1"/>
              </p:cNvSpPr>
              <p:nvPr>
                <p:ph sz="half" idx="2"/>
              </p:nvPr>
            </p:nvSpPr>
            <p:spPr>
              <a:xfrm>
                <a:off x="308309" y="1068539"/>
                <a:ext cx="8285499" cy="5107178"/>
              </a:xfrm>
              <a:blipFill>
                <a:blip r:embed="rId2"/>
                <a:stretch>
                  <a:fillRect l="-1177" t="-1671"/>
                </a:stretch>
              </a:blipFill>
            </p:spPr>
            <p:txBody>
              <a:bodyPr/>
              <a:lstStyle/>
              <a:p>
                <a:r>
                  <a:rPr lang="en-US">
                    <a:noFill/>
                  </a:rPr>
                  <a:t> </a:t>
                </a:r>
              </a:p>
            </p:txBody>
          </p:sp>
        </mc:Fallback>
      </mc:AlternateContent>
    </p:spTree>
    <p:extLst>
      <p:ext uri="{BB962C8B-B14F-4D97-AF65-F5344CB8AC3E}">
        <p14:creationId xmlns:p14="http://schemas.microsoft.com/office/powerpoint/2010/main" val="1407762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4B30-CDE7-43C0-AE44-3301C5DDA1F8}"/>
              </a:ext>
            </a:extLst>
          </p:cNvPr>
          <p:cNvSpPr>
            <a:spLocks noGrp="1"/>
          </p:cNvSpPr>
          <p:nvPr>
            <p:ph type="title"/>
          </p:nvPr>
        </p:nvSpPr>
        <p:spPr/>
        <p:txBody>
          <a:bodyPr>
            <a:normAutofit/>
          </a:bodyPr>
          <a:lstStyle/>
          <a:p>
            <a:r>
              <a:rPr lang="id-ID" sz="2400" dirty="0">
                <a:solidFill>
                  <a:srgbClr val="FF0000"/>
                </a:solidFill>
              </a:rPr>
              <a:t>Latihan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687803-8FB0-4034-86F7-A1ACAFEBE192}"/>
                  </a:ext>
                </a:extLst>
              </p:cNvPr>
              <p:cNvSpPr>
                <a:spLocks noGrp="1"/>
              </p:cNvSpPr>
              <p:nvPr>
                <p:ph sz="half" idx="2"/>
              </p:nvPr>
            </p:nvSpPr>
            <p:spPr>
              <a:xfrm>
                <a:off x="308309" y="1068539"/>
                <a:ext cx="8285499" cy="5107178"/>
              </a:xfrm>
            </p:spPr>
            <p:txBody>
              <a:bodyPr>
                <a:noAutofit/>
              </a:bodyPr>
              <a:lstStyle/>
              <a:p>
                <a:pPr marL="457200" indent="-457200">
                  <a:buFont typeface="+mj-lt"/>
                  <a:buAutoNum type="arabicPeriod"/>
                </a:pPr>
                <a:r>
                  <a:rPr lang="id-ID" sz="2400" dirty="0"/>
                  <a:t>Tentukan nilai dari operasi berikut :</a:t>
                </a:r>
                <a14:m>
                  <m:oMath xmlns:m="http://schemas.openxmlformats.org/officeDocument/2006/math">
                    <m:sSup>
                      <m:sSupPr>
                        <m:ctrlPr>
                          <a:rPr lang="id-ID" sz="2400" i="1" dirty="0">
                            <a:latin typeface="Cambria Math" panose="02040503050406030204" pitchFamily="18" charset="0"/>
                          </a:rPr>
                        </m:ctrlPr>
                      </m:sSupPr>
                      <m:e>
                        <m:r>
                          <a:rPr lang="id-ID" sz="2400" i="1" dirty="0">
                            <a:latin typeface="Cambria Math" panose="02040503050406030204" pitchFamily="18" charset="0"/>
                          </a:rPr>
                          <m:t>(</m:t>
                        </m:r>
                        <m:r>
                          <a:rPr lang="id-ID" sz="2400" i="1" dirty="0">
                            <a:latin typeface="Cambria Math" panose="02040503050406030204" pitchFamily="18" charset="0"/>
                          </a:rPr>
                          <m:t>𝑎</m:t>
                        </m:r>
                        <m:r>
                          <a:rPr lang="id-ID" sz="2400" b="0" i="1" dirty="0" smtClean="0">
                            <a:latin typeface="Cambria Math" panose="02040503050406030204" pitchFamily="18" charset="0"/>
                          </a:rPr>
                          <m:t>+</m:t>
                        </m:r>
                        <m:r>
                          <a:rPr lang="id-ID" sz="2400" i="1" dirty="0">
                            <a:latin typeface="Cambria Math" panose="02040503050406030204" pitchFamily="18" charset="0"/>
                          </a:rPr>
                          <m:t>𝑏</m:t>
                        </m:r>
                        <m:r>
                          <a:rPr lang="id-ID" sz="2400" i="1" dirty="0">
                            <a:latin typeface="Cambria Math" panose="02040503050406030204" pitchFamily="18" charset="0"/>
                          </a:rPr>
                          <m:t>)</m:t>
                        </m:r>
                      </m:e>
                      <m:sup>
                        <m:r>
                          <a:rPr lang="id-ID" sz="2400" i="1" dirty="0">
                            <a:latin typeface="Cambria Math" panose="02040503050406030204" pitchFamily="18" charset="0"/>
                          </a:rPr>
                          <m:t>∗</m:t>
                        </m:r>
                      </m:sup>
                    </m:sSup>
                    <m:r>
                      <a:rPr lang="id-ID" sz="2400" b="0" i="1" dirty="0" smtClean="0">
                        <a:latin typeface="Cambria Math" panose="02040503050406030204" pitchFamily="18" charset="0"/>
                      </a:rPr>
                      <m:t>𝑎</m:t>
                    </m:r>
                  </m:oMath>
                </a14:m>
                <a:endParaRPr lang="id-ID" sz="2400" dirty="0"/>
              </a:p>
              <a:p>
                <a:pPr marL="0" indent="0">
                  <a:buNone/>
                </a:pPr>
                <a:r>
                  <a:rPr lang="id-ID" sz="2400" dirty="0">
                    <a:solidFill>
                      <a:srgbClr val="FF0000"/>
                    </a:solidFill>
                  </a:rPr>
                  <a:t>Jawab:</a:t>
                </a:r>
              </a:p>
              <a:p>
                <a:pPr marL="0" indent="0">
                  <a:buNone/>
                </a:pPr>
                <a:endParaRPr lang="id-ID" sz="2400" dirty="0"/>
              </a:p>
              <a:p>
                <a:pPr marL="457200" indent="-457200">
                  <a:buFont typeface="+mj-lt"/>
                  <a:buAutoNum type="arabicPeriod" startAt="2"/>
                </a:pPr>
                <a:r>
                  <a:rPr lang="id-ID" sz="2400" dirty="0"/>
                  <a:t>Tentukan nilai dari operasi berikut : </a:t>
                </a:r>
                <a14:m>
                  <m:oMath xmlns:m="http://schemas.openxmlformats.org/officeDocument/2006/math">
                    <m:r>
                      <a:rPr lang="id-ID" sz="2400" i="1" dirty="0" smtClean="0">
                        <a:latin typeface="Cambria Math" panose="02040503050406030204" pitchFamily="18" charset="0"/>
                      </a:rPr>
                      <m:t> (</m:t>
                    </m:r>
                    <m:r>
                      <a:rPr lang="id-ID" sz="2400" b="0" i="1" dirty="0" smtClean="0">
                        <a:latin typeface="Cambria Math" panose="02040503050406030204" pitchFamily="18" charset="0"/>
                      </a:rPr>
                      <m:t>𝑎</m:t>
                    </m:r>
                    <m:r>
                      <a:rPr lang="id-ID" sz="2400" i="1" dirty="0" smtClean="0">
                        <a:latin typeface="Cambria Math" panose="02040503050406030204" pitchFamily="18" charset="0"/>
                      </a:rPr>
                      <m:t>+</m:t>
                    </m:r>
                    <m:r>
                      <a:rPr lang="id-ID" sz="2400" b="0" i="1" dirty="0" smtClean="0">
                        <a:latin typeface="Cambria Math" panose="02040503050406030204" pitchFamily="18" charset="0"/>
                      </a:rPr>
                      <m:t>𝑐</m:t>
                    </m:r>
                    <m:r>
                      <a:rPr lang="id-ID" sz="2400" i="1" dirty="0" smtClean="0">
                        <a:latin typeface="Cambria Math" panose="02040503050406030204" pitchFamily="18" charset="0"/>
                      </a:rPr>
                      <m:t>)</m:t>
                    </m:r>
                    <m:sSup>
                      <m:sSupPr>
                        <m:ctrlPr>
                          <a:rPr lang="id-ID" sz="2400" i="1" dirty="0">
                            <a:latin typeface="Cambria Math" panose="02040503050406030204" pitchFamily="18" charset="0"/>
                          </a:rPr>
                        </m:ctrlPr>
                      </m:sSupPr>
                      <m:e>
                        <m:r>
                          <a:rPr lang="id-ID" sz="2400" b="0" i="1" dirty="0" smtClean="0">
                            <a:latin typeface="Cambria Math" panose="02040503050406030204" pitchFamily="18" charset="0"/>
                          </a:rPr>
                          <m:t>𝑏</m:t>
                        </m:r>
                      </m:e>
                      <m:sup>
                        <m:r>
                          <a:rPr lang="id-ID" sz="2400" i="1" dirty="0">
                            <a:latin typeface="Cambria Math" panose="02040503050406030204" pitchFamily="18" charset="0"/>
                          </a:rPr>
                          <m:t>∗</m:t>
                        </m:r>
                      </m:sup>
                    </m:sSup>
                  </m:oMath>
                </a14:m>
                <a:endParaRPr lang="id-ID" sz="2400" dirty="0"/>
              </a:p>
              <a:p>
                <a:pPr marL="0" indent="0">
                  <a:buNone/>
                </a:pPr>
                <a:r>
                  <a:rPr lang="id-ID" sz="2400" dirty="0">
                    <a:solidFill>
                      <a:srgbClr val="FF0000"/>
                    </a:solidFill>
                  </a:rPr>
                  <a:t>Jawab: </a:t>
                </a:r>
              </a:p>
              <a:p>
                <a:pPr marL="0" indent="0">
                  <a:buNone/>
                </a:pPr>
                <a:endParaRPr lang="id-ID" sz="2400" dirty="0">
                  <a:solidFill>
                    <a:srgbClr val="FF0000"/>
                  </a:solidFill>
                </a:endParaRPr>
              </a:p>
              <a:p>
                <a:pPr marL="457200" indent="-457200">
                  <a:buFont typeface="+mj-lt"/>
                  <a:buAutoNum type="arabicPeriod" startAt="3"/>
                </a:pPr>
                <a:r>
                  <a:rPr lang="id-ID" sz="2400" dirty="0">
                    <a:solidFill>
                      <a:srgbClr val="00325A"/>
                    </a:solidFill>
                  </a:rPr>
                  <a:t>Tentukan nilai dari operasi berikut: </a:t>
                </a:r>
                <a14:m>
                  <m:oMath xmlns:m="http://schemas.openxmlformats.org/officeDocument/2006/math">
                    <m:sSup>
                      <m:sSupPr>
                        <m:ctrlPr>
                          <a:rPr lang="id-ID" sz="2400" i="1" dirty="0" smtClean="0">
                            <a:latin typeface="Cambria Math" panose="02040503050406030204" pitchFamily="18" charset="0"/>
                          </a:rPr>
                        </m:ctrlPr>
                      </m:sSupPr>
                      <m:e>
                        <m:r>
                          <a:rPr lang="id-ID" sz="2400" b="0" i="1" dirty="0" smtClean="0">
                            <a:latin typeface="Cambria Math" panose="02040503050406030204" pitchFamily="18" charset="0"/>
                          </a:rPr>
                          <m:t>1</m:t>
                        </m:r>
                        <m:r>
                          <a:rPr lang="id-ID" sz="2400" i="1" dirty="0">
                            <a:latin typeface="Cambria Math" panose="02040503050406030204" pitchFamily="18" charset="0"/>
                          </a:rPr>
                          <m:t>(</m:t>
                        </m:r>
                        <m:r>
                          <a:rPr lang="id-ID" sz="2400" b="0" i="1" dirty="0" smtClean="0">
                            <a:latin typeface="Cambria Math" panose="02040503050406030204" pitchFamily="18" charset="0"/>
                          </a:rPr>
                          <m:t>0+1</m:t>
                        </m:r>
                        <m:r>
                          <a:rPr lang="id-ID" sz="2400" i="1" dirty="0">
                            <a:latin typeface="Cambria Math" panose="02040503050406030204" pitchFamily="18" charset="0"/>
                          </a:rPr>
                          <m:t>)</m:t>
                        </m:r>
                      </m:e>
                      <m:sup>
                        <m:r>
                          <a:rPr lang="id-ID" sz="2400" i="1" dirty="0">
                            <a:latin typeface="Cambria Math" panose="02040503050406030204" pitchFamily="18" charset="0"/>
                          </a:rPr>
                          <m:t>∗</m:t>
                        </m:r>
                      </m:sup>
                    </m:sSup>
                    <m:sSup>
                      <m:sSupPr>
                        <m:ctrlPr>
                          <a:rPr lang="id-ID" sz="2400" i="1" dirty="0">
                            <a:latin typeface="Cambria Math" panose="02040503050406030204" pitchFamily="18" charset="0"/>
                          </a:rPr>
                        </m:ctrlPr>
                      </m:sSupPr>
                      <m:e>
                        <m:r>
                          <a:rPr lang="id-ID" sz="2400" b="0" i="1" dirty="0" smtClean="0">
                            <a:latin typeface="Cambria Math" panose="02040503050406030204" pitchFamily="18" charset="0"/>
                          </a:rPr>
                          <m:t>+ 10</m:t>
                        </m:r>
                      </m:e>
                      <m:sup>
                        <m:r>
                          <a:rPr lang="id-ID" sz="2400" i="1" dirty="0">
                            <a:latin typeface="Cambria Math" panose="02040503050406030204" pitchFamily="18" charset="0"/>
                          </a:rPr>
                          <m:t>∗</m:t>
                        </m:r>
                      </m:sup>
                    </m:sSup>
                  </m:oMath>
                </a14:m>
                <a:endParaRPr lang="id-ID" sz="2400" dirty="0">
                  <a:solidFill>
                    <a:srgbClr val="00325A"/>
                  </a:solidFill>
                </a:endParaRPr>
              </a:p>
              <a:p>
                <a:pPr marL="0" indent="0">
                  <a:buNone/>
                </a:pPr>
                <a:r>
                  <a:rPr lang="id-ID" sz="2400" dirty="0">
                    <a:solidFill>
                      <a:srgbClr val="FF0000"/>
                    </a:solidFill>
                  </a:rPr>
                  <a:t>Jawab: </a:t>
                </a:r>
                <a:endParaRPr lang="en-US" sz="2400" dirty="0">
                  <a:solidFill>
                    <a:srgbClr val="FF0000"/>
                  </a:solidFill>
                </a:endParaRPr>
              </a:p>
              <a:p>
                <a:pPr marL="0" indent="0">
                  <a:buNone/>
                </a:pPr>
                <a:r>
                  <a:rPr lang="en-US" sz="2400" dirty="0" err="1">
                    <a:solidFill>
                      <a:srgbClr val="FF0000"/>
                    </a:solidFill>
                  </a:rPr>
                  <a:t>jflap</a:t>
                </a:r>
                <a:endParaRPr lang="id-ID" sz="2400" dirty="0">
                  <a:solidFill>
                    <a:srgbClr val="FF0000"/>
                  </a:solidFill>
                </a:endParaRPr>
              </a:p>
              <a:p>
                <a:pPr marL="0" indent="0">
                  <a:buNone/>
                </a:pPr>
                <a:endParaRPr lang="id-ID" sz="2400" dirty="0">
                  <a:solidFill>
                    <a:srgbClr val="00325A"/>
                  </a:solidFill>
                </a:endParaRPr>
              </a:p>
            </p:txBody>
          </p:sp>
        </mc:Choice>
        <mc:Fallback>
          <p:sp>
            <p:nvSpPr>
              <p:cNvPr id="3" name="Content Placeholder 2">
                <a:extLst>
                  <a:ext uri="{FF2B5EF4-FFF2-40B4-BE49-F238E27FC236}">
                    <a16:creationId xmlns:a16="http://schemas.microsoft.com/office/drawing/2014/main" id="{7C687803-8FB0-4034-86F7-A1ACAFEBE192}"/>
                  </a:ext>
                </a:extLst>
              </p:cNvPr>
              <p:cNvSpPr>
                <a:spLocks noGrp="1" noRot="1" noChangeAspect="1" noMove="1" noResize="1" noEditPoints="1" noAdjustHandles="1" noChangeArrowheads="1" noChangeShapeType="1" noTextEdit="1"/>
              </p:cNvSpPr>
              <p:nvPr>
                <p:ph sz="half" idx="2"/>
              </p:nvPr>
            </p:nvSpPr>
            <p:spPr>
              <a:xfrm>
                <a:off x="308309" y="1068539"/>
                <a:ext cx="8285499" cy="5107178"/>
              </a:xfrm>
              <a:blipFill>
                <a:blip r:embed="rId2"/>
                <a:stretch>
                  <a:fillRect l="-1177" t="-1671"/>
                </a:stretch>
              </a:blipFill>
            </p:spPr>
            <p:txBody>
              <a:bodyPr/>
              <a:lstStyle/>
              <a:p>
                <a:r>
                  <a:rPr lang="en-ID">
                    <a:noFill/>
                  </a:rPr>
                  <a:t> </a:t>
                </a:r>
              </a:p>
            </p:txBody>
          </p:sp>
        </mc:Fallback>
      </mc:AlternateContent>
    </p:spTree>
    <p:extLst>
      <p:ext uri="{BB962C8B-B14F-4D97-AF65-F5344CB8AC3E}">
        <p14:creationId xmlns:p14="http://schemas.microsoft.com/office/powerpoint/2010/main" val="379987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9E33A-672E-4499-A7BA-EE4327F4D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94092" cy="6858000"/>
          </a:xfrm>
          <a:prstGeom prst="rect">
            <a:avLst/>
          </a:prstGeom>
        </p:spPr>
      </p:pic>
      <p:sp>
        <p:nvSpPr>
          <p:cNvPr id="16" name="TextBox 15">
            <a:extLst>
              <a:ext uri="{FF2B5EF4-FFF2-40B4-BE49-F238E27FC236}">
                <a16:creationId xmlns:a16="http://schemas.microsoft.com/office/drawing/2014/main" id="{26BC89EC-D40D-42F1-BD48-19B2C7F83B44}"/>
              </a:ext>
            </a:extLst>
          </p:cNvPr>
          <p:cNvSpPr txBox="1"/>
          <p:nvPr/>
        </p:nvSpPr>
        <p:spPr>
          <a:xfrm>
            <a:off x="348343" y="5332903"/>
            <a:ext cx="4049486" cy="757130"/>
          </a:xfrm>
          <a:prstGeom prst="rect">
            <a:avLst/>
          </a:prstGeom>
          <a:noFill/>
        </p:spPr>
        <p:txBody>
          <a:bodyPr wrap="square" rtlCol="0">
            <a:spAutoFit/>
          </a:bodyPr>
          <a:lstStyle/>
          <a:p>
            <a:pPr>
              <a:lnSpc>
                <a:spcPct val="90000"/>
              </a:lnSpc>
            </a:pPr>
            <a:r>
              <a:rPr lang="en-US" sz="4800" dirty="0">
                <a:solidFill>
                  <a:srgbClr val="FFE12E"/>
                </a:solidFill>
                <a:latin typeface="Montserrat" panose="02000505000000020004" pitchFamily="2" charset="0"/>
                <a:ea typeface="Roboto" pitchFamily="2" charset="0"/>
                <a:cs typeface="Arial"/>
              </a:rPr>
              <a:t>Thank You</a:t>
            </a:r>
          </a:p>
        </p:txBody>
      </p:sp>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a:lnSpc>
                <a:spcPct val="120000"/>
              </a:lnSpc>
            </a:pPr>
            <a:r>
              <a:rPr lang="en-US" sz="1100" dirty="0">
                <a:solidFill>
                  <a:schemeClr val="bg1"/>
                </a:solidFill>
                <a:latin typeface="Montserrat" panose="02000505000000020004" pitchFamily="2" charset="0"/>
                <a:ea typeface="Roboto" pitchFamily="2" charset="0"/>
                <a:cs typeface="Arial"/>
              </a:rPr>
              <a:t>ukrida.ac.id</a:t>
            </a:r>
          </a:p>
        </p:txBody>
      </p:sp>
    </p:spTree>
    <p:extLst>
      <p:ext uri="{BB962C8B-B14F-4D97-AF65-F5344CB8AC3E}">
        <p14:creationId xmlns:p14="http://schemas.microsoft.com/office/powerpoint/2010/main" val="284873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1C30-B44C-487C-A5CA-7FBBFB3A2E5C}"/>
              </a:ext>
            </a:extLst>
          </p:cNvPr>
          <p:cNvSpPr>
            <a:spLocks noGrp="1"/>
          </p:cNvSpPr>
          <p:nvPr>
            <p:ph type="title"/>
          </p:nvPr>
        </p:nvSpPr>
        <p:spPr/>
        <p:txBody>
          <a:bodyPr>
            <a:normAutofit/>
          </a:bodyPr>
          <a:lstStyle/>
          <a:p>
            <a:r>
              <a:rPr lang="id-ID" sz="2400" dirty="0"/>
              <a:t>Pendahuluan</a:t>
            </a:r>
          </a:p>
        </p:txBody>
      </p:sp>
      <p:sp>
        <p:nvSpPr>
          <p:cNvPr id="3" name="Content Placeholder 2">
            <a:extLst>
              <a:ext uri="{FF2B5EF4-FFF2-40B4-BE49-F238E27FC236}">
                <a16:creationId xmlns:a16="http://schemas.microsoft.com/office/drawing/2014/main" id="{27B4F38F-3F17-40DE-ACD7-9EF8CFFA547F}"/>
              </a:ext>
            </a:extLst>
          </p:cNvPr>
          <p:cNvSpPr>
            <a:spLocks noGrp="1"/>
          </p:cNvSpPr>
          <p:nvPr>
            <p:ph sz="half" idx="2"/>
          </p:nvPr>
        </p:nvSpPr>
        <p:spPr>
          <a:xfrm>
            <a:off x="308309" y="1068538"/>
            <a:ext cx="8285499" cy="5219720"/>
          </a:xfrm>
        </p:spPr>
        <p:txBody>
          <a:bodyPr>
            <a:noAutofit/>
          </a:bodyPr>
          <a:lstStyle/>
          <a:p>
            <a:r>
              <a:rPr lang="id-ID" sz="2000" dirty="0"/>
              <a:t>Teori bahasa formal adalah bagian dari matematika diskrit yang memiliki koneksi dengan ilmu yang lain seperti aljabar, logika, kombinatorik, dan computability.</a:t>
            </a:r>
          </a:p>
          <a:p>
            <a:r>
              <a:rPr lang="id-ID" sz="2000" dirty="0"/>
              <a:t>Teori bahasa formal (</a:t>
            </a:r>
            <a:r>
              <a:rPr lang="id-ID" sz="2000" i="1" dirty="0"/>
              <a:t>formal language</a:t>
            </a:r>
            <a:r>
              <a:rPr lang="id-ID" sz="2000" dirty="0"/>
              <a:t>) merupakan landasan ilmu komputer teoritis. Namun, asal dan motivasinya berasal dari sumber yang berbeda:</a:t>
            </a:r>
          </a:p>
          <a:p>
            <a:pPr marL="800100" lvl="1" indent="-342900">
              <a:buFont typeface="+mj-lt"/>
              <a:buAutoNum type="alphaLcPeriod"/>
            </a:pPr>
            <a:r>
              <a:rPr lang="id-ID" sz="2000" dirty="0"/>
              <a:t>Switching sircuit sebagai model untuk teknik elektro</a:t>
            </a:r>
          </a:p>
          <a:p>
            <a:pPr marL="800100" lvl="1" indent="-342900">
              <a:buFont typeface="+mj-lt"/>
              <a:buAutoNum type="alphaLcPeriod"/>
            </a:pPr>
            <a:r>
              <a:rPr lang="id-ID" sz="2000" dirty="0"/>
              <a:t>Grammar sebagai model untuk struktur bahasa alami</a:t>
            </a:r>
          </a:p>
          <a:p>
            <a:pPr marL="800100" lvl="1" indent="-342900">
              <a:buFont typeface="+mj-lt"/>
              <a:buAutoNum type="alphaLcPeriod"/>
            </a:pPr>
            <a:r>
              <a:rPr lang="id-ID" sz="2000" dirty="0"/>
              <a:t>Model untuk fenomena biologis:</a:t>
            </a:r>
          </a:p>
          <a:p>
            <a:pPr lvl="2"/>
            <a:r>
              <a:rPr lang="id-ID" sz="2000" dirty="0">
                <a:solidFill>
                  <a:srgbClr val="00B050"/>
                </a:solidFill>
              </a:rPr>
              <a:t>Jaringan syaraf yang mengarah pada otomata.</a:t>
            </a:r>
          </a:p>
          <a:p>
            <a:pPr lvl="2"/>
            <a:r>
              <a:rPr lang="id-ID" sz="2000" dirty="0">
                <a:solidFill>
                  <a:srgbClr val="00B050"/>
                </a:solidFill>
              </a:rPr>
              <a:t>Lindenmayer sistem sebagai model untuk pertumbuhan organisme</a:t>
            </a:r>
          </a:p>
          <a:p>
            <a:pPr marL="800100" lvl="1" indent="-342900">
              <a:buFont typeface="+mj-lt"/>
              <a:buAutoNum type="alphaLcPeriod"/>
            </a:pPr>
            <a:r>
              <a:rPr lang="id-ID" sz="2000" dirty="0"/>
              <a:t>Model dibagian yang berbeda dari teori bahasa pemrograman: parsing, kompilasi, pengeditan teks.</a:t>
            </a:r>
          </a:p>
          <a:p>
            <a:pPr marL="800100" lvl="1" indent="-342900">
              <a:buFont typeface="+mj-lt"/>
              <a:buAutoNum type="alphaLcPeriod"/>
            </a:pPr>
            <a:r>
              <a:rPr lang="id-ID" sz="2000" dirty="0"/>
              <a:t>Model untuk pertanyaan matematis (dan filosofi) dari komputasi.</a:t>
            </a:r>
          </a:p>
          <a:p>
            <a:r>
              <a:rPr lang="id-ID" sz="2000" dirty="0"/>
              <a:t>Area aplikasi baru adalah kriptografi dan grafik komputer.</a:t>
            </a:r>
          </a:p>
        </p:txBody>
      </p:sp>
    </p:spTree>
    <p:extLst>
      <p:ext uri="{BB962C8B-B14F-4D97-AF65-F5344CB8AC3E}">
        <p14:creationId xmlns:p14="http://schemas.microsoft.com/office/powerpoint/2010/main" val="59191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D309-6997-4A2E-95E7-7F2A7624F218}"/>
              </a:ext>
            </a:extLst>
          </p:cNvPr>
          <p:cNvSpPr>
            <a:spLocks noGrp="1"/>
          </p:cNvSpPr>
          <p:nvPr>
            <p:ph type="title"/>
          </p:nvPr>
        </p:nvSpPr>
        <p:spPr/>
        <p:txBody>
          <a:bodyPr>
            <a:normAutofit/>
          </a:bodyPr>
          <a:lstStyle/>
          <a:p>
            <a:r>
              <a:rPr lang="id-ID" sz="2400" b="1" dirty="0">
                <a:solidFill>
                  <a:srgbClr val="00B050"/>
                </a:solidFill>
              </a:rPr>
              <a:t>Konsep Bahasa Formal</a:t>
            </a:r>
          </a:p>
        </p:txBody>
      </p:sp>
      <p:sp>
        <p:nvSpPr>
          <p:cNvPr id="3" name="Content Placeholder 2">
            <a:extLst>
              <a:ext uri="{FF2B5EF4-FFF2-40B4-BE49-F238E27FC236}">
                <a16:creationId xmlns:a16="http://schemas.microsoft.com/office/drawing/2014/main" id="{A5518FC6-268F-4D11-A495-FC98CC736C63}"/>
              </a:ext>
            </a:extLst>
          </p:cNvPr>
          <p:cNvSpPr>
            <a:spLocks noGrp="1"/>
          </p:cNvSpPr>
          <p:nvPr>
            <p:ph sz="half" idx="2"/>
          </p:nvPr>
        </p:nvSpPr>
        <p:spPr>
          <a:xfrm>
            <a:off x="308309" y="1068538"/>
            <a:ext cx="8285499" cy="5163449"/>
          </a:xfrm>
        </p:spPr>
        <p:txBody>
          <a:bodyPr/>
          <a:lstStyle/>
          <a:p>
            <a:r>
              <a:rPr lang="id-ID" sz="2400" dirty="0"/>
              <a:t>Teori bahasa membicarakan bahasa formal (</a:t>
            </a:r>
            <a:r>
              <a:rPr lang="id-ID" sz="2400" i="1" dirty="0"/>
              <a:t>formal language</a:t>
            </a:r>
            <a:r>
              <a:rPr lang="id-ID" sz="2400" dirty="0"/>
              <a:t>) untuk kepentingan perancangan kompilator (</a:t>
            </a:r>
            <a:r>
              <a:rPr lang="id-ID" sz="2400" i="1" dirty="0"/>
              <a:t>compiler</a:t>
            </a:r>
            <a:r>
              <a:rPr lang="id-ID" sz="2400" dirty="0"/>
              <a:t>) dan pemroses naskah (</a:t>
            </a:r>
            <a:r>
              <a:rPr lang="id-ID" sz="2400" i="1" dirty="0"/>
              <a:t>text processor</a:t>
            </a:r>
            <a:r>
              <a:rPr lang="id-ID" sz="2400" dirty="0"/>
              <a:t>).</a:t>
            </a:r>
          </a:p>
          <a:p>
            <a:r>
              <a:rPr lang="id-ID" sz="2400" dirty="0"/>
              <a:t>Bahasa formal dibangkitkan oleh dua atau lebih tata bahasa yang berbeda.</a:t>
            </a:r>
          </a:p>
          <a:p>
            <a:r>
              <a:rPr lang="id-ID" sz="2400" dirty="0"/>
              <a:t>Dikatakan bahasa formal karena grammar diciptakan mendahului pembangkitan setiap kalimatnya.</a:t>
            </a:r>
          </a:p>
          <a:p>
            <a:endParaRPr lang="id-ID" dirty="0"/>
          </a:p>
        </p:txBody>
      </p:sp>
    </p:spTree>
    <p:extLst>
      <p:ext uri="{BB962C8B-B14F-4D97-AF65-F5344CB8AC3E}">
        <p14:creationId xmlns:p14="http://schemas.microsoft.com/office/powerpoint/2010/main" val="3268902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D309-6997-4A2E-95E7-7F2A7624F218}"/>
              </a:ext>
            </a:extLst>
          </p:cNvPr>
          <p:cNvSpPr>
            <a:spLocks noGrp="1"/>
          </p:cNvSpPr>
          <p:nvPr>
            <p:ph type="title"/>
          </p:nvPr>
        </p:nvSpPr>
        <p:spPr/>
        <p:txBody>
          <a:bodyPr>
            <a:normAutofit/>
          </a:bodyPr>
          <a:lstStyle/>
          <a:p>
            <a:r>
              <a:rPr lang="id-ID" sz="2400" dirty="0"/>
              <a:t>Konsep Bahasa Formal</a:t>
            </a:r>
          </a:p>
        </p:txBody>
      </p:sp>
      <p:sp>
        <p:nvSpPr>
          <p:cNvPr id="3" name="Content Placeholder 2">
            <a:extLst>
              <a:ext uri="{FF2B5EF4-FFF2-40B4-BE49-F238E27FC236}">
                <a16:creationId xmlns:a16="http://schemas.microsoft.com/office/drawing/2014/main" id="{A5518FC6-268F-4D11-A495-FC98CC736C63}"/>
              </a:ext>
            </a:extLst>
          </p:cNvPr>
          <p:cNvSpPr>
            <a:spLocks noGrp="1"/>
          </p:cNvSpPr>
          <p:nvPr>
            <p:ph sz="half" idx="2"/>
          </p:nvPr>
        </p:nvSpPr>
        <p:spPr>
          <a:xfrm>
            <a:off x="308309" y="1068538"/>
            <a:ext cx="8285499" cy="5163449"/>
          </a:xfrm>
        </p:spPr>
        <p:txBody>
          <a:bodyPr/>
          <a:lstStyle/>
          <a:p>
            <a:pPr algn="just"/>
            <a:r>
              <a:rPr lang="id-ID" sz="2400" dirty="0"/>
              <a:t>Bahasa manusia bersifat sebaliknya; grammar diciptakan untuk meresmikan kata kata yang hidup di masyarakat.</a:t>
            </a:r>
          </a:p>
          <a:p>
            <a:pPr algn="just"/>
            <a:r>
              <a:rPr lang="id-ID" sz="2400" dirty="0"/>
              <a:t>Bidang teori bahasa formal mempelajari aspek aspek sintaksis murni bahasa bahasa yaitu pola struktur internal.</a:t>
            </a:r>
          </a:p>
          <a:p>
            <a:pPr algn="just"/>
            <a:r>
              <a:rPr lang="id-ID" sz="2400" dirty="0"/>
              <a:t>Dalam bidang ilmu komputer, bahasa formal sering digunakan sebagai dasar untuk mendefenisikan bahasa pemrograman dan sistem lain dimana kata kata bahasa dikaitkan dengan makna atau semantik tertentu.</a:t>
            </a:r>
          </a:p>
          <a:p>
            <a:endParaRPr lang="id-ID" dirty="0"/>
          </a:p>
        </p:txBody>
      </p:sp>
    </p:spTree>
    <p:extLst>
      <p:ext uri="{BB962C8B-B14F-4D97-AF65-F5344CB8AC3E}">
        <p14:creationId xmlns:p14="http://schemas.microsoft.com/office/powerpoint/2010/main" val="227232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9B29-2EF6-4E70-BE99-E6542E53D6D0}"/>
              </a:ext>
            </a:extLst>
          </p:cNvPr>
          <p:cNvSpPr>
            <a:spLocks noGrp="1"/>
          </p:cNvSpPr>
          <p:nvPr>
            <p:ph type="title"/>
          </p:nvPr>
        </p:nvSpPr>
        <p:spPr/>
        <p:txBody>
          <a:bodyPr>
            <a:normAutofit/>
          </a:bodyPr>
          <a:lstStyle/>
          <a:p>
            <a:r>
              <a:rPr lang="id-ID" sz="2400" dirty="0"/>
              <a:t>Konsep Bahasa Formal</a:t>
            </a:r>
          </a:p>
        </p:txBody>
      </p:sp>
      <p:sp>
        <p:nvSpPr>
          <p:cNvPr id="3" name="Content Placeholder 2">
            <a:extLst>
              <a:ext uri="{FF2B5EF4-FFF2-40B4-BE49-F238E27FC236}">
                <a16:creationId xmlns:a16="http://schemas.microsoft.com/office/drawing/2014/main" id="{2CE19ACF-7865-4275-9431-0DA383BDD054}"/>
              </a:ext>
            </a:extLst>
          </p:cNvPr>
          <p:cNvSpPr>
            <a:spLocks noGrp="1"/>
          </p:cNvSpPr>
          <p:nvPr>
            <p:ph sz="half" idx="2"/>
          </p:nvPr>
        </p:nvSpPr>
        <p:spPr>
          <a:xfrm>
            <a:off x="308309" y="1068538"/>
            <a:ext cx="8285499" cy="4699215"/>
          </a:xfrm>
        </p:spPr>
        <p:txBody>
          <a:bodyPr>
            <a:normAutofit/>
          </a:bodyPr>
          <a:lstStyle/>
          <a:p>
            <a:r>
              <a:rPr lang="id-ID" sz="2400" dirty="0"/>
              <a:t>Teori bahasa formal biasanya memperhatikan dirinya sendiri dengan bahasa formal yang dijelaskan oleh beberapa atiuran sintaksis, seperti rangkaian string panjang hingga (mungkin tak terbatas).</a:t>
            </a:r>
          </a:p>
          <a:p>
            <a:r>
              <a:rPr lang="id-ID" sz="2400" dirty="0"/>
              <a:t>Dalam prakteknya ada banyak bahasa yang dapat dijelaskan oleh aturan seperti bahasa reguler atau bahasa bebas konteks.</a:t>
            </a:r>
          </a:p>
          <a:p>
            <a:r>
              <a:rPr lang="id-ID" sz="2400" dirty="0"/>
              <a:t>Gagasan tata bahasa formal mungkin lebih dekat dengan konsep intuitif “bahasa” yang dijelaskan oleh aturan aturan sintaksis.</a:t>
            </a:r>
          </a:p>
          <a:p>
            <a:endParaRPr lang="id-ID" dirty="0"/>
          </a:p>
        </p:txBody>
      </p:sp>
    </p:spTree>
    <p:extLst>
      <p:ext uri="{BB962C8B-B14F-4D97-AF65-F5344CB8AC3E}">
        <p14:creationId xmlns:p14="http://schemas.microsoft.com/office/powerpoint/2010/main" val="75495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80AA-D69B-4CFD-955C-9C0813490FBE}"/>
              </a:ext>
            </a:extLst>
          </p:cNvPr>
          <p:cNvSpPr>
            <a:spLocks noGrp="1"/>
          </p:cNvSpPr>
          <p:nvPr>
            <p:ph type="title"/>
          </p:nvPr>
        </p:nvSpPr>
        <p:spPr/>
        <p:txBody>
          <a:bodyPr>
            <a:normAutofit/>
          </a:bodyPr>
          <a:lstStyle/>
          <a:p>
            <a:r>
              <a:rPr lang="id-ID" sz="2400" b="1" dirty="0">
                <a:solidFill>
                  <a:srgbClr val="7030A0"/>
                </a:solidFill>
              </a:rPr>
              <a:t>Abjad atau Alphabet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DB5542-1571-4680-BCC9-B407DC8BDFF5}"/>
                  </a:ext>
                </a:extLst>
              </p:cNvPr>
              <p:cNvSpPr>
                <a:spLocks noGrp="1"/>
              </p:cNvSpPr>
              <p:nvPr>
                <p:ph sz="half" idx="2"/>
              </p:nvPr>
            </p:nvSpPr>
            <p:spPr>
              <a:xfrm>
                <a:off x="308309" y="1068538"/>
                <a:ext cx="8285499" cy="5466249"/>
              </a:xfrm>
            </p:spPr>
            <p:txBody>
              <a:bodyPr>
                <a:normAutofit lnSpcReduction="10000"/>
              </a:bodyPr>
              <a:lstStyle/>
              <a:p>
                <a:pPr algn="just"/>
                <a:r>
                  <a:rPr lang="id-ID" sz="2400" dirty="0"/>
                  <a:t>Sebuah alphabet dalam konteks bahasa formal dapat berupa apa saja, mskipun sering menggunakan alphabet sebagai set karakter seperti ASCII.</a:t>
                </a:r>
              </a:p>
              <a:p>
                <a:pPr marL="0" indent="0" algn="just">
                  <a:buNone/>
                </a:pPr>
                <a:endParaRPr lang="id-ID" sz="2400" dirty="0"/>
              </a:p>
              <a:p>
                <a:pPr algn="just"/>
                <a:r>
                  <a:rPr lang="id-ID" sz="2400" dirty="0"/>
                  <a:t>Abjad juga bisa tidak terbatas; misalnya logika orde pertama sering diekspresikan menggunakan alphabet yang selain simbol seperti ^, </a:t>
                </a:r>
                <a:r>
                  <a:rPr lang="id-ID" sz="2400" dirty="0">
                    <a:latin typeface="Abadi" panose="020B0604020104020204" pitchFamily="34" charset="0"/>
                  </a:rPr>
                  <a:t>¬, </a:t>
                </a:r>
                <a:r>
                  <a:rPr lang="id-ID" sz="2400" dirty="0">
                    <a:latin typeface="Montserrat" panose="02000505000000020004"/>
                  </a:rPr>
                  <a:t>tanda kurung, mengandung banyak elemen </a:t>
                </a:r>
                <a14:m>
                  <m:oMath xmlns:m="http://schemas.openxmlformats.org/officeDocument/2006/math">
                    <m:r>
                      <a:rPr lang="id-ID" sz="2400" i="1" dirty="0" smtClean="0">
                        <a:latin typeface="Cambria Math" panose="02040503050406030204" pitchFamily="18" charset="0"/>
                      </a:rPr>
                      <m:t>𝑥</m:t>
                    </m:r>
                    <m:r>
                      <a:rPr lang="id-ID" sz="2400" i="1" dirty="0" smtClean="0">
                        <a:latin typeface="Cambria Math" panose="02040503050406030204" pitchFamily="18" charset="0"/>
                      </a:rPr>
                      <m:t>0,</m:t>
                    </m:r>
                    <m:r>
                      <a:rPr lang="id-ID" sz="2400" i="1" dirty="0" smtClean="0">
                        <a:latin typeface="Cambria Math" panose="02040503050406030204" pitchFamily="18" charset="0"/>
                      </a:rPr>
                      <m:t>𝑥</m:t>
                    </m:r>
                    <m:r>
                      <a:rPr lang="id-ID" sz="2400" i="1" dirty="0" smtClean="0">
                        <a:latin typeface="Cambria Math" panose="02040503050406030204" pitchFamily="18" charset="0"/>
                      </a:rPr>
                      <m:t>1, </m:t>
                    </m:r>
                    <m:r>
                      <a:rPr lang="id-ID" sz="2400" i="1" dirty="0" smtClean="0">
                        <a:latin typeface="Cambria Math" panose="02040503050406030204" pitchFamily="18" charset="0"/>
                      </a:rPr>
                      <m:t>𝑥</m:t>
                    </m:r>
                    <m:r>
                      <a:rPr lang="id-ID" sz="2400" i="1" dirty="0" smtClean="0">
                        <a:latin typeface="Cambria Math" panose="02040503050406030204" pitchFamily="18" charset="0"/>
                      </a:rPr>
                      <m:t>2,… </m:t>
                    </m:r>
                  </m:oMath>
                </a14:m>
                <a:r>
                  <a:rPr lang="id-ID" sz="2400" dirty="0">
                    <a:latin typeface="Montserrat" panose="02000505000000020004"/>
                  </a:rPr>
                  <a:t>yang memainkan peran variabel.</a:t>
                </a:r>
              </a:p>
              <a:p>
                <a:pPr marL="0" indent="0" algn="just">
                  <a:buNone/>
                </a:pPr>
                <a:endParaRPr lang="id-ID" sz="2400" dirty="0">
                  <a:latin typeface="Montserrat" panose="02000505000000020004"/>
                </a:endParaRPr>
              </a:p>
              <a:p>
                <a:pPr algn="just"/>
                <a:r>
                  <a:rPr lang="id-ID" sz="2400" dirty="0"/>
                  <a:t>Unsur unsur alphabet disebut huruf huruf.</a:t>
                </a:r>
              </a:p>
              <a:p>
                <a:pPr marL="0" indent="0" algn="just">
                  <a:buNone/>
                </a:pPr>
                <a:endParaRPr lang="id-ID" sz="2400" dirty="0"/>
              </a:p>
              <a:p>
                <a:pPr algn="just"/>
                <a:r>
                  <a:rPr lang="id-ID" sz="2400" dirty="0"/>
                  <a:t>Abjad yang dilambangkan dengan simbol adalah himpunan tak kosong dari simbol simbol.</a:t>
                </a:r>
              </a:p>
              <a:p>
                <a:pPr marL="0" indent="0">
                  <a:buNone/>
                </a:pPr>
                <a:endParaRPr lang="id-ID" sz="2000" dirty="0"/>
              </a:p>
            </p:txBody>
          </p:sp>
        </mc:Choice>
        <mc:Fallback xmlns="">
          <p:sp>
            <p:nvSpPr>
              <p:cNvPr id="3" name="Content Placeholder 2">
                <a:extLst>
                  <a:ext uri="{FF2B5EF4-FFF2-40B4-BE49-F238E27FC236}">
                    <a16:creationId xmlns:a16="http://schemas.microsoft.com/office/drawing/2014/main" id="{32DB5542-1571-4680-BCC9-B407DC8BDFF5}"/>
                  </a:ext>
                </a:extLst>
              </p:cNvPr>
              <p:cNvSpPr>
                <a:spLocks noGrp="1" noRot="1" noChangeAspect="1" noMove="1" noResize="1" noEditPoints="1" noAdjustHandles="1" noChangeArrowheads="1" noChangeShapeType="1" noTextEdit="1"/>
              </p:cNvSpPr>
              <p:nvPr>
                <p:ph sz="half" idx="2"/>
              </p:nvPr>
            </p:nvSpPr>
            <p:spPr>
              <a:xfrm>
                <a:off x="308309" y="1068538"/>
                <a:ext cx="8285499" cy="5466249"/>
              </a:xfrm>
              <a:blipFill>
                <a:blip r:embed="rId2"/>
                <a:stretch>
                  <a:fillRect l="-1030" t="-2118" r="-1104"/>
                </a:stretch>
              </a:blipFill>
            </p:spPr>
            <p:txBody>
              <a:bodyPr/>
              <a:lstStyle/>
              <a:p>
                <a:r>
                  <a:rPr lang="en-US">
                    <a:noFill/>
                  </a:rPr>
                  <a:t> </a:t>
                </a:r>
              </a:p>
            </p:txBody>
          </p:sp>
        </mc:Fallback>
      </mc:AlternateContent>
    </p:spTree>
    <p:extLst>
      <p:ext uri="{BB962C8B-B14F-4D97-AF65-F5344CB8AC3E}">
        <p14:creationId xmlns:p14="http://schemas.microsoft.com/office/powerpoint/2010/main" val="125710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80AA-D69B-4CFD-955C-9C0813490FBE}"/>
              </a:ext>
            </a:extLst>
          </p:cNvPr>
          <p:cNvSpPr>
            <a:spLocks noGrp="1"/>
          </p:cNvSpPr>
          <p:nvPr>
            <p:ph type="title"/>
          </p:nvPr>
        </p:nvSpPr>
        <p:spPr/>
        <p:txBody>
          <a:bodyPr>
            <a:normAutofit/>
          </a:bodyPr>
          <a:lstStyle/>
          <a:p>
            <a:r>
              <a:rPr lang="id-ID" sz="2400" dirty="0"/>
              <a:t>Abjad atau Alphabet</a:t>
            </a:r>
          </a:p>
        </p:txBody>
      </p:sp>
      <p:sp>
        <p:nvSpPr>
          <p:cNvPr id="3" name="Content Placeholder 2">
            <a:extLst>
              <a:ext uri="{FF2B5EF4-FFF2-40B4-BE49-F238E27FC236}">
                <a16:creationId xmlns:a16="http://schemas.microsoft.com/office/drawing/2014/main" id="{32DB5542-1571-4680-BCC9-B407DC8BDFF5}"/>
              </a:ext>
            </a:extLst>
          </p:cNvPr>
          <p:cNvSpPr>
            <a:spLocks noGrp="1"/>
          </p:cNvSpPr>
          <p:nvPr>
            <p:ph sz="half" idx="2"/>
          </p:nvPr>
        </p:nvSpPr>
        <p:spPr>
          <a:xfrm>
            <a:off x="126609" y="1068538"/>
            <a:ext cx="8918917" cy="5466249"/>
          </a:xfrm>
        </p:spPr>
        <p:txBody>
          <a:bodyPr>
            <a:normAutofit/>
          </a:bodyPr>
          <a:lstStyle/>
          <a:p>
            <a:pPr marL="0" indent="0">
              <a:buNone/>
            </a:pPr>
            <a:endParaRPr lang="id-ID" sz="2000" dirty="0"/>
          </a:p>
          <a:p>
            <a:pPr marL="0" indent="0">
              <a:buNone/>
            </a:pPr>
            <a:r>
              <a:rPr lang="id-ID" sz="2400" b="1" dirty="0">
                <a:solidFill>
                  <a:srgbClr val="FF0000"/>
                </a:solidFill>
              </a:rPr>
              <a:t>Contoh</a:t>
            </a:r>
          </a:p>
          <a:p>
            <a:pPr lvl="1"/>
            <a:r>
              <a:rPr lang="id-ID" sz="2400" dirty="0"/>
              <a:t>Alphabet biner adalah = {0,1}</a:t>
            </a:r>
          </a:p>
          <a:p>
            <a:pPr marL="457200" lvl="1" indent="0">
              <a:buNone/>
            </a:pPr>
            <a:endParaRPr lang="id-ID" sz="2400" dirty="0"/>
          </a:p>
          <a:p>
            <a:pPr lvl="1"/>
            <a:r>
              <a:rPr lang="id-ID" sz="2400" dirty="0"/>
              <a:t>Alphabet huruf kecil adalah = {a, b, c, d,..., z}</a:t>
            </a:r>
          </a:p>
          <a:p>
            <a:pPr marL="457200" lvl="1" indent="0">
              <a:buNone/>
            </a:pPr>
            <a:endParaRPr lang="id-ID" sz="2400" dirty="0"/>
          </a:p>
          <a:p>
            <a:pPr lvl="1"/>
            <a:r>
              <a:rPr lang="id-ID" sz="2400" dirty="0"/>
              <a:t>Alphabet bilangan asli &lt; 9 adalah = {1, 2, 3, 4, 5, 6, 7, 8}</a:t>
            </a:r>
          </a:p>
        </p:txBody>
      </p:sp>
    </p:spTree>
    <p:extLst>
      <p:ext uri="{BB962C8B-B14F-4D97-AF65-F5344CB8AC3E}">
        <p14:creationId xmlns:p14="http://schemas.microsoft.com/office/powerpoint/2010/main" val="1342859746"/>
      </p:ext>
    </p:extLst>
  </p:cSld>
  <p:clrMapOvr>
    <a:masterClrMapping/>
  </p:clrMapOvr>
</p:sld>
</file>

<file path=ppt/theme/theme1.xml><?xml version="1.0" encoding="utf-8"?>
<a:theme xmlns:a="http://schemas.openxmlformats.org/drawingml/2006/main" name="Custom Design">
  <a:themeElements>
    <a:clrScheme name="Ukrida Color">
      <a:dk1>
        <a:srgbClr val="00325A"/>
      </a:dk1>
      <a:lt1>
        <a:srgbClr val="FFFFFF"/>
      </a:lt1>
      <a:dk2>
        <a:srgbClr val="00325A"/>
      </a:dk2>
      <a:lt2>
        <a:srgbClr val="FFE12D"/>
      </a:lt2>
      <a:accent1>
        <a:srgbClr val="0080C6"/>
      </a:accent1>
      <a:accent2>
        <a:srgbClr val="ED7D31"/>
      </a:accent2>
      <a:accent3>
        <a:srgbClr val="A5A5A5"/>
      </a:accent3>
      <a:accent4>
        <a:srgbClr val="FFC000"/>
      </a:accent4>
      <a:accent5>
        <a:srgbClr val="5B9BD5"/>
      </a:accent5>
      <a:accent6>
        <a:srgbClr val="70AD47"/>
      </a:accent6>
      <a:hlink>
        <a:srgbClr val="0563C1"/>
      </a:hlink>
      <a:folHlink>
        <a:srgbClr val="2DA1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1040</TotalTime>
  <Words>2600</Words>
  <Application>Microsoft Office PowerPoint</Application>
  <PresentationFormat>On-screen Show (4:3)</PresentationFormat>
  <Paragraphs>240</Paragraphs>
  <Slides>33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Batang</vt:lpstr>
      <vt:lpstr>Abadi</vt:lpstr>
      <vt:lpstr>Arial</vt:lpstr>
      <vt:lpstr>Calibri</vt:lpstr>
      <vt:lpstr>Calibri Light</vt:lpstr>
      <vt:lpstr>Cambria Math</vt:lpstr>
      <vt:lpstr>Montserrat</vt:lpstr>
      <vt:lpstr>Montserrat Light</vt:lpstr>
      <vt:lpstr>Symbol</vt:lpstr>
      <vt:lpstr>Tahoma</vt:lpstr>
      <vt:lpstr>Wingdings</vt:lpstr>
      <vt:lpstr>Custom Design</vt:lpstr>
      <vt:lpstr>PowerPoint Presentation</vt:lpstr>
      <vt:lpstr>Pendahuluan</vt:lpstr>
      <vt:lpstr>Pendahuluan</vt:lpstr>
      <vt:lpstr>Pendahuluan</vt:lpstr>
      <vt:lpstr>Konsep Bahasa Formal</vt:lpstr>
      <vt:lpstr>Konsep Bahasa Formal</vt:lpstr>
      <vt:lpstr>Konsep Bahasa Formal</vt:lpstr>
      <vt:lpstr>Abjad atau Alphabet</vt:lpstr>
      <vt:lpstr>Abjad atau Alphabet</vt:lpstr>
      <vt:lpstr>Untai atau kata (String)</vt:lpstr>
      <vt:lpstr>Untai atau kata (String)</vt:lpstr>
      <vt:lpstr>Untai atau kata (String)</vt:lpstr>
      <vt:lpstr>Untai atau kata (String)</vt:lpstr>
      <vt:lpstr>Untai atau kata (String)</vt:lpstr>
      <vt:lpstr>Untai atau kata (String)</vt:lpstr>
      <vt:lpstr>Untai atau kata (String)</vt:lpstr>
      <vt:lpstr>Untai atau kata (String)</vt:lpstr>
      <vt:lpstr>Untai atau kata (String)</vt:lpstr>
      <vt:lpstr>Untai atau kata (String)</vt:lpstr>
      <vt:lpstr>Operasi dasar Untai (String)</vt:lpstr>
      <vt:lpstr>Operasi dasar Untai (String)</vt:lpstr>
      <vt:lpstr>Operasi dasar Untai (String)</vt:lpstr>
      <vt:lpstr>Operasi dasar Untai (String)</vt:lpstr>
      <vt:lpstr>Operasi dasar Untai (String)</vt:lpstr>
      <vt:lpstr>Bahasa </vt:lpstr>
      <vt:lpstr>Bahasa </vt:lpstr>
      <vt:lpstr>Bahasa Alami dan bahasa Formal</vt:lpstr>
      <vt:lpstr>Bahasa Alami dan bahasa Formal</vt:lpstr>
      <vt:lpstr>Bahasa Alami dan bahasa Formal</vt:lpstr>
      <vt:lpstr>Contoh Latihan</vt:lpstr>
      <vt:lpstr>Contoh Latihan</vt:lpstr>
      <vt:lpstr>Latihan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Admin1152072</dc:creator>
  <cp:lastModifiedBy>floren rp</cp:lastModifiedBy>
  <cp:revision>110</cp:revision>
  <dcterms:created xsi:type="dcterms:W3CDTF">2017-09-11T12:08:03Z</dcterms:created>
  <dcterms:modified xsi:type="dcterms:W3CDTF">2024-08-27T05:41:10Z</dcterms:modified>
</cp:coreProperties>
</file>