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handoutMasterIdLst>
    <p:handoutMasterId r:id="rId32"/>
  </p:handoutMasterIdLst>
  <p:sldIdLst>
    <p:sldId id="268" r:id="rId2"/>
    <p:sldId id="267" r:id="rId3"/>
    <p:sldId id="269" r:id="rId4"/>
    <p:sldId id="289" r:id="rId5"/>
    <p:sldId id="270" r:id="rId6"/>
    <p:sldId id="290" r:id="rId7"/>
    <p:sldId id="271" r:id="rId8"/>
    <p:sldId id="29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92" r:id="rId26"/>
    <p:sldId id="288" r:id="rId27"/>
    <p:sldId id="293" r:id="rId28"/>
    <p:sldId id="295" r:id="rId29"/>
    <p:sldId id="294" r:id="rId30"/>
    <p:sldId id="261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3DBA"/>
    <a:srgbClr val="E4D838"/>
    <a:srgbClr val="6359E5"/>
    <a:srgbClr val="48EE50"/>
    <a:srgbClr val="000000"/>
    <a:srgbClr val="00325A"/>
    <a:srgbClr val="FFE12E"/>
    <a:srgbClr val="003258"/>
    <a:srgbClr val="E1FF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1" autoAdjust="0"/>
    <p:restoredTop sz="94660"/>
  </p:normalViewPr>
  <p:slideViewPr>
    <p:cSldViewPr snapToGrid="0">
      <p:cViewPr varScale="1">
        <p:scale>
          <a:sx n="63" d="100"/>
          <a:sy n="63" d="100"/>
        </p:scale>
        <p:origin x="14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79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CC9D74-A3DF-4807-B513-ED1C37684F1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727127-C60F-48F1-9035-89750229E02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34E62F-46C1-49F8-AE8F-0B301CA791E4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378E1E-86B5-4357-9195-4516B2D705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E2591-2F61-4136-BAB4-4DF68AAB178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D9A7E-B14A-4E32-B8E1-5B58813BD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32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8604-F9F9-4826-AFA2-26F2A8C8E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83" y="392634"/>
            <a:ext cx="6353117" cy="4469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Montserrat Light" panose="00000400000000000000" pitchFamily="50" charset="0"/>
              </a:defRPr>
            </a:lvl1pPr>
          </a:lstStyle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01A2C98-6B1D-4EE6-A033-426F392A5280}"/>
              </a:ext>
            </a:extLst>
          </p:cNvPr>
          <p:cNvCxnSpPr>
            <a:cxnSpLocks/>
          </p:cNvCxnSpPr>
          <p:nvPr userDrawn="1"/>
        </p:nvCxnSpPr>
        <p:spPr>
          <a:xfrm flipH="1">
            <a:off x="552451" y="770164"/>
            <a:ext cx="625474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75D6B45-2776-4541-AA7D-3BCE7EF8CE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514" y="343835"/>
            <a:ext cx="1740068" cy="46375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B531BF4-3342-4DC8-8EE2-3BD3F7EC2E75}"/>
              </a:ext>
            </a:extLst>
          </p:cNvPr>
          <p:cNvSpPr txBox="1">
            <a:spLocks/>
          </p:cNvSpPr>
          <p:nvPr userDrawn="1"/>
        </p:nvSpPr>
        <p:spPr>
          <a:xfrm>
            <a:off x="404418" y="807591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00325A"/>
                </a:solidFill>
                <a:latin typeface="Montserrat" panose="02000505000000020004" pitchFamily="2" charset="0"/>
              </a:rPr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8F738E19-97A3-4227-B257-7F949888D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083" y="1956435"/>
            <a:ext cx="3868737" cy="3684588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Montserrat" panose="02000505000000020004" pitchFamily="2" charset="0"/>
              </a:defRPr>
            </a:lvl1pPr>
            <a:lvl2pPr>
              <a:defRPr sz="1400">
                <a:solidFill>
                  <a:schemeClr val="tx1"/>
                </a:solidFill>
                <a:latin typeface="Montserrat" panose="02000505000000020004" pitchFamily="2" charset="0"/>
              </a:defRPr>
            </a:lvl2pPr>
            <a:lvl3pPr>
              <a:defRPr sz="1200">
                <a:solidFill>
                  <a:schemeClr val="tx1"/>
                </a:solidFill>
                <a:latin typeface="Montserrat Light" panose="00000400000000000000" pitchFamily="50" charset="0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E0E760F-81DA-4BAE-AC97-982573EC6DDE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872831" y="1956435"/>
            <a:ext cx="3868737" cy="3684588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Montserrat" panose="02000505000000020004" pitchFamily="2" charset="0"/>
              </a:defRPr>
            </a:lvl1pPr>
            <a:lvl2pPr>
              <a:defRPr sz="1400">
                <a:solidFill>
                  <a:schemeClr val="tx1"/>
                </a:solidFill>
                <a:latin typeface="Montserrat" panose="02000505000000020004" pitchFamily="2" charset="0"/>
              </a:defRPr>
            </a:lvl2pPr>
            <a:lvl3pPr>
              <a:defRPr sz="1200">
                <a:solidFill>
                  <a:schemeClr val="tx1"/>
                </a:solidFill>
                <a:latin typeface="Montserrat Light" panose="00000400000000000000" pitchFamily="50" charset="0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5468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8604-F9F9-4826-AFA2-26F2A8C8E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83" y="323212"/>
            <a:ext cx="6353117" cy="4469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Montserrat Light" panose="00000400000000000000" pitchFamily="50" charset="0"/>
              </a:defRPr>
            </a:lvl1pPr>
          </a:lstStyle>
          <a:p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01A2C98-6B1D-4EE6-A033-426F392A5280}"/>
              </a:ext>
            </a:extLst>
          </p:cNvPr>
          <p:cNvCxnSpPr>
            <a:cxnSpLocks/>
          </p:cNvCxnSpPr>
          <p:nvPr userDrawn="1"/>
        </p:nvCxnSpPr>
        <p:spPr>
          <a:xfrm flipH="1">
            <a:off x="552451" y="770164"/>
            <a:ext cx="6254749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75D6B45-2776-4541-AA7D-3BCE7EF8CE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9514" y="343835"/>
            <a:ext cx="1740068" cy="463756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8F738E19-97A3-4227-B257-7F949888D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8309" y="1068539"/>
            <a:ext cx="8285499" cy="3684588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Montserrat" panose="02000505000000020004" pitchFamily="2" charset="0"/>
              </a:defRPr>
            </a:lvl1pPr>
            <a:lvl2pPr>
              <a:defRPr sz="1400">
                <a:solidFill>
                  <a:schemeClr val="tx1"/>
                </a:solidFill>
                <a:latin typeface="Montserrat" panose="02000505000000020004" pitchFamily="2" charset="0"/>
              </a:defRPr>
            </a:lvl2pPr>
            <a:lvl3pPr>
              <a:defRPr sz="1200">
                <a:solidFill>
                  <a:schemeClr val="tx1"/>
                </a:solidFill>
                <a:latin typeface="Montserrat Light" panose="00000400000000000000" pitchFamily="50" charset="0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31609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1039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F921CE-1BFB-4C33-9E39-9E365E85F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E4CF2-F9B2-4A2F-8879-48B31C82B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FEA90-32AA-4707-952A-6016A899B1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C12DA-7C3F-4F5E-A3EF-25444230DB43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2581A-1314-46EF-8E8C-577D477589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4EFBB-8EF2-4237-B64F-A4D1656066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A2CBB-99DC-4D92-93F8-130B3B4D4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54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5" r:id="rId2"/>
    <p:sldLayoutId id="214748367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944D003-94AE-4F79-8E7C-389F46910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340"/>
            <a:ext cx="9144000" cy="68579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FC3610-F68D-4DCF-A554-33DFB8CA44E3}"/>
              </a:ext>
            </a:extLst>
          </p:cNvPr>
          <p:cNvSpPr txBox="1"/>
          <p:nvPr/>
        </p:nvSpPr>
        <p:spPr>
          <a:xfrm>
            <a:off x="206660" y="3906010"/>
            <a:ext cx="498431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dirty="0"/>
              <a:t>Kuliah 2 TBO</a:t>
            </a:r>
          </a:p>
          <a:p>
            <a:r>
              <a:rPr lang="id-ID" sz="3200" dirty="0"/>
              <a:t>Tata Bahasa</a:t>
            </a:r>
          </a:p>
          <a:p>
            <a:r>
              <a:rPr lang="id-ID" sz="3200" dirty="0"/>
              <a:t>Elemen Bahasa Formal</a:t>
            </a:r>
          </a:p>
          <a:p>
            <a:r>
              <a:rPr lang="id-ID" sz="3200" dirty="0"/>
              <a:t>Tata Bahasa Reguler</a:t>
            </a:r>
          </a:p>
          <a:p>
            <a:r>
              <a:rPr lang="id-ID" sz="3200" dirty="0"/>
              <a:t>Aturan Produksi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E90458-F86C-4F4A-B813-CF95B3AED2EF}"/>
              </a:ext>
            </a:extLst>
          </p:cNvPr>
          <p:cNvSpPr txBox="1"/>
          <p:nvPr/>
        </p:nvSpPr>
        <p:spPr>
          <a:xfrm>
            <a:off x="206660" y="6308476"/>
            <a:ext cx="4049486" cy="27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2000505000000020004" pitchFamily="2" charset="0"/>
                <a:ea typeface="Roboto" pitchFamily="2" charset="0"/>
                <a:cs typeface="Arial"/>
              </a:rPr>
              <a:t>ukrida.ac.id</a:t>
            </a:r>
          </a:p>
        </p:txBody>
      </p:sp>
    </p:spTree>
    <p:extLst>
      <p:ext uri="{BB962C8B-B14F-4D97-AF65-F5344CB8AC3E}">
        <p14:creationId xmlns:p14="http://schemas.microsoft.com/office/powerpoint/2010/main" val="2246004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A3C78-2C84-4038-923D-90FEB0A94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2800" b="1" dirty="0">
                <a:solidFill>
                  <a:srgbClr val="00B0F0"/>
                </a:solidFill>
              </a:rPr>
              <a:t>Elemen bahasa formal</a:t>
            </a:r>
            <a:endParaRPr lang="id-ID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17504-0C95-439A-AD9F-021460BED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8309" y="1068539"/>
            <a:ext cx="8285499" cy="5093110"/>
          </a:xfrm>
        </p:spPr>
        <p:txBody>
          <a:bodyPr>
            <a:normAutofit lnSpcReduction="10000"/>
          </a:bodyPr>
          <a:lstStyle/>
          <a:p>
            <a:r>
              <a:rPr lang="id-ID" sz="2800" dirty="0"/>
              <a:t>Semantik adalah himpunan aturan-aturan yang didefinisikan dan mempunyai efek operasional pada setiap program yang ditulis dalam bahasa apabila ditranslasi atau dieksekusi pada suatu mesin.</a:t>
            </a:r>
          </a:p>
          <a:p>
            <a:r>
              <a:rPr lang="id-ID" sz="2800" dirty="0">
                <a:solidFill>
                  <a:srgbClr val="C00000"/>
                </a:solidFill>
              </a:rPr>
              <a:t>Perbedaan bahasa inggris dengan bahasa pemrograman komputer adalah aturan-aturan ejaan dan tata bahasa dalam bahasa inggris sangat kompleks dan banyak pengecualian dan keragu-raguan, sementara dalam bahasa pemrograman harus mempunyai struktur yang tepat dan pasti</a:t>
            </a:r>
          </a:p>
        </p:txBody>
      </p:sp>
    </p:spTree>
    <p:extLst>
      <p:ext uri="{BB962C8B-B14F-4D97-AF65-F5344CB8AC3E}">
        <p14:creationId xmlns:p14="http://schemas.microsoft.com/office/powerpoint/2010/main" val="2022316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C5C8C-26B6-49D0-B913-11BD1E21F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2800" dirty="0">
                <a:solidFill>
                  <a:srgbClr val="48EE50"/>
                </a:solidFill>
              </a:rPr>
              <a:t>Konsep Dasar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C8D7E-D764-4842-BD2D-C03BFEF29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8309" y="1068538"/>
            <a:ext cx="8285499" cy="5789461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lphaLcPeriod"/>
            </a:pPr>
            <a:r>
              <a:rPr lang="id-ID" sz="2800" dirty="0"/>
              <a:t>Anggota alphabet dinamakan simbol terminal</a:t>
            </a:r>
          </a:p>
          <a:p>
            <a:pPr marL="514350" indent="-514350">
              <a:buFont typeface="+mj-lt"/>
              <a:buAutoNum type="alphaLcPeriod"/>
            </a:pPr>
            <a:r>
              <a:rPr lang="id-ID" sz="2800" dirty="0"/>
              <a:t>Kalimat adalah deretan hingga simbol-simbol terminal.</a:t>
            </a:r>
          </a:p>
          <a:p>
            <a:pPr marL="514350" indent="-514350">
              <a:buFont typeface="+mj-lt"/>
              <a:buAutoNum type="alphaLcPeriod"/>
            </a:pPr>
            <a:r>
              <a:rPr lang="id-ID" sz="2800" dirty="0"/>
              <a:t>Bahasa adalah himpunan kalimat-kalimat. Anggota bahasa tak hingga kalimat.</a:t>
            </a:r>
          </a:p>
          <a:p>
            <a:pPr marL="514350" indent="-514350">
              <a:buFont typeface="+mj-lt"/>
              <a:buAutoNum type="alphaLcPeriod"/>
            </a:pPr>
            <a:r>
              <a:rPr lang="id-ID" sz="2800" dirty="0"/>
              <a:t>Simbol-simbol berikut adalah simbol terminal:</a:t>
            </a:r>
          </a:p>
          <a:p>
            <a:pPr lvl="1"/>
            <a:r>
              <a:rPr lang="id-ID" sz="2600" dirty="0"/>
              <a:t>Huruf kecil, misalnya : a, b, c, </a:t>
            </a:r>
          </a:p>
          <a:p>
            <a:pPr lvl="1"/>
            <a:r>
              <a:rPr lang="id-ID" sz="2600" dirty="0"/>
              <a:t>+ dan * simbol operator, misalnya : +, - </a:t>
            </a:r>
          </a:p>
          <a:p>
            <a:pPr lvl="1"/>
            <a:r>
              <a:rPr lang="id-ID" sz="2600" dirty="0"/>
              <a:t>Simbol tanda baca, misalnya: (,), dan ;</a:t>
            </a:r>
          </a:p>
          <a:p>
            <a:pPr lvl="1"/>
            <a:r>
              <a:rPr lang="id-ID" sz="2600" dirty="0"/>
              <a:t>String yang tercetak tebal, misalnya </a:t>
            </a:r>
            <a:r>
              <a:rPr lang="id-ID" sz="2600" b="1" dirty="0"/>
              <a:t>if</a:t>
            </a:r>
            <a:r>
              <a:rPr lang="id-ID" sz="2600" dirty="0"/>
              <a:t>, </a:t>
            </a:r>
            <a:r>
              <a:rPr lang="id-ID" sz="2600" b="1" dirty="0"/>
              <a:t>then</a:t>
            </a:r>
            <a:r>
              <a:rPr lang="id-ID" sz="2600" dirty="0"/>
              <a:t>, dan </a:t>
            </a:r>
            <a:r>
              <a:rPr lang="id-ID" sz="2600" b="1" dirty="0"/>
              <a:t>else</a:t>
            </a:r>
            <a:r>
              <a:rPr lang="id-ID" sz="2600" dirty="0"/>
              <a:t>.</a:t>
            </a:r>
          </a:p>
          <a:p>
            <a:endParaRPr lang="id-ID" sz="2800" dirty="0"/>
          </a:p>
          <a:p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2796155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C56D8-0903-4634-AF5B-A4F38DBD3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2800" dirty="0">
                <a:solidFill>
                  <a:srgbClr val="48EE50"/>
                </a:solidFill>
              </a:rPr>
              <a:t>Konsep Dasar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07D41-F8C2-4037-AC7D-F128A27D5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8309" y="1068538"/>
            <a:ext cx="8285499" cy="546624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eriod" startAt="5"/>
            </a:pPr>
            <a:r>
              <a:rPr lang="id-ID" sz="2800" dirty="0"/>
              <a:t>Simbol-simbol berikut adalah simbol non terminal/variabel:</a:t>
            </a:r>
          </a:p>
          <a:p>
            <a:pPr lvl="1"/>
            <a:r>
              <a:rPr lang="id-ID" sz="2600" dirty="0"/>
              <a:t>Huruf besar, misalnya : A, B, C</a:t>
            </a:r>
          </a:p>
          <a:p>
            <a:pPr lvl="1"/>
            <a:r>
              <a:rPr lang="id-ID" sz="2600" dirty="0"/>
              <a:t>Huruf S sebagai simbol awal</a:t>
            </a:r>
          </a:p>
          <a:p>
            <a:pPr lvl="1"/>
            <a:r>
              <a:rPr lang="id-ID" sz="2600" dirty="0"/>
              <a:t>String yang tercetak miring, misalnya : </a:t>
            </a:r>
            <a:r>
              <a:rPr lang="id-ID" sz="2600" i="1" dirty="0">
                <a:solidFill>
                  <a:srgbClr val="FF0000"/>
                </a:solidFill>
              </a:rPr>
              <a:t>expr</a:t>
            </a:r>
          </a:p>
          <a:p>
            <a:pPr lvl="1"/>
            <a:r>
              <a:rPr lang="id-ID" sz="2600" dirty="0"/>
              <a:t>Huruf yunani melambangkan string yang tersusun atas simbol non terminal atau campuran keduanya, misalnya: </a:t>
            </a:r>
            <a:r>
              <a:rPr lang="id-ID" sz="2600" dirty="0">
                <a:solidFill>
                  <a:srgbClr val="00B050"/>
                </a:solidFill>
                <a:sym typeface="Symbol" panose="05050102010706020507" pitchFamily="18" charset="2"/>
              </a:rPr>
              <a:t></a:t>
            </a:r>
            <a:r>
              <a:rPr lang="id-ID" sz="2600" dirty="0"/>
              <a:t>    , </a:t>
            </a:r>
            <a:r>
              <a:rPr lang="id-ID" sz="2600" dirty="0">
                <a:solidFill>
                  <a:srgbClr val="00B050"/>
                </a:solidFill>
                <a:sym typeface="Symbol" panose="05050102010706020507" pitchFamily="18" charset="2"/>
              </a:rPr>
              <a:t></a:t>
            </a:r>
            <a:r>
              <a:rPr lang="id-ID" sz="2600" dirty="0"/>
              <a:t>   dan </a:t>
            </a:r>
            <a:r>
              <a:rPr lang="id-ID" sz="2600" dirty="0">
                <a:solidFill>
                  <a:srgbClr val="00B050"/>
                </a:solidFill>
                <a:sym typeface="Symbol" panose="05050102010706020507" pitchFamily="18" charset="2"/>
              </a:rPr>
              <a:t></a:t>
            </a:r>
            <a:r>
              <a:rPr lang="id-ID" sz="2600" dirty="0"/>
              <a:t>   </a:t>
            </a:r>
          </a:p>
          <a:p>
            <a:pPr lvl="1"/>
            <a:r>
              <a:rPr lang="id-ID" sz="2600" dirty="0"/>
              <a:t>Sebuah produksi dilambangkan sebagai </a:t>
            </a:r>
            <a:r>
              <a:rPr lang="id-ID" sz="2600" dirty="0">
                <a:solidFill>
                  <a:srgbClr val="00B050"/>
                </a:solidFill>
                <a:sym typeface="Symbol" panose="05050102010706020507" pitchFamily="18" charset="2"/>
              </a:rPr>
              <a:t></a:t>
            </a:r>
            <a:r>
              <a:rPr lang="id-ID" sz="2600" dirty="0"/>
              <a:t>   </a:t>
            </a:r>
            <a:r>
              <a:rPr lang="id-ID" sz="2600" dirty="0">
                <a:sym typeface="Wingdings" panose="05000000000000000000" pitchFamily="2" charset="2"/>
              </a:rPr>
              <a:t></a:t>
            </a:r>
            <a:r>
              <a:rPr lang="id-ID" sz="2600" dirty="0">
                <a:solidFill>
                  <a:srgbClr val="00B050"/>
                </a:solidFill>
                <a:sym typeface="Symbol" panose="05050102010706020507" pitchFamily="18" charset="2"/>
              </a:rPr>
              <a:t> </a:t>
            </a:r>
            <a:r>
              <a:rPr lang="id-ID" sz="2600" dirty="0">
                <a:sym typeface="Wingdings" panose="05000000000000000000" pitchFamily="2" charset="2"/>
              </a:rPr>
              <a:t>   , artinya: dalam sebuah derivasi dapat dilakukan penggantian simbol </a:t>
            </a:r>
            <a:r>
              <a:rPr lang="id-ID" sz="2600" dirty="0">
                <a:solidFill>
                  <a:srgbClr val="00B050"/>
                </a:solidFill>
                <a:sym typeface="Symbol" panose="05050102010706020507" pitchFamily="18" charset="2"/>
              </a:rPr>
              <a:t></a:t>
            </a:r>
            <a:r>
              <a:rPr lang="id-ID" sz="2600" dirty="0">
                <a:sym typeface="Wingdings" panose="05000000000000000000" pitchFamily="2" charset="2"/>
              </a:rPr>
              <a:t> dengan simbol </a:t>
            </a:r>
            <a:r>
              <a:rPr lang="id-ID" sz="2600" dirty="0">
                <a:solidFill>
                  <a:srgbClr val="00B050"/>
                </a:solidFill>
                <a:sym typeface="Symbol" panose="05050102010706020507" pitchFamily="18" charset="2"/>
              </a:rPr>
              <a:t></a:t>
            </a:r>
            <a:r>
              <a:rPr lang="id-ID" sz="2600" dirty="0">
                <a:sym typeface="Wingdings" panose="05000000000000000000" pitchFamily="2" charset="2"/>
              </a:rPr>
              <a:t>  .</a:t>
            </a:r>
            <a:endParaRPr lang="id-ID" sz="2600" dirty="0"/>
          </a:p>
        </p:txBody>
      </p:sp>
    </p:spTree>
    <p:extLst>
      <p:ext uri="{BB962C8B-B14F-4D97-AF65-F5344CB8AC3E}">
        <p14:creationId xmlns:p14="http://schemas.microsoft.com/office/powerpoint/2010/main" val="1511873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9C7BD-614F-48C2-944A-E341F248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2800" dirty="0">
                <a:solidFill>
                  <a:srgbClr val="48EE50"/>
                </a:solidFill>
              </a:rPr>
              <a:t>Konsep Dasar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9FF2F-F991-4E77-B3DD-518CCC136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8309" y="1068538"/>
            <a:ext cx="8285499" cy="5332261"/>
          </a:xfrm>
        </p:spPr>
        <p:txBody>
          <a:bodyPr>
            <a:normAutofit/>
          </a:bodyPr>
          <a:lstStyle/>
          <a:p>
            <a:pPr lvl="1"/>
            <a:r>
              <a:rPr lang="id-ID" sz="2600" dirty="0"/>
              <a:t>Derivasi adalah proses pembentukan sebuah kalimat atau sentensial. Sebuah derivasi dilambangkan sebagai : </a:t>
            </a:r>
            <a:r>
              <a:rPr lang="id-ID" sz="2600" dirty="0">
                <a:solidFill>
                  <a:srgbClr val="00B050"/>
                </a:solidFill>
                <a:sym typeface="Symbol" panose="05050102010706020507" pitchFamily="18" charset="2"/>
              </a:rPr>
              <a:t></a:t>
            </a:r>
            <a:r>
              <a:rPr lang="id-ID" sz="2600" dirty="0"/>
              <a:t>   </a:t>
            </a:r>
            <a:r>
              <a:rPr lang="id-ID" sz="2600" dirty="0">
                <a:sym typeface="Wingdings" panose="05000000000000000000" pitchFamily="2" charset="2"/>
              </a:rPr>
              <a:t></a:t>
            </a:r>
            <a:r>
              <a:rPr lang="id-ID" sz="2600" dirty="0">
                <a:solidFill>
                  <a:srgbClr val="00B050"/>
                </a:solidFill>
                <a:sym typeface="Symbol" panose="05050102010706020507" pitchFamily="18" charset="2"/>
              </a:rPr>
              <a:t> </a:t>
            </a:r>
            <a:r>
              <a:rPr lang="id-ID" sz="2600" dirty="0"/>
              <a:t>     </a:t>
            </a:r>
          </a:p>
          <a:p>
            <a:pPr lvl="1"/>
            <a:r>
              <a:rPr lang="id-ID" sz="2600" dirty="0"/>
              <a:t>Sentensial adalah string yang tersusun atas simbol-simbol terminal atau simbol-simbol non terminal atau campuran keduanya.</a:t>
            </a:r>
          </a:p>
          <a:p>
            <a:pPr lvl="1"/>
            <a:r>
              <a:rPr lang="id-ID" sz="2600" dirty="0"/>
              <a:t>Kalimat adalah string yang tersusun atas simbol-simbol terminal. Kalimat adalah merupakan sentensial, sebaliknya belum tentu.</a:t>
            </a:r>
          </a:p>
        </p:txBody>
      </p:sp>
    </p:spTree>
    <p:extLst>
      <p:ext uri="{BB962C8B-B14F-4D97-AF65-F5344CB8AC3E}">
        <p14:creationId xmlns:p14="http://schemas.microsoft.com/office/powerpoint/2010/main" val="3664487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BE128-ABA8-4B62-903D-D3B229504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2800" dirty="0">
                <a:solidFill>
                  <a:srgbClr val="CF3DBA"/>
                </a:solidFill>
              </a:rPr>
              <a:t>Tata bahasa Regular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02014-F4D2-43BA-884A-74DC8546F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8309" y="1068538"/>
            <a:ext cx="8285499" cy="5466249"/>
          </a:xfrm>
        </p:spPr>
        <p:txBody>
          <a:bodyPr>
            <a:normAutofit fontScale="85000" lnSpcReduction="10000"/>
          </a:bodyPr>
          <a:lstStyle/>
          <a:p>
            <a:r>
              <a:rPr lang="id-ID" sz="2800" dirty="0"/>
              <a:t>Tata bahasa digunakan dalam implementasi bahasa formal. Tata bahasa regular yang digunakan menghasilkan aturan produksi.</a:t>
            </a:r>
          </a:p>
          <a:p>
            <a:r>
              <a:rPr lang="id-ID" sz="2800" dirty="0"/>
              <a:t>Aturan produksi merupakan pusat dari tata bahasa yang menspesifikasikan bagaimana suatu tata bahasa melakukan transformasi suatu string ke bentuk lain.</a:t>
            </a:r>
          </a:p>
          <a:p>
            <a:pPr marL="971550" lvl="1" indent="-514350">
              <a:buFont typeface="+mj-lt"/>
              <a:buAutoNum type="alphaLcPeriod"/>
            </a:pPr>
            <a:r>
              <a:rPr lang="id-ID" sz="2600" dirty="0"/>
              <a:t>Dalam pembicaraan grammar, anggota alphabet dinamakan simbol terminal atau token.</a:t>
            </a:r>
          </a:p>
          <a:p>
            <a:pPr marL="971550" lvl="1" indent="-514350">
              <a:buFont typeface="+mj-lt"/>
              <a:buAutoNum type="alphaLcPeriod"/>
            </a:pPr>
            <a:r>
              <a:rPr lang="id-ID" sz="2600" dirty="0"/>
              <a:t>Kalimat adalah deretan simbol.</a:t>
            </a:r>
          </a:p>
          <a:p>
            <a:pPr marL="971550" lvl="1" indent="-514350">
              <a:buFont typeface="+mj-lt"/>
              <a:buAutoNum type="alphaLcPeriod"/>
            </a:pPr>
            <a:r>
              <a:rPr lang="id-ID" sz="2600" dirty="0"/>
              <a:t>Bahasa adalah himpunan kalimat-kalimat. Anggota bahasa tak hingga kalimat.</a:t>
            </a:r>
          </a:p>
          <a:p>
            <a:pPr marL="971550" lvl="1" indent="-514350">
              <a:buFont typeface="+mj-lt"/>
              <a:buAutoNum type="alphaLcPeriod"/>
            </a:pPr>
            <a:r>
              <a:rPr lang="id-ID" sz="2600" dirty="0"/>
              <a:t>Simbol-simbol berikut adalah:</a:t>
            </a:r>
          </a:p>
          <a:p>
            <a:pPr lvl="2"/>
            <a:r>
              <a:rPr lang="id-ID" sz="2400" dirty="0"/>
              <a:t>Huruf kecil, misalnya : a, b, c, </a:t>
            </a:r>
          </a:p>
          <a:p>
            <a:pPr lvl="2"/>
            <a:r>
              <a:rPr lang="id-ID" sz="2400" dirty="0"/>
              <a:t>Simbol operator, misalnya : +, - , x</a:t>
            </a:r>
          </a:p>
          <a:p>
            <a:pPr lvl="2"/>
            <a:r>
              <a:rPr lang="id-ID" sz="2400" dirty="0"/>
              <a:t>Simbol tanda baca, misalnya: (,), dan ;</a:t>
            </a:r>
          </a:p>
          <a:p>
            <a:pPr lvl="2"/>
            <a:r>
              <a:rPr lang="id-ID" sz="2400" dirty="0"/>
              <a:t>String yang tercetak tebal, misalnya </a:t>
            </a:r>
            <a:r>
              <a:rPr lang="id-ID" sz="2400" b="1" dirty="0"/>
              <a:t>if</a:t>
            </a:r>
            <a:r>
              <a:rPr lang="id-ID" sz="2400" dirty="0"/>
              <a:t>, </a:t>
            </a:r>
            <a:r>
              <a:rPr lang="id-ID" sz="2400" b="1" dirty="0"/>
              <a:t>then</a:t>
            </a:r>
            <a:r>
              <a:rPr lang="id-ID" sz="2400" dirty="0"/>
              <a:t>, dan </a:t>
            </a:r>
            <a:r>
              <a:rPr lang="id-ID" sz="2400" b="1" dirty="0"/>
              <a:t>else</a:t>
            </a:r>
            <a:r>
              <a:rPr lang="id-ID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50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50EE6-5B1C-41B1-9F91-5307AA272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2800" dirty="0">
                <a:solidFill>
                  <a:srgbClr val="CF3DBA"/>
                </a:solidFill>
              </a:rPr>
              <a:t>Tata bahasa Regular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60B69-507A-4C85-9566-D98D3D2D6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8309" y="1068539"/>
            <a:ext cx="8285499" cy="564175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lphaLcPeriod" startAt="5"/>
            </a:pPr>
            <a:r>
              <a:rPr lang="id-ID" sz="2800" dirty="0"/>
              <a:t>Simbol-simbol berikut adalah simbol non terminal:</a:t>
            </a:r>
          </a:p>
          <a:p>
            <a:pPr lvl="1"/>
            <a:r>
              <a:rPr lang="id-ID" sz="2600" dirty="0"/>
              <a:t>Huruf besar, misalnya : A, B, C</a:t>
            </a:r>
          </a:p>
          <a:p>
            <a:pPr lvl="1"/>
            <a:r>
              <a:rPr lang="id-ID" sz="2600" dirty="0"/>
              <a:t>Huruf S sebagai simbol awal</a:t>
            </a:r>
          </a:p>
          <a:p>
            <a:pPr lvl="1"/>
            <a:r>
              <a:rPr lang="id-ID" sz="2600" dirty="0"/>
              <a:t>String yang tercetak miring, misalnya : </a:t>
            </a:r>
            <a:r>
              <a:rPr lang="id-ID" sz="2600" i="1" dirty="0"/>
              <a:t>expr </a:t>
            </a:r>
            <a:r>
              <a:rPr lang="id-ID" sz="2600" dirty="0"/>
              <a:t>dan</a:t>
            </a:r>
            <a:r>
              <a:rPr lang="id-ID" sz="2600" i="1" dirty="0"/>
              <a:t> stmt</a:t>
            </a:r>
          </a:p>
          <a:p>
            <a:pPr marL="514350" indent="-514350">
              <a:buFont typeface="+mj-lt"/>
              <a:buAutoNum type="alphaLcPeriod" startAt="5"/>
            </a:pPr>
            <a:r>
              <a:rPr lang="id-ID" sz="2800" dirty="0"/>
              <a:t>Huruf besar akhir alphabet melambangkan simbol terminal atau non terminal, misalnya: X, Y, Z</a:t>
            </a:r>
          </a:p>
          <a:p>
            <a:pPr marL="514350" indent="-514350">
              <a:buFont typeface="+mj-lt"/>
              <a:buAutoNum type="alphaLcPeriod" startAt="5"/>
            </a:pPr>
            <a:r>
              <a:rPr lang="id-ID" sz="2800" dirty="0"/>
              <a:t>Huruf kecil akhir alphabet melambangkan string yang tersusun atas simbol-simbol terminal, misalnya: x, y, z.</a:t>
            </a:r>
          </a:p>
          <a:p>
            <a:pPr marL="514350" indent="-514350">
              <a:buFont typeface="+mj-lt"/>
              <a:buAutoNum type="alphaLcPeriod" startAt="5"/>
            </a:pPr>
            <a:r>
              <a:rPr lang="id-ID" sz="2800" dirty="0"/>
              <a:t>Huruf yunani melambangkan string yang tersusun atas simbol-simbol terminal atau simbol-simbol non terminal atau campuran keduanya, misalnya: </a:t>
            </a:r>
            <a:r>
              <a:rPr lang="id-ID" sz="2800" dirty="0">
                <a:sym typeface="Symbol" panose="05050102010706020507" pitchFamily="18" charset="2"/>
              </a:rPr>
              <a:t></a:t>
            </a:r>
            <a:r>
              <a:rPr lang="id-ID" sz="2800" dirty="0"/>
              <a:t>  , </a:t>
            </a:r>
            <a:r>
              <a:rPr lang="id-ID" sz="2800" dirty="0">
                <a:sym typeface="Symbol" panose="05050102010706020507" pitchFamily="18" charset="2"/>
              </a:rPr>
              <a:t></a:t>
            </a:r>
            <a:r>
              <a:rPr lang="id-ID" sz="2800" dirty="0"/>
              <a:t>  dan  </a:t>
            </a:r>
            <a:r>
              <a:rPr lang="id-ID" sz="2800" dirty="0">
                <a:sym typeface="Symbol" panose="05050102010706020507" pitchFamily="18" charset="2"/>
              </a:rPr>
              <a:t></a:t>
            </a:r>
            <a:endParaRPr lang="id-ID" sz="2800" dirty="0"/>
          </a:p>
          <a:p>
            <a:pPr marL="514350" indent="-514350">
              <a:buFont typeface="+mj-lt"/>
              <a:buAutoNum type="alphaLcPeriod" startAt="5"/>
            </a:pPr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16061068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9ADCB-D89C-4DCE-AC70-C3110BE54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2800" dirty="0">
                <a:solidFill>
                  <a:srgbClr val="CF3DBA"/>
                </a:solidFill>
              </a:rPr>
              <a:t>Tata bahasa Regular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99541-9817-4CC3-B65B-E76F6E4A7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8309" y="1068538"/>
            <a:ext cx="8285499" cy="5466249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lphaLcPeriod" startAt="9"/>
            </a:pPr>
            <a:r>
              <a:rPr lang="id-ID" sz="2800" dirty="0"/>
              <a:t>Sebuah produksi dilambangkan sebagai </a:t>
            </a:r>
            <a:r>
              <a:rPr lang="id-ID" sz="2800" dirty="0">
                <a:sym typeface="Symbol" panose="05050102010706020507" pitchFamily="18" charset="2"/>
              </a:rPr>
              <a:t></a:t>
            </a:r>
            <a:r>
              <a:rPr lang="id-ID" sz="2800" dirty="0">
                <a:sym typeface="Wingdings" panose="05000000000000000000" pitchFamily="2" charset="2"/>
              </a:rPr>
              <a:t></a:t>
            </a:r>
            <a:r>
              <a:rPr lang="id-ID" sz="2800" dirty="0">
                <a:sym typeface="Symbol" panose="05050102010706020507" pitchFamily="18" charset="2"/>
              </a:rPr>
              <a:t> </a:t>
            </a:r>
            <a:r>
              <a:rPr lang="id-ID" sz="2800" dirty="0"/>
              <a:t>     artinya dalam sebuah derivasi dapat dilakukan penggantian simbol </a:t>
            </a:r>
            <a:r>
              <a:rPr lang="id-ID" sz="2800" dirty="0">
                <a:sym typeface="Symbol" panose="05050102010706020507" pitchFamily="18" charset="2"/>
              </a:rPr>
              <a:t></a:t>
            </a:r>
            <a:r>
              <a:rPr lang="id-ID" sz="2800" dirty="0"/>
              <a:t>  dengan simbol</a:t>
            </a:r>
            <a:r>
              <a:rPr lang="id-ID" sz="2800" dirty="0">
                <a:sym typeface="Symbol" panose="05050102010706020507" pitchFamily="18" charset="2"/>
              </a:rPr>
              <a:t> </a:t>
            </a:r>
            <a:r>
              <a:rPr lang="id-ID" sz="2800" dirty="0"/>
              <a:t>  .</a:t>
            </a:r>
          </a:p>
          <a:p>
            <a:pPr marL="514350" indent="-514350">
              <a:buFont typeface="+mj-lt"/>
              <a:buAutoNum type="alphaLcPeriod" startAt="9"/>
            </a:pPr>
            <a:r>
              <a:rPr lang="id-ID" sz="2800" dirty="0"/>
              <a:t>Simbol </a:t>
            </a:r>
            <a:r>
              <a:rPr lang="id-ID" sz="2800" dirty="0">
                <a:sym typeface="Symbol" panose="05050102010706020507" pitchFamily="18" charset="2"/>
              </a:rPr>
              <a:t></a:t>
            </a:r>
            <a:r>
              <a:rPr lang="id-ID" sz="2800" dirty="0"/>
              <a:t>  dalam aturan produksi berbentuk </a:t>
            </a:r>
            <a:r>
              <a:rPr lang="id-ID" sz="2800" dirty="0">
                <a:sym typeface="Symbol" panose="05050102010706020507" pitchFamily="18" charset="2"/>
              </a:rPr>
              <a:t></a:t>
            </a:r>
            <a:r>
              <a:rPr lang="id-ID" sz="2800" dirty="0">
                <a:sym typeface="Wingdings" panose="05000000000000000000" pitchFamily="2" charset="2"/>
              </a:rPr>
              <a:t></a:t>
            </a:r>
            <a:r>
              <a:rPr lang="id-ID" sz="2800" dirty="0">
                <a:sym typeface="Symbol" panose="05050102010706020507" pitchFamily="18" charset="2"/>
              </a:rPr>
              <a:t> </a:t>
            </a:r>
            <a:r>
              <a:rPr lang="id-ID" sz="2800" dirty="0"/>
              <a:t>  disebut ruas kiri produksi sedangkan simbol </a:t>
            </a:r>
            <a:r>
              <a:rPr lang="id-ID" sz="2800" dirty="0">
                <a:sym typeface="Symbol" panose="05050102010706020507" pitchFamily="18" charset="2"/>
              </a:rPr>
              <a:t></a:t>
            </a:r>
            <a:r>
              <a:rPr lang="id-ID" sz="2800" dirty="0"/>
              <a:t>  disebut ruas kanan produksi.</a:t>
            </a:r>
          </a:p>
          <a:p>
            <a:pPr marL="514350" indent="-514350">
              <a:buFont typeface="+mj-lt"/>
              <a:buAutoNum type="alphaLcPeriod" startAt="9"/>
            </a:pPr>
            <a:r>
              <a:rPr lang="id-ID" sz="2800" dirty="0"/>
              <a:t>Derivasi adalah proses pembentukan sebuah kalimat atau sentensial. Sebuah derivasi dilambangkan sebagai : </a:t>
            </a:r>
            <a:r>
              <a:rPr lang="id-ID" sz="2800" dirty="0">
                <a:sym typeface="Symbol" panose="05050102010706020507" pitchFamily="18" charset="2"/>
              </a:rPr>
              <a:t></a:t>
            </a:r>
            <a:r>
              <a:rPr lang="id-ID" sz="2800" dirty="0">
                <a:sym typeface="Wingdings" panose="05000000000000000000" pitchFamily="2" charset="2"/>
              </a:rPr>
              <a:t></a:t>
            </a:r>
            <a:r>
              <a:rPr lang="id-ID" sz="2800" dirty="0">
                <a:sym typeface="Symbol" panose="05050102010706020507" pitchFamily="18" charset="2"/>
              </a:rPr>
              <a:t> </a:t>
            </a:r>
            <a:r>
              <a:rPr lang="id-ID" sz="2800" dirty="0"/>
              <a:t>   </a:t>
            </a:r>
          </a:p>
          <a:p>
            <a:pPr marL="514350" indent="-514350">
              <a:buFont typeface="+mj-lt"/>
              <a:buAutoNum type="alphaLcPeriod" startAt="9"/>
            </a:pPr>
            <a:r>
              <a:rPr lang="id-ID" sz="2800" dirty="0"/>
              <a:t>Sentensial adalah string yang tersusun atas simbol-simbol terminal atau simbol-simbol non terminal atau campuran keduanya.</a:t>
            </a:r>
          </a:p>
          <a:p>
            <a:pPr marL="514350" indent="-514350">
              <a:buFont typeface="+mj-lt"/>
              <a:buAutoNum type="alphaLcPeriod" startAt="9"/>
            </a:pPr>
            <a:r>
              <a:rPr lang="id-ID" sz="2800" dirty="0"/>
              <a:t>Kalimat adalah string yang tersusun atas simbol-simbol terminal. Jelaslah bahwa kalimat adalah kasus khusus dari sentensial.</a:t>
            </a:r>
          </a:p>
        </p:txBody>
      </p:sp>
    </p:spTree>
    <p:extLst>
      <p:ext uri="{BB962C8B-B14F-4D97-AF65-F5344CB8AC3E}">
        <p14:creationId xmlns:p14="http://schemas.microsoft.com/office/powerpoint/2010/main" val="2330434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BE4D8-4166-413C-8CE1-0A5AAD297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2800" dirty="0">
                <a:solidFill>
                  <a:srgbClr val="CF3DBA"/>
                </a:solidFill>
              </a:rPr>
              <a:t>Tata bahasa Regular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2C931-4C35-4347-91A5-93747FDB26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lphaLcPeriod" startAt="14"/>
            </a:pPr>
            <a:r>
              <a:rPr lang="id-ID" sz="2800" dirty="0"/>
              <a:t>Pengertian terminal berasal dari kata terminate (berakhir), maksudnya derivasi berakhir jika sentensial yang dihasilkan adalah sebuah kalimat (yang tersusun atas simbol-simbol terminal itu).</a:t>
            </a:r>
          </a:p>
          <a:p>
            <a:pPr marL="514350" indent="-514350">
              <a:buFont typeface="+mj-lt"/>
              <a:buAutoNum type="alphaLcPeriod" startAt="14"/>
            </a:pPr>
            <a:r>
              <a:rPr lang="id-ID" sz="2800" dirty="0"/>
              <a:t>Pengertian non terminal berasal dari kata not terminate (belum berakhir/tidak berakhir), maksudnya derivasi belum/tidak berakhir jika sentensial yang dihasilkan mengandung simbol non terminal.</a:t>
            </a:r>
          </a:p>
        </p:txBody>
      </p:sp>
    </p:spTree>
    <p:extLst>
      <p:ext uri="{BB962C8B-B14F-4D97-AF65-F5344CB8AC3E}">
        <p14:creationId xmlns:p14="http://schemas.microsoft.com/office/powerpoint/2010/main" val="1012047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F0419-2939-48EE-8C47-AF14D09DB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2800" dirty="0">
                <a:solidFill>
                  <a:srgbClr val="6359E5"/>
                </a:solidFill>
              </a:rPr>
              <a:t>Aturan Produksi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AD6E1-4AAA-4F57-B1B2-524F42ECE7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id-ID" sz="2800" dirty="0"/>
              <a:t>Aturan produksi </a:t>
            </a:r>
            <a:r>
              <a:rPr lang="id-ID" sz="2800" dirty="0">
                <a:sym typeface="Symbol" panose="05050102010706020507" pitchFamily="18" charset="2"/>
              </a:rPr>
              <a:t></a:t>
            </a:r>
            <a:r>
              <a:rPr lang="id-ID" sz="2800" dirty="0">
                <a:sym typeface="Wingdings" panose="05000000000000000000" pitchFamily="2" charset="2"/>
              </a:rPr>
              <a:t></a:t>
            </a:r>
            <a:r>
              <a:rPr lang="id-ID" sz="2800" dirty="0">
                <a:sym typeface="Symbol" panose="05050102010706020507" pitchFamily="18" charset="2"/>
              </a:rPr>
              <a:t></a:t>
            </a:r>
            <a:r>
              <a:rPr lang="id-ID" sz="2800" dirty="0"/>
              <a:t> yang diterapkan pada suatu string w=a</a:t>
            </a:r>
            <a:r>
              <a:rPr lang="id-ID" sz="2800" dirty="0">
                <a:sym typeface="Symbol" panose="05050102010706020507" pitchFamily="18" charset="2"/>
              </a:rPr>
              <a:t></a:t>
            </a:r>
            <a:r>
              <a:rPr lang="id-ID" sz="2800" dirty="0"/>
              <a:t>c mengganti kemunculan </a:t>
            </a:r>
            <a:r>
              <a:rPr lang="id-ID" sz="2800" dirty="0">
                <a:sym typeface="Symbol" panose="05050102010706020507" pitchFamily="18" charset="2"/>
              </a:rPr>
              <a:t></a:t>
            </a:r>
            <a:r>
              <a:rPr lang="id-ID" sz="2800" dirty="0"/>
              <a:t> menjadi </a:t>
            </a:r>
            <a:r>
              <a:rPr lang="id-ID" sz="2800" dirty="0">
                <a:sym typeface="Symbol" panose="05050102010706020507" pitchFamily="18" charset="2"/>
              </a:rPr>
              <a:t></a:t>
            </a:r>
            <a:r>
              <a:rPr lang="id-ID" sz="2800" dirty="0"/>
              <a:t>   , sehingga string tersebut berubah menjadi w=a</a:t>
            </a:r>
            <a:r>
              <a:rPr lang="id-ID" sz="2800" dirty="0">
                <a:sym typeface="Symbol" panose="05050102010706020507" pitchFamily="18" charset="2"/>
              </a:rPr>
              <a:t></a:t>
            </a:r>
            <a:r>
              <a:rPr lang="id-ID" sz="2800" dirty="0"/>
              <a:t>c, sehingga dituliskan a</a:t>
            </a:r>
            <a:r>
              <a:rPr lang="id-ID" sz="2800" dirty="0">
                <a:sym typeface="Symbol" panose="05050102010706020507" pitchFamily="18" charset="2"/>
              </a:rPr>
              <a:t></a:t>
            </a:r>
            <a:r>
              <a:rPr lang="id-ID" sz="2800" dirty="0"/>
              <a:t>c </a:t>
            </a:r>
            <a:r>
              <a:rPr lang="id-ID" sz="2800" dirty="0">
                <a:sym typeface="Wingdings" panose="05000000000000000000" pitchFamily="2" charset="2"/>
              </a:rPr>
              <a:t> a</a:t>
            </a:r>
            <a:r>
              <a:rPr lang="id-ID" sz="2800" dirty="0">
                <a:sym typeface="Symbol" panose="05050102010706020507" pitchFamily="18" charset="2"/>
              </a:rPr>
              <a:t></a:t>
            </a:r>
            <a:r>
              <a:rPr lang="id-ID" sz="2800" dirty="0">
                <a:sym typeface="Wingdings" panose="05000000000000000000" pitchFamily="2" charset="2"/>
              </a:rPr>
              <a:t>c ( a</a:t>
            </a:r>
            <a:r>
              <a:rPr lang="id-ID" sz="2800" dirty="0">
                <a:sym typeface="Symbol" panose="05050102010706020507" pitchFamily="18" charset="2"/>
              </a:rPr>
              <a:t></a:t>
            </a:r>
            <a:r>
              <a:rPr lang="id-ID" sz="2800" dirty="0">
                <a:sym typeface="Wingdings" panose="05000000000000000000" pitchFamily="2" charset="2"/>
              </a:rPr>
              <a:t>c memproduksi a</a:t>
            </a:r>
            <a:r>
              <a:rPr lang="id-ID" sz="2800" dirty="0">
                <a:sym typeface="Symbol" panose="05050102010706020507" pitchFamily="18" charset="2"/>
              </a:rPr>
              <a:t></a:t>
            </a:r>
            <a:r>
              <a:rPr lang="id-ID" sz="2800" dirty="0">
                <a:sym typeface="Wingdings" panose="05000000000000000000" pitchFamily="2" charset="2"/>
              </a:rPr>
              <a:t>c).</a:t>
            </a:r>
          </a:p>
          <a:p>
            <a:r>
              <a:rPr lang="id-ID" sz="2800" dirty="0">
                <a:sym typeface="Wingdings" panose="05000000000000000000" pitchFamily="2" charset="2"/>
              </a:rPr>
              <a:t>Produksi tersebut dapat diterapkan berkali-kali, w</a:t>
            </a:r>
            <a:r>
              <a:rPr lang="id-ID" sz="2800" baseline="-2000" dirty="0">
                <a:sym typeface="Wingdings" panose="05000000000000000000" pitchFamily="2" charset="2"/>
              </a:rPr>
              <a:t>1</a:t>
            </a:r>
            <a:r>
              <a:rPr lang="id-ID" sz="2800" dirty="0">
                <a:sym typeface="Wingdings" panose="05000000000000000000" pitchFamily="2" charset="2"/>
              </a:rPr>
              <a:t>w</a:t>
            </a:r>
            <a:r>
              <a:rPr lang="id-ID" sz="2800" baseline="-2000" dirty="0">
                <a:sym typeface="Wingdings" panose="05000000000000000000" pitchFamily="2" charset="2"/>
              </a:rPr>
              <a:t>2</a:t>
            </a:r>
            <a:r>
              <a:rPr lang="id-ID" sz="2800" dirty="0">
                <a:sym typeface="Wingdings" panose="05000000000000000000" pitchFamily="2" charset="2"/>
              </a:rPr>
              <a:t>w</a:t>
            </a:r>
            <a:r>
              <a:rPr lang="id-ID" sz="2800" baseline="-2000" dirty="0">
                <a:sym typeface="Wingdings" panose="05000000000000000000" pitchFamily="2" charset="2"/>
              </a:rPr>
              <a:t>3</a:t>
            </a:r>
            <a:r>
              <a:rPr lang="id-ID" sz="2800" dirty="0">
                <a:sym typeface="Wingdings" panose="05000000000000000000" pitchFamily="2" charset="2"/>
              </a:rPr>
              <a:t>...w</a:t>
            </a:r>
            <a:r>
              <a:rPr lang="id-ID" sz="2800" baseline="-2000" dirty="0">
                <a:sym typeface="Wingdings" panose="05000000000000000000" pitchFamily="2" charset="2"/>
              </a:rPr>
              <a:t>n</a:t>
            </a:r>
            <a:r>
              <a:rPr lang="id-ID" sz="2800" dirty="0">
                <a:sym typeface="Wingdings" panose="05000000000000000000" pitchFamily="2" charset="2"/>
              </a:rPr>
              <a:t> atau dapat ditulis w</a:t>
            </a:r>
            <a:r>
              <a:rPr lang="id-ID" sz="2800" baseline="-2000" dirty="0">
                <a:sym typeface="Wingdings" panose="05000000000000000000" pitchFamily="2" charset="2"/>
              </a:rPr>
              <a:t>1</a:t>
            </a:r>
            <a:r>
              <a:rPr lang="id-ID" sz="2800" dirty="0">
                <a:sym typeface="Wingdings" panose="05000000000000000000" pitchFamily="2" charset="2"/>
              </a:rPr>
              <a:t> *w</a:t>
            </a:r>
            <a:r>
              <a:rPr lang="id-ID" sz="2800" baseline="-2000" dirty="0">
                <a:sym typeface="Wingdings" panose="05000000000000000000" pitchFamily="2" charset="2"/>
              </a:rPr>
              <a:t>n</a:t>
            </a:r>
            <a:r>
              <a:rPr lang="id-ID" sz="2800" dirty="0">
                <a:sym typeface="Wingdings" panose="05000000000000000000" pitchFamily="2" charset="2"/>
              </a:rPr>
              <a:t> jika minimal harus ada aturan produksi yang diterapkan : w</a:t>
            </a:r>
            <a:r>
              <a:rPr lang="id-ID" sz="2800" baseline="-2000" dirty="0">
                <a:sym typeface="Wingdings" panose="05000000000000000000" pitchFamily="2" charset="2"/>
              </a:rPr>
              <a:t>1</a:t>
            </a:r>
            <a:r>
              <a:rPr lang="id-ID" sz="2800" dirty="0">
                <a:sym typeface="Wingdings" panose="05000000000000000000" pitchFamily="2" charset="2"/>
              </a:rPr>
              <a:t> </a:t>
            </a:r>
            <a:r>
              <a:rPr lang="id-ID" sz="2800" baseline="44000" dirty="0">
                <a:sym typeface="Wingdings" panose="05000000000000000000" pitchFamily="2" charset="2"/>
              </a:rPr>
              <a:t>+</a:t>
            </a:r>
            <a:r>
              <a:rPr lang="id-ID" sz="2800" dirty="0">
                <a:sym typeface="Wingdings" panose="05000000000000000000" pitchFamily="2" charset="2"/>
              </a:rPr>
              <a:t> w</a:t>
            </a:r>
            <a:r>
              <a:rPr lang="id-ID" sz="2800" baseline="-2000" dirty="0">
                <a:sym typeface="Wingdings" panose="05000000000000000000" pitchFamily="2" charset="2"/>
              </a:rPr>
              <a:t>n</a:t>
            </a:r>
            <a:endParaRPr lang="id-ID" sz="2800" baseline="-2000" dirty="0"/>
          </a:p>
        </p:txBody>
      </p:sp>
    </p:spTree>
    <p:extLst>
      <p:ext uri="{BB962C8B-B14F-4D97-AF65-F5344CB8AC3E}">
        <p14:creationId xmlns:p14="http://schemas.microsoft.com/office/powerpoint/2010/main" val="3227038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FD3B1-811A-46A9-B7F0-C26881455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2800" dirty="0">
                <a:solidFill>
                  <a:srgbClr val="6359E5"/>
                </a:solidFill>
              </a:rPr>
              <a:t>Aturan Produksi</a:t>
            </a:r>
            <a:endParaRPr lang="id-ID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ADDE48-535F-49CE-9240-4C30E9DE562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308309" y="921173"/>
                <a:ext cx="8285499" cy="561361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id-ID" sz="2800" dirty="0"/>
                  <a:t>Contoh</a:t>
                </a:r>
              </a:p>
              <a:p>
                <a:pPr marL="0" indent="0">
                  <a:buNone/>
                </a:pPr>
                <a:r>
                  <a:rPr lang="id-ID" sz="2800" dirty="0"/>
                  <a:t>Tata bahasa G = {{S,A}, {a,b}, S, P}dengan aturan produksi P adalah: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600" i="1" dirty="0" smtClean="0">
                          <a:solidFill>
                            <a:srgbClr val="48EE5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id-ID" sz="2600" i="1" dirty="0">
                          <a:solidFill>
                            <a:srgbClr val="48EE5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</m:t>
                      </m:r>
                      <m:r>
                        <a:rPr lang="id-ID" sz="2600" i="1" dirty="0">
                          <a:solidFill>
                            <a:srgbClr val="48EE5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𝐴𝑏</m:t>
                      </m:r>
                    </m:oMath>
                  </m:oMathPara>
                </a14:m>
                <a:endParaRPr lang="id-ID" sz="2600" dirty="0">
                  <a:solidFill>
                    <a:srgbClr val="48EE50"/>
                  </a:solidFill>
                  <a:sym typeface="Wingdings" panose="05000000000000000000" pitchFamily="2" charset="2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600" i="1" dirty="0" smtClean="0">
                          <a:solidFill>
                            <a:srgbClr val="48EE5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𝐴</m:t>
                      </m:r>
                      <m:r>
                        <a:rPr lang="id-ID" sz="2600" i="1" dirty="0" smtClean="0">
                          <a:solidFill>
                            <a:srgbClr val="48EE5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</m:t>
                      </m:r>
                      <m:r>
                        <a:rPr lang="id-ID" sz="2600" i="1" dirty="0" smtClean="0">
                          <a:solidFill>
                            <a:srgbClr val="48EE5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𝑎𝐴𝑏</m:t>
                      </m:r>
                    </m:oMath>
                  </m:oMathPara>
                </a14:m>
                <a:endParaRPr lang="id-ID" sz="2600" dirty="0">
                  <a:solidFill>
                    <a:srgbClr val="48EE50"/>
                  </a:solidFill>
                  <a:sym typeface="Wingdings" panose="05000000000000000000" pitchFamily="2" charset="2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600" i="1" dirty="0" smtClean="0">
                          <a:solidFill>
                            <a:srgbClr val="48EE5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𝐴</m:t>
                      </m:r>
                      <m:r>
                        <a:rPr lang="id-ID" sz="2600" i="1" dirty="0" smtClean="0">
                          <a:solidFill>
                            <a:srgbClr val="48EE5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</m:t>
                      </m:r>
                    </m:oMath>
                  </m:oMathPara>
                </a14:m>
                <a:endParaRPr lang="id-ID" sz="2600" dirty="0">
                  <a:solidFill>
                    <a:srgbClr val="48EE50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id-ID" sz="2800" dirty="0">
                    <a:sym typeface="Wingdings" panose="05000000000000000000" pitchFamily="2" charset="2"/>
                  </a:rPr>
                  <a:t>Maka dapat dihasilkan suatu string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600" i="1" dirty="0" smtClean="0">
                          <a:solidFill>
                            <a:srgbClr val="CF3DBA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𝑆</m:t>
                      </m:r>
                      <m:r>
                        <a:rPr lang="id-ID" sz="2600" i="1" dirty="0" smtClean="0">
                          <a:solidFill>
                            <a:srgbClr val="CF3DBA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</m:t>
                      </m:r>
                      <m:r>
                        <a:rPr lang="id-ID" sz="2600" i="1" dirty="0" smtClean="0">
                          <a:solidFill>
                            <a:srgbClr val="CF3DBA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𝐴𝑏</m:t>
                      </m:r>
                      <m:r>
                        <a:rPr lang="id-ID" sz="2600" i="1" dirty="0" smtClean="0">
                          <a:solidFill>
                            <a:srgbClr val="CF3DBA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</m:t>
                      </m:r>
                      <m:r>
                        <a:rPr lang="id-ID" sz="2600" i="1" dirty="0" smtClean="0">
                          <a:solidFill>
                            <a:srgbClr val="CF3DBA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𝑏</m:t>
                      </m:r>
                    </m:oMath>
                  </m:oMathPara>
                </a14:m>
                <a:endParaRPr lang="id-ID" sz="2600" dirty="0">
                  <a:solidFill>
                    <a:srgbClr val="CF3DBA"/>
                  </a:solidFill>
                  <a:sym typeface="Wingdings" panose="05000000000000000000" pitchFamily="2" charset="2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600" i="1" dirty="0" smtClean="0">
                          <a:solidFill>
                            <a:srgbClr val="CF3DBA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𝑆</m:t>
                      </m:r>
                      <m:r>
                        <a:rPr lang="id-ID" sz="2600" i="1" dirty="0" smtClean="0">
                          <a:solidFill>
                            <a:srgbClr val="CF3DBA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</m:t>
                      </m:r>
                      <m:r>
                        <a:rPr lang="id-ID" sz="2600" i="1" dirty="0" smtClean="0">
                          <a:solidFill>
                            <a:srgbClr val="CF3DBA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𝐴𝑏</m:t>
                      </m:r>
                      <m:r>
                        <a:rPr lang="id-ID" sz="2600" i="1" dirty="0" smtClean="0">
                          <a:solidFill>
                            <a:srgbClr val="CF3DBA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</m:t>
                      </m:r>
                      <m:r>
                        <a:rPr lang="id-ID" sz="2600" i="1" dirty="0" smtClean="0">
                          <a:solidFill>
                            <a:srgbClr val="CF3DBA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𝑎𝐴𝑏𝑏</m:t>
                      </m:r>
                      <m:r>
                        <a:rPr lang="id-ID" sz="2600" i="1" dirty="0" smtClean="0">
                          <a:solidFill>
                            <a:srgbClr val="CF3DBA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</m:t>
                      </m:r>
                      <m:r>
                        <a:rPr lang="id-ID" sz="2600" i="1" dirty="0" smtClean="0">
                          <a:solidFill>
                            <a:srgbClr val="CF3DBA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𝑎𝑏𝑏</m:t>
                      </m:r>
                    </m:oMath>
                  </m:oMathPara>
                </a14:m>
                <a:endParaRPr lang="id-ID" sz="2600" dirty="0">
                  <a:solidFill>
                    <a:srgbClr val="CF3DBA"/>
                  </a:solidFill>
                  <a:sym typeface="Wingdings" panose="05000000000000000000" pitchFamily="2" charset="2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600" i="1" dirty="0" smtClean="0">
                          <a:solidFill>
                            <a:srgbClr val="CF3DBA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𝑆</m:t>
                      </m:r>
                      <m:r>
                        <a:rPr lang="id-ID" sz="2600" i="1" dirty="0" smtClean="0">
                          <a:solidFill>
                            <a:srgbClr val="CF3DBA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</m:t>
                      </m:r>
                      <m:r>
                        <a:rPr lang="id-ID" sz="2600" i="1" dirty="0" smtClean="0">
                          <a:solidFill>
                            <a:srgbClr val="CF3DBA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𝐴𝑏</m:t>
                      </m:r>
                      <m:r>
                        <a:rPr lang="id-ID" sz="2600" i="1" dirty="0" smtClean="0">
                          <a:solidFill>
                            <a:srgbClr val="CF3DBA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</m:t>
                      </m:r>
                      <m:r>
                        <a:rPr lang="id-ID" sz="2600" i="1" dirty="0" smtClean="0">
                          <a:solidFill>
                            <a:srgbClr val="CF3DBA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𝑎𝐴𝑏𝑏</m:t>
                      </m:r>
                      <m:r>
                        <a:rPr lang="id-ID" sz="2600" i="1" dirty="0" smtClean="0">
                          <a:solidFill>
                            <a:srgbClr val="CF3DBA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</m:t>
                      </m:r>
                      <m:r>
                        <a:rPr lang="id-ID" sz="2600" i="1" dirty="0" smtClean="0">
                          <a:solidFill>
                            <a:srgbClr val="CF3DBA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𝑎𝑎𝐴𝑏𝑏𝑏</m:t>
                      </m:r>
                      <m:r>
                        <a:rPr lang="id-ID" sz="2600" i="1" dirty="0" smtClean="0">
                          <a:solidFill>
                            <a:srgbClr val="CF3DBA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</m:t>
                      </m:r>
                      <m:r>
                        <a:rPr lang="id-ID" sz="2600" i="1" dirty="0" smtClean="0">
                          <a:solidFill>
                            <a:srgbClr val="CF3DBA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𝑎𝑎𝑏𝑏𝑏</m:t>
                      </m:r>
                    </m:oMath>
                  </m:oMathPara>
                </a14:m>
                <a:endParaRPr lang="id-ID" sz="2600" dirty="0">
                  <a:solidFill>
                    <a:srgbClr val="CF3DBA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id-ID" sz="2800" dirty="0">
                    <a:sym typeface="Wingdings" panose="05000000000000000000" pitchFamily="2" charset="2"/>
                  </a:rPr>
                  <a:t>Bahasa yang dihasilkan dari tata bahasa tersebut adalah: </a:t>
                </a:r>
                <a:endParaRPr lang="id-ID" sz="2800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id-ID" sz="28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𝐿</m:t>
                    </m:r>
                    <m:r>
                      <a:rPr lang="id-ID" sz="28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id-ID" sz="28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𝐺</m:t>
                    </m:r>
                    <m:r>
                      <a:rPr lang="id-ID" sz="28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)={</m:t>
                    </m:r>
                    <m:r>
                      <a:rPr lang="id-ID" sz="28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  <m:r>
                      <a:rPr lang="id-ID" sz="28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id-ID" sz="28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𝑎𝑏𝑏</m:t>
                    </m:r>
                    <m:r>
                      <a:rPr lang="id-ID" sz="28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id-ID" sz="28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𝑎𝑎𝑏𝑏𝑏</m:t>
                    </m:r>
                    <m:r>
                      <a:rPr lang="id-ID" sz="28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id-ID" sz="28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𝑎𝑎𝑎𝑏𝑏𝑏𝑏</m:t>
                    </m:r>
                    <m:r>
                      <a:rPr lang="id-ID" sz="28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id-ID" sz="28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𝑎𝑎𝑎𝑎𝑏𝑏𝑏𝑏𝑏</m:t>
                    </m:r>
                    <m:r>
                      <a:rPr lang="id-ID" sz="280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,…}</m:t>
                    </m:r>
                  </m:oMath>
                </a14:m>
                <a:r>
                  <a:rPr lang="id-ID" sz="2800" dirty="0">
                    <a:sym typeface="Wingdings" panose="05000000000000000000" pitchFamily="2" charset="2"/>
                  </a:rPr>
                  <a:t> atau dapat dituliskan </a:t>
                </a:r>
                <a:r>
                  <a:rPr lang="id-ID" sz="2800" dirty="0">
                    <a:solidFill>
                      <a:srgbClr val="CF3DBA"/>
                    </a:solidFill>
                    <a:sym typeface="Wingdings" panose="05000000000000000000" pitchFamily="2" charset="2"/>
                  </a:rPr>
                  <a:t>L(G)={a</a:t>
                </a:r>
                <a:r>
                  <a:rPr lang="id-ID" sz="2800" baseline="40000" dirty="0">
                    <a:solidFill>
                      <a:srgbClr val="CF3DBA"/>
                    </a:solidFill>
                    <a:sym typeface="Wingdings" panose="05000000000000000000" pitchFamily="2" charset="2"/>
                  </a:rPr>
                  <a:t>n</a:t>
                </a:r>
                <a:r>
                  <a:rPr lang="id-ID" sz="2800" dirty="0">
                    <a:solidFill>
                      <a:srgbClr val="CF3DBA"/>
                    </a:solidFill>
                    <a:sym typeface="Wingdings" panose="05000000000000000000" pitchFamily="2" charset="2"/>
                  </a:rPr>
                  <a:t>b</a:t>
                </a:r>
                <a:r>
                  <a:rPr lang="id-ID" sz="2800" baseline="40000" dirty="0">
                    <a:solidFill>
                      <a:srgbClr val="CF3DBA"/>
                    </a:solidFill>
                    <a:sym typeface="Wingdings" panose="05000000000000000000" pitchFamily="2" charset="2"/>
                  </a:rPr>
                  <a:t>n+1</a:t>
                </a:r>
                <a:r>
                  <a:rPr lang="id-ID" sz="2800" dirty="0">
                    <a:solidFill>
                      <a:srgbClr val="CF3DBA"/>
                    </a:solidFill>
                    <a:sym typeface="Wingdings" panose="05000000000000000000" pitchFamily="2" charset="2"/>
                  </a:rPr>
                  <a:t>|n</a:t>
                </a:r>
                <a:r>
                  <a:rPr lang="id-ID" sz="2800" dirty="0">
                    <a:solidFill>
                      <a:srgbClr val="CF3DBA"/>
                    </a:solidFill>
                    <a:sym typeface="Symbol" panose="05050102010706020507" pitchFamily="18" charset="2"/>
                  </a:rPr>
                  <a:t></a:t>
                </a:r>
                <a:r>
                  <a:rPr lang="id-ID" sz="2800" dirty="0">
                    <a:solidFill>
                      <a:srgbClr val="CF3DBA"/>
                    </a:solidFill>
                    <a:sym typeface="Wingdings" panose="05000000000000000000" pitchFamily="2" charset="2"/>
                  </a:rPr>
                  <a:t> 0}</a:t>
                </a:r>
                <a:endParaRPr lang="id-ID" sz="2800" dirty="0">
                  <a:solidFill>
                    <a:srgbClr val="CF3DBA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ADDE48-535F-49CE-9240-4C30E9DE56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08309" y="921173"/>
                <a:ext cx="8285499" cy="5613615"/>
              </a:xfrm>
              <a:blipFill>
                <a:blip r:embed="rId2"/>
                <a:stretch>
                  <a:fillRect l="-1545" t="-2497" b="-54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0797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96CFF-5B03-46FC-B72D-66963639D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2800" dirty="0"/>
              <a:t>Pendahuluan </a:t>
            </a:r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4CC5F7-1B65-470F-9A0E-354575A71E48}"/>
              </a:ext>
            </a:extLst>
          </p:cNvPr>
          <p:cNvSpPr/>
          <p:nvPr/>
        </p:nvSpPr>
        <p:spPr>
          <a:xfrm>
            <a:off x="1069145" y="1132449"/>
            <a:ext cx="6780627" cy="45931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C9DD4C-780D-430C-B43D-3029889D98A1}"/>
              </a:ext>
            </a:extLst>
          </p:cNvPr>
          <p:cNvSpPr txBox="1"/>
          <p:nvPr/>
        </p:nvSpPr>
        <p:spPr>
          <a:xfrm>
            <a:off x="2067951" y="1209822"/>
            <a:ext cx="5092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>
                <a:solidFill>
                  <a:srgbClr val="7030A0"/>
                </a:solidFill>
              </a:rPr>
              <a:t>Type-0 Phrase Stucture Grammar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3138E10-BDA9-41B5-B2E0-95B954987424}"/>
              </a:ext>
            </a:extLst>
          </p:cNvPr>
          <p:cNvSpPr/>
          <p:nvPr/>
        </p:nvSpPr>
        <p:spPr>
          <a:xfrm>
            <a:off x="1294229" y="1656527"/>
            <a:ext cx="6119446" cy="384394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F8C295-6332-450D-8ABF-0AB59DD25268}"/>
              </a:ext>
            </a:extLst>
          </p:cNvPr>
          <p:cNvSpPr txBox="1"/>
          <p:nvPr/>
        </p:nvSpPr>
        <p:spPr>
          <a:xfrm>
            <a:off x="3123020" y="1842863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>
                <a:solidFill>
                  <a:srgbClr val="FF0000"/>
                </a:solidFill>
              </a:rPr>
              <a:t>Type-1 Contex Sensitive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3453C3A-EA5E-4F59-A410-C2DA22523766}"/>
              </a:ext>
            </a:extLst>
          </p:cNvPr>
          <p:cNvSpPr/>
          <p:nvPr/>
        </p:nvSpPr>
        <p:spPr>
          <a:xfrm>
            <a:off x="1828801" y="2212195"/>
            <a:ext cx="5050301" cy="2542679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467523-AF86-485D-9393-71997F31CCDB}"/>
              </a:ext>
            </a:extLst>
          </p:cNvPr>
          <p:cNvSpPr txBox="1"/>
          <p:nvPr/>
        </p:nvSpPr>
        <p:spPr>
          <a:xfrm>
            <a:off x="3277768" y="2335324"/>
            <a:ext cx="3010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/>
              <a:t>Type-2 Contex Free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07DD2F5-BBCB-46F8-B0BE-42CCD4D04BC9}"/>
              </a:ext>
            </a:extLst>
          </p:cNvPr>
          <p:cNvSpPr/>
          <p:nvPr/>
        </p:nvSpPr>
        <p:spPr>
          <a:xfrm>
            <a:off x="2651760" y="2949097"/>
            <a:ext cx="3404381" cy="1561335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3F154C-4A9B-4358-B181-07516144EDD9}"/>
              </a:ext>
            </a:extLst>
          </p:cNvPr>
          <p:cNvSpPr txBox="1"/>
          <p:nvPr/>
        </p:nvSpPr>
        <p:spPr>
          <a:xfrm>
            <a:off x="3418449" y="3228734"/>
            <a:ext cx="2067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b="1" dirty="0"/>
              <a:t>Type-3 Reguler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93E7C0-EFF1-454C-9FCE-E0566F84D53C}"/>
              </a:ext>
            </a:extLst>
          </p:cNvPr>
          <p:cNvSpPr txBox="1"/>
          <p:nvPr/>
        </p:nvSpPr>
        <p:spPr>
          <a:xfrm>
            <a:off x="1941342" y="5908431"/>
            <a:ext cx="59084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2400" b="1" dirty="0"/>
              <a:t>Hirarki Tata Bahasa (Grammar)</a:t>
            </a:r>
          </a:p>
        </p:txBody>
      </p:sp>
    </p:spTree>
    <p:extLst>
      <p:ext uri="{BB962C8B-B14F-4D97-AF65-F5344CB8AC3E}">
        <p14:creationId xmlns:p14="http://schemas.microsoft.com/office/powerpoint/2010/main" val="540721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37B13-FBAB-4E92-B4B0-46EF004E3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2800" dirty="0">
                <a:solidFill>
                  <a:srgbClr val="6359E5"/>
                </a:solidFill>
              </a:rPr>
              <a:t>Aturan Produksi</a:t>
            </a:r>
            <a:endParaRPr lang="id-ID" sz="28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8B138C0-FDFC-4801-A860-A4A38F777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572367"/>
              </p:ext>
            </p:extLst>
          </p:nvPr>
        </p:nvGraphicFramePr>
        <p:xfrm>
          <a:off x="919090" y="1481406"/>
          <a:ext cx="609600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743751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9549694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d-ID" sz="2000" dirty="0">
                          <a:solidFill>
                            <a:srgbClr val="CF3DBA"/>
                          </a:solidFill>
                        </a:rPr>
                        <a:t>Kelas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2000" dirty="0">
                          <a:solidFill>
                            <a:srgbClr val="CF3DBA"/>
                          </a:solidFill>
                        </a:rPr>
                        <a:t>Mesin Pengenal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382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d-ID" sz="2000" dirty="0"/>
                        <a:t>Regular language</a:t>
                      </a:r>
                    </a:p>
                    <a:p>
                      <a:pPr algn="l"/>
                      <a:r>
                        <a:rPr lang="id-ID" sz="2000" dirty="0"/>
                        <a:t>Context free language</a:t>
                      </a:r>
                    </a:p>
                    <a:p>
                      <a:pPr algn="l"/>
                      <a:r>
                        <a:rPr lang="id-ID" sz="2000" dirty="0"/>
                        <a:t>Context sensitive language</a:t>
                      </a:r>
                    </a:p>
                    <a:p>
                      <a:pPr algn="l"/>
                      <a:r>
                        <a:rPr lang="id-ID" sz="2000" dirty="0"/>
                        <a:t>Unrestricted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d-ID" sz="2000" dirty="0"/>
                        <a:t>Finite State Automata</a:t>
                      </a:r>
                    </a:p>
                    <a:p>
                      <a:r>
                        <a:rPr lang="id-ID" sz="2000" dirty="0"/>
                        <a:t>Push Down Automata</a:t>
                      </a:r>
                    </a:p>
                    <a:p>
                      <a:r>
                        <a:rPr lang="id-ID" sz="2000" dirty="0"/>
                        <a:t>Linier Bounded Automata</a:t>
                      </a:r>
                    </a:p>
                    <a:p>
                      <a:r>
                        <a:rPr lang="id-ID" sz="2000" dirty="0"/>
                        <a:t>Turing Machine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45241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9931AC5-87F8-4B38-A1FB-BE6EE05992A9}"/>
              </a:ext>
            </a:extLst>
          </p:cNvPr>
          <p:cNvSpPr txBox="1"/>
          <p:nvPr/>
        </p:nvSpPr>
        <p:spPr>
          <a:xfrm>
            <a:off x="1026942" y="984738"/>
            <a:ext cx="5373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2400" b="1" dirty="0"/>
              <a:t>Hierarki Bahasa</a:t>
            </a:r>
          </a:p>
        </p:txBody>
      </p:sp>
    </p:spTree>
    <p:extLst>
      <p:ext uri="{BB962C8B-B14F-4D97-AF65-F5344CB8AC3E}">
        <p14:creationId xmlns:p14="http://schemas.microsoft.com/office/powerpoint/2010/main" val="2958575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A9D5C-80F2-4CA5-A0AF-90F84DC48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2800" dirty="0">
                <a:solidFill>
                  <a:srgbClr val="6359E5"/>
                </a:solidFill>
              </a:rPr>
              <a:t>Aturan Produksi</a:t>
            </a:r>
            <a:endParaRPr lang="id-ID" sz="28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2D064D5-49C0-4002-AD21-C27AEAE86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383974"/>
              </p:ext>
            </p:extLst>
          </p:nvPr>
        </p:nvGraphicFramePr>
        <p:xfrm>
          <a:off x="1524000" y="139700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65386622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05342699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27818504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658259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rgbClr val="48EE50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rgbClr val="48EE50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rgbClr val="48EE50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rgbClr val="48EE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317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474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470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d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23435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81D63CF-B5DD-4F19-A5E2-C026D4FFAF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491841"/>
              </p:ext>
            </p:extLst>
          </p:nvPr>
        </p:nvGraphicFramePr>
        <p:xfrm>
          <a:off x="787791" y="1397000"/>
          <a:ext cx="7596555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492">
                  <a:extLst>
                    <a:ext uri="{9D8B030D-6E8A-4147-A177-3AD203B41FA5}">
                      <a16:colId xmlns:a16="http://schemas.microsoft.com/office/drawing/2014/main" val="1276718314"/>
                    </a:ext>
                  </a:extLst>
                </a:gridCol>
                <a:gridCol w="1319767">
                  <a:extLst>
                    <a:ext uri="{9D8B030D-6E8A-4147-A177-3AD203B41FA5}">
                      <a16:colId xmlns:a16="http://schemas.microsoft.com/office/drawing/2014/main" val="2581289964"/>
                    </a:ext>
                  </a:extLst>
                </a:gridCol>
                <a:gridCol w="2548848">
                  <a:extLst>
                    <a:ext uri="{9D8B030D-6E8A-4147-A177-3AD203B41FA5}">
                      <a16:colId xmlns:a16="http://schemas.microsoft.com/office/drawing/2014/main" val="3516944606"/>
                    </a:ext>
                  </a:extLst>
                </a:gridCol>
                <a:gridCol w="1547448">
                  <a:extLst>
                    <a:ext uri="{9D8B030D-6E8A-4147-A177-3AD203B41FA5}">
                      <a16:colId xmlns:a16="http://schemas.microsoft.com/office/drawing/2014/main" val="4146699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Kelas 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Ruas kiri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Ruas kanan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Contoh 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988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Regular 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800" dirty="0">
                          <a:solidFill>
                            <a:srgbClr val="CF3DBA"/>
                          </a:solidFill>
                          <a:sym typeface="Symbol" panose="05050102010706020507" pitchFamily="18" charset="2"/>
                        </a:rPr>
                        <a:t></a:t>
                      </a:r>
                      <a:r>
                        <a:rPr lang="id-ID" dirty="0">
                          <a:sym typeface="Symbol" panose="05050102010706020507" pitchFamily="18" charset="2"/>
                        </a:rPr>
                        <a:t></a:t>
                      </a:r>
                      <a:r>
                        <a:rPr lang="id-ID" sz="1800" dirty="0">
                          <a:solidFill>
                            <a:srgbClr val="CF3DBA"/>
                          </a:solidFill>
                          <a:sym typeface="Symbol" panose="05050102010706020507" pitchFamily="18" charset="2"/>
                        </a:rPr>
                        <a:t>N</a:t>
                      </a:r>
                      <a:endParaRPr lang="id-ID" sz="1800" dirty="0">
                        <a:solidFill>
                          <a:srgbClr val="CF3DBA"/>
                        </a:solidFill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d-ID" sz="1800" dirty="0">
                        <a:solidFill>
                          <a:srgbClr val="48EE50"/>
                        </a:solidFill>
                        <a:sym typeface="Wingdings" panose="05000000000000000000" pitchFamily="2" charset="2"/>
                      </a:endParaRPr>
                    </a:p>
                    <a:p>
                      <a:endParaRPr lang="id-ID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  </a:t>
                      </a:r>
                      <a:r>
                        <a:rPr lang="id-ID" dirty="0">
                          <a:sym typeface="Symbol" panose="05050102010706020507" pitchFamily="18" charset="2"/>
                        </a:rPr>
                        <a:t></a:t>
                      </a:r>
                      <a:r>
                        <a:rPr lang="id-ID" dirty="0"/>
                        <a:t> 1 non terminal (paling kiri/kanan)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P</a:t>
                      </a:r>
                      <a:r>
                        <a:rPr lang="id-ID" dirty="0">
                          <a:sym typeface="Wingdings" panose="05000000000000000000" pitchFamily="2" charset="2"/>
                        </a:rPr>
                        <a:t>abR</a:t>
                      </a:r>
                    </a:p>
                    <a:p>
                      <a:r>
                        <a:rPr lang="id-ID" dirty="0">
                          <a:sym typeface="Wingdings" panose="05000000000000000000" pitchFamily="2" charset="2"/>
                        </a:rPr>
                        <a:t>Qabc</a:t>
                      </a:r>
                    </a:p>
                    <a:p>
                      <a:r>
                        <a:rPr lang="id-ID" dirty="0">
                          <a:sym typeface="Wingdings" panose="05000000000000000000" pitchFamily="2" charset="2"/>
                        </a:rPr>
                        <a:t>RScac</a:t>
                      </a:r>
                      <a:endParaRPr lang="id-ID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9009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Context free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800" dirty="0">
                          <a:solidFill>
                            <a:srgbClr val="CF3DBA"/>
                          </a:solidFill>
                          <a:sym typeface="Symbol" panose="05050102010706020507" pitchFamily="18" charset="2"/>
                        </a:rPr>
                        <a:t></a:t>
                      </a:r>
                      <a:r>
                        <a:rPr lang="id-ID" dirty="0">
                          <a:sym typeface="Symbol" panose="05050102010706020507" pitchFamily="18" charset="2"/>
                        </a:rPr>
                        <a:t></a:t>
                      </a:r>
                      <a:r>
                        <a:rPr lang="id-ID" sz="1800" dirty="0">
                          <a:solidFill>
                            <a:srgbClr val="CF3DBA"/>
                          </a:solidFill>
                          <a:sym typeface="Symbol" panose="05050102010706020507" pitchFamily="18" charset="2"/>
                        </a:rPr>
                        <a:t>N</a:t>
                      </a:r>
                      <a:endParaRPr lang="id-ID" sz="1800" dirty="0">
                        <a:solidFill>
                          <a:srgbClr val="CF3DBA"/>
                        </a:solidFill>
                        <a:sym typeface="Wingdings" panose="05000000000000000000" pitchFamily="2" charset="2"/>
                      </a:endParaRPr>
                    </a:p>
                    <a:p>
                      <a:endParaRPr lang="id-ID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-</a:t>
                      </a:r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P</a:t>
                      </a:r>
                      <a:r>
                        <a:rPr lang="id-ID" dirty="0">
                          <a:sym typeface="Wingdings" panose="05000000000000000000" pitchFamily="2" charset="2"/>
                        </a:rPr>
                        <a:t>aQb</a:t>
                      </a:r>
                    </a:p>
                    <a:p>
                      <a:r>
                        <a:rPr lang="id-ID" dirty="0">
                          <a:sym typeface="Wingdings" panose="05000000000000000000" pitchFamily="2" charset="2"/>
                        </a:rPr>
                        <a:t>QabPRS</a:t>
                      </a:r>
                      <a:endParaRPr lang="id-ID" dirty="0"/>
                    </a:p>
                  </a:txBody>
                  <a:tcPr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323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Context sensitive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800" dirty="0">
                          <a:solidFill>
                            <a:srgbClr val="CF3DBA"/>
                          </a:solidFill>
                          <a:sym typeface="Symbol" panose="05050102010706020507" pitchFamily="18" charset="2"/>
                        </a:rPr>
                        <a:t></a:t>
                      </a:r>
                      <a:r>
                        <a:rPr lang="id-ID" dirty="0">
                          <a:sym typeface="Symbol" panose="05050102010706020507" pitchFamily="18" charset="2"/>
                        </a:rPr>
                        <a:t>(T</a:t>
                      </a:r>
                      <a:r>
                        <a:rPr lang="id-ID" sz="1800" dirty="0">
                          <a:solidFill>
                            <a:srgbClr val="CF3DBA"/>
                          </a:solidFill>
                          <a:sym typeface="Symbol" panose="05050102010706020507" pitchFamily="18" charset="2"/>
                        </a:rPr>
                        <a:t>N)</a:t>
                      </a:r>
                      <a:r>
                        <a:rPr lang="id-ID" sz="1800" baseline="44000" dirty="0">
                          <a:solidFill>
                            <a:srgbClr val="CF3DBA"/>
                          </a:solidFill>
                          <a:sym typeface="Symbol" panose="05050102010706020507" pitchFamily="18" charset="2"/>
                        </a:rPr>
                        <a:t>+</a:t>
                      </a:r>
                      <a:endParaRPr lang="id-ID" sz="1800" baseline="44000" dirty="0">
                        <a:solidFill>
                          <a:srgbClr val="CF3DBA"/>
                        </a:solidFill>
                        <a:sym typeface="Wingdings" panose="05000000000000000000" pitchFamily="2" charset="2"/>
                      </a:endParaRPr>
                    </a:p>
                    <a:p>
                      <a:endParaRPr lang="id-ID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sz="1800" dirty="0">
                          <a:solidFill>
                            <a:srgbClr val="CF3DBA"/>
                          </a:solidFill>
                          <a:sym typeface="Symbol" panose="05050102010706020507" pitchFamily="18" charset="2"/>
                        </a:rPr>
                        <a:t>||</a:t>
                      </a:r>
                      <a:r>
                        <a:rPr lang="id-ID" dirty="0">
                          <a:sym typeface="Symbol" panose="05050102010706020507" pitchFamily="18" charset="2"/>
                        </a:rPr>
                        <a:t>|</a:t>
                      </a:r>
                      <a:r>
                        <a:rPr lang="id-ID" sz="1800" dirty="0">
                          <a:sym typeface="Symbol" panose="05050102010706020507" pitchFamily="18" charset="2"/>
                        </a:rPr>
                        <a:t>|</a:t>
                      </a:r>
                      <a:r>
                        <a:rPr lang="id-ID" sz="1800" dirty="0">
                          <a:solidFill>
                            <a:srgbClr val="CF3DBA"/>
                          </a:solidFill>
                          <a:sym typeface="Symbol" panose="05050102010706020507" pitchFamily="18" charset="2"/>
                        </a:rPr>
                        <a:t> </a:t>
                      </a:r>
                      <a:endParaRPr lang="id-ID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aD</a:t>
                      </a:r>
                      <a:r>
                        <a:rPr lang="id-ID" dirty="0">
                          <a:sym typeface="Wingdings" panose="05000000000000000000" pitchFamily="2" charset="2"/>
                        </a:rPr>
                        <a:t>Da</a:t>
                      </a:r>
                    </a:p>
                    <a:p>
                      <a:r>
                        <a:rPr lang="id-ID" dirty="0">
                          <a:sym typeface="Wingdings" panose="05000000000000000000" pitchFamily="2" charset="2"/>
                        </a:rPr>
                        <a:t>ADaCD</a:t>
                      </a:r>
                      <a:endParaRPr lang="id-ID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156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dirty="0"/>
                        <a:t>Unrestricted 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sz="1800" dirty="0">
                          <a:solidFill>
                            <a:srgbClr val="CF3DBA"/>
                          </a:solidFill>
                          <a:sym typeface="Symbol" panose="05050102010706020507" pitchFamily="18" charset="2"/>
                        </a:rPr>
                        <a:t></a:t>
                      </a:r>
                      <a:r>
                        <a:rPr lang="id-ID" dirty="0">
                          <a:sym typeface="Symbol" panose="05050102010706020507" pitchFamily="18" charset="2"/>
                        </a:rPr>
                        <a:t>(T</a:t>
                      </a:r>
                      <a:r>
                        <a:rPr lang="id-ID" sz="1800" dirty="0">
                          <a:solidFill>
                            <a:srgbClr val="CF3DBA"/>
                          </a:solidFill>
                          <a:sym typeface="Symbol" panose="05050102010706020507" pitchFamily="18" charset="2"/>
                        </a:rPr>
                        <a:t>N)</a:t>
                      </a:r>
                      <a:r>
                        <a:rPr lang="id-ID" sz="1800" baseline="44000" dirty="0">
                          <a:solidFill>
                            <a:srgbClr val="CF3DBA"/>
                          </a:solidFill>
                          <a:sym typeface="Symbol" panose="05050102010706020507" pitchFamily="18" charset="2"/>
                        </a:rPr>
                        <a:t>+</a:t>
                      </a:r>
                      <a:endParaRPr lang="id-ID" sz="1800" baseline="44000" dirty="0">
                        <a:solidFill>
                          <a:srgbClr val="CF3DBA"/>
                        </a:solidFill>
                        <a:sym typeface="Wingdings" panose="05000000000000000000" pitchFamily="2" charset="2"/>
                      </a:endParaRPr>
                    </a:p>
                    <a:p>
                      <a:endParaRPr lang="id-ID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-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d-ID" dirty="0"/>
                        <a:t>CB</a:t>
                      </a:r>
                      <a:r>
                        <a:rPr lang="id-ID" dirty="0">
                          <a:sym typeface="Wingdings" panose="05000000000000000000" pitchFamily="2" charset="2"/>
                        </a:rPr>
                        <a:t>DB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d-ID" dirty="0">
                          <a:sym typeface="Wingdings" panose="05000000000000000000" pitchFamily="2" charset="2"/>
                        </a:rPr>
                        <a:t>Adc</a:t>
                      </a:r>
                      <a:r>
                        <a:rPr lang="id-ID" sz="180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</a:t>
                      </a:r>
                      <a:endParaRPr lang="id-ID" sz="1800" dirty="0">
                        <a:solidFill>
                          <a:schemeClr val="tx1"/>
                        </a:solidFill>
                        <a:sym typeface="Wingdings" panose="05000000000000000000" pitchFamily="2" charset="2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24215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7A5E37A-2ECF-49C6-B144-1C9952F498E4}"/>
              </a:ext>
            </a:extLst>
          </p:cNvPr>
          <p:cNvSpPr txBox="1"/>
          <p:nvPr/>
        </p:nvSpPr>
        <p:spPr>
          <a:xfrm>
            <a:off x="787791" y="4881489"/>
            <a:ext cx="745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/>
              <a:t>Ruas kiri harus memuat simbol non terminal</a:t>
            </a:r>
          </a:p>
        </p:txBody>
      </p:sp>
    </p:spTree>
    <p:extLst>
      <p:ext uri="{BB962C8B-B14F-4D97-AF65-F5344CB8AC3E}">
        <p14:creationId xmlns:p14="http://schemas.microsoft.com/office/powerpoint/2010/main" val="458321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C5524-E553-4A27-A723-54382FCFB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64" y="443133"/>
            <a:ext cx="7564502" cy="446952"/>
          </a:xfrm>
        </p:spPr>
        <p:txBody>
          <a:bodyPr>
            <a:noAutofit/>
          </a:bodyPr>
          <a:lstStyle/>
          <a:p>
            <a:r>
              <a:rPr lang="id-ID" sz="2800" dirty="0"/>
              <a:t>Derivasi Kalimat dan Penentuan Bahasa</a:t>
            </a:r>
            <a:br>
              <a:rPr lang="id-ID" sz="2800" dirty="0"/>
            </a:br>
            <a:endParaRPr lang="id-ID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BCBB66-A0CB-4A09-8EAA-6F6488F1457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308309" y="1068538"/>
                <a:ext cx="8285499" cy="534632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id-ID" sz="2800" dirty="0"/>
                  <a:t>Tentukan bahasa dari masing-masing grammar berikut: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id-ID" sz="2800" dirty="0"/>
                  <a:t>G1 dengan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d-ID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d-ID" sz="28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id-ID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d-ID" sz="2800" i="1" dirty="0" smtClean="0">
                        <a:latin typeface="Cambria Math" panose="02040503050406030204" pitchFamily="18" charset="0"/>
                      </a:rPr>
                      <m:t>= {1. </m:t>
                    </m:r>
                    <m:r>
                      <a:rPr lang="id-ID" sz="28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id-ID" sz="28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</m:t>
                    </m:r>
                    <m:r>
                      <a:rPr lang="id-ID" sz="28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𝑎𝐴𝑎</m:t>
                    </m:r>
                    <m:r>
                      <a:rPr lang="id-ID" sz="28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2. </m:t>
                    </m:r>
                    <m:r>
                      <a:rPr lang="id-ID" sz="28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𝐴</m:t>
                    </m:r>
                    <m:r>
                      <a:rPr lang="id-ID" sz="28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</m:t>
                    </m:r>
                    <m:r>
                      <a:rPr lang="id-ID" sz="28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𝑎𝐴𝑎</m:t>
                    </m:r>
                    <m:r>
                      <a:rPr lang="id-ID" sz="28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3. </m:t>
                    </m:r>
                    <m:r>
                      <a:rPr lang="id-ID" sz="28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𝐴</m:t>
                    </m:r>
                    <m:r>
                      <a:rPr lang="id-ID" sz="28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</m:t>
                    </m:r>
                    <m:r>
                      <a:rPr lang="id-ID" sz="28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  <m:r>
                      <a:rPr lang="id-ID" sz="2800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}.</m:t>
                    </m:r>
                  </m:oMath>
                </a14:m>
                <a:endParaRPr lang="id-ID" sz="28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id-ID" sz="28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Jawab:</a:t>
                </a:r>
              </a:p>
              <a:p>
                <a:pPr marL="0" indent="0">
                  <a:buNone/>
                </a:pPr>
                <a:r>
                  <a:rPr lang="id-ID" sz="2800" dirty="0">
                    <a:sym typeface="Wingdings" panose="05000000000000000000" pitchFamily="2" charset="2"/>
                  </a:rPr>
                  <a:t>Derivasi kalimat terpendek: derivasi kalimat umum:</a:t>
                </a:r>
              </a:p>
              <a:p>
                <a:pPr marL="0" indent="0">
                  <a:buNone/>
                </a:pPr>
                <a:r>
                  <a:rPr lang="id-ID" sz="2800" dirty="0">
                    <a:solidFill>
                      <a:srgbClr val="6359E5"/>
                    </a:solidFill>
                    <a:sym typeface="Wingdings" panose="05000000000000000000" pitchFamily="2" charset="2"/>
                  </a:rPr>
                  <a:t>SaAa	(1)	SaAa	(1)</a:t>
                </a:r>
              </a:p>
              <a:p>
                <a:pPr marL="0" indent="0">
                  <a:buNone/>
                </a:pPr>
                <a:r>
                  <a:rPr lang="id-ID" sz="2800" dirty="0">
                    <a:solidFill>
                      <a:srgbClr val="6359E5"/>
                    </a:solidFill>
                  </a:rPr>
                  <a:t> </a:t>
                </a:r>
                <a:r>
                  <a:rPr lang="id-ID" sz="2800" dirty="0">
                    <a:solidFill>
                      <a:srgbClr val="6359E5"/>
                    </a:solidFill>
                    <a:sym typeface="Wingdings" panose="05000000000000000000" pitchFamily="2" charset="2"/>
                  </a:rPr>
                  <a:t>aba	(3)	 aaAaa	(2)</a:t>
                </a:r>
              </a:p>
              <a:p>
                <a:pPr marL="2743200" lvl="6" indent="0">
                  <a:buNone/>
                </a:pPr>
                <a:r>
                  <a:rPr lang="id-ID" sz="3000" dirty="0">
                    <a:solidFill>
                      <a:srgbClr val="6359E5"/>
                    </a:solidFill>
                    <a:sym typeface="Wingdings" panose="05000000000000000000" pitchFamily="2" charset="2"/>
                  </a:rPr>
                  <a:t>...</a:t>
                </a:r>
              </a:p>
              <a:p>
                <a:pPr marL="2743200" lvl="6" indent="0">
                  <a:buNone/>
                </a:pPr>
                <a:r>
                  <a:rPr lang="id-ID" sz="3000" dirty="0">
                    <a:solidFill>
                      <a:srgbClr val="6359E5"/>
                    </a:solidFill>
                    <a:sym typeface="Wingdings" panose="05000000000000000000" pitchFamily="2" charset="2"/>
                  </a:rPr>
                  <a:t>a</a:t>
                </a:r>
                <a:r>
                  <a:rPr lang="id-ID" sz="3000" baseline="42000" dirty="0">
                    <a:solidFill>
                      <a:srgbClr val="6359E5"/>
                    </a:solidFill>
                    <a:sym typeface="Wingdings" panose="05000000000000000000" pitchFamily="2" charset="2"/>
                  </a:rPr>
                  <a:t>n</a:t>
                </a:r>
                <a:r>
                  <a:rPr lang="id-ID" sz="3000" dirty="0">
                    <a:solidFill>
                      <a:srgbClr val="6359E5"/>
                    </a:solidFill>
                    <a:sym typeface="Wingdings" panose="05000000000000000000" pitchFamily="2" charset="2"/>
                  </a:rPr>
                  <a:t>Aa</a:t>
                </a:r>
                <a:r>
                  <a:rPr lang="id-ID" sz="3000" baseline="42000" dirty="0">
                    <a:solidFill>
                      <a:srgbClr val="6359E5"/>
                    </a:solidFill>
                    <a:sym typeface="Wingdings" panose="05000000000000000000" pitchFamily="2" charset="2"/>
                  </a:rPr>
                  <a:t>n</a:t>
                </a:r>
                <a:r>
                  <a:rPr lang="id-ID" sz="3000" dirty="0">
                    <a:solidFill>
                      <a:srgbClr val="6359E5"/>
                    </a:solidFill>
                    <a:sym typeface="Wingdings" panose="05000000000000000000" pitchFamily="2" charset="2"/>
                  </a:rPr>
                  <a:t>	(2)</a:t>
                </a:r>
              </a:p>
              <a:p>
                <a:pPr marL="2743200" lvl="6" indent="0">
                  <a:buNone/>
                </a:pPr>
                <a:r>
                  <a:rPr lang="id-ID" sz="3000" dirty="0">
                    <a:solidFill>
                      <a:srgbClr val="6359E5"/>
                    </a:solidFill>
                    <a:sym typeface="Wingdings" panose="05000000000000000000" pitchFamily="2" charset="2"/>
                  </a:rPr>
                  <a:t>a</a:t>
                </a:r>
                <a:r>
                  <a:rPr lang="id-ID" sz="3000" baseline="42000" dirty="0">
                    <a:solidFill>
                      <a:srgbClr val="6359E5"/>
                    </a:solidFill>
                    <a:sym typeface="Wingdings" panose="05000000000000000000" pitchFamily="2" charset="2"/>
                  </a:rPr>
                  <a:t>n</a:t>
                </a:r>
                <a:r>
                  <a:rPr lang="id-ID" sz="3000" dirty="0">
                    <a:solidFill>
                      <a:srgbClr val="6359E5"/>
                    </a:solidFill>
                    <a:sym typeface="Wingdings" panose="05000000000000000000" pitchFamily="2" charset="2"/>
                  </a:rPr>
                  <a:t>ba</a:t>
                </a:r>
                <a:r>
                  <a:rPr lang="id-ID" sz="3000" baseline="42000" dirty="0">
                    <a:solidFill>
                      <a:srgbClr val="6359E5"/>
                    </a:solidFill>
                    <a:sym typeface="Wingdings" panose="05000000000000000000" pitchFamily="2" charset="2"/>
                  </a:rPr>
                  <a:t>n</a:t>
                </a:r>
                <a:r>
                  <a:rPr lang="id-ID" sz="3000" dirty="0">
                    <a:solidFill>
                      <a:srgbClr val="6359E5"/>
                    </a:solidFill>
                    <a:sym typeface="Wingdings" panose="05000000000000000000" pitchFamily="2" charset="2"/>
                  </a:rPr>
                  <a:t>	(3)</a:t>
                </a:r>
              </a:p>
              <a:p>
                <a:pPr marL="0" indent="0">
                  <a:buNone/>
                </a:pPr>
                <a:r>
                  <a:rPr lang="id-ID" sz="2800" dirty="0">
                    <a:sym typeface="Wingdings" panose="05000000000000000000" pitchFamily="2" charset="2"/>
                  </a:rPr>
                  <a:t>Dari pola kedua kalimat disimpulkan : </a:t>
                </a:r>
              </a:p>
              <a:p>
                <a:pPr marL="0" indent="0">
                  <a:buNone/>
                </a:pPr>
                <a:r>
                  <a:rPr lang="id-ID" sz="28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L</a:t>
                </a:r>
                <a:r>
                  <a:rPr lang="id-ID" sz="2800" baseline="420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1</a:t>
                </a:r>
                <a:r>
                  <a:rPr lang="id-ID" sz="28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(G</a:t>
                </a:r>
                <a:r>
                  <a:rPr lang="id-ID" sz="2800" baseline="420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1</a:t>
                </a:r>
                <a:r>
                  <a:rPr lang="id-ID" sz="28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)={a</a:t>
                </a:r>
                <a:r>
                  <a:rPr lang="id-ID" sz="2800" baseline="420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n</a:t>
                </a:r>
                <a:r>
                  <a:rPr lang="id-ID" sz="28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ba</a:t>
                </a:r>
                <a:r>
                  <a:rPr lang="id-ID" sz="2800" baseline="420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n</a:t>
                </a:r>
                <a:r>
                  <a:rPr lang="id-ID" sz="28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|n </a:t>
                </a:r>
                <a:r>
                  <a:rPr lang="id-ID" sz="28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</a:t>
                </a:r>
                <a:r>
                  <a:rPr lang="id-ID" sz="28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1}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BCBB66-A0CB-4A09-8EAA-6F6488F145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08309" y="1068538"/>
                <a:ext cx="8285499" cy="5346329"/>
              </a:xfrm>
              <a:blipFill>
                <a:blip r:embed="rId2"/>
                <a:stretch>
                  <a:fillRect l="-1398" t="-2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9109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0AB-E7C4-47FB-9AFF-D94446ACD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83" y="323212"/>
            <a:ext cx="7494163" cy="446952"/>
          </a:xfrm>
        </p:spPr>
        <p:txBody>
          <a:bodyPr>
            <a:noAutofit/>
          </a:bodyPr>
          <a:lstStyle/>
          <a:p>
            <a:r>
              <a:rPr lang="id-ID" sz="2800" dirty="0"/>
              <a:t>Derivasi Kalimat dan Penentuan Bahasa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405E87-190E-4BE0-AFBA-C125DA55718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308309" y="1068538"/>
                <a:ext cx="8652811" cy="5789461"/>
              </a:xfrm>
            </p:spPr>
            <p:txBody>
              <a:bodyPr>
                <a:normAutofit fontScale="77500" lnSpcReduction="20000"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id-ID" sz="2800" dirty="0"/>
                  <a:t>G3 dengan </a:t>
                </a:r>
                <a14:m>
                  <m:oMath xmlns:m="http://schemas.openxmlformats.org/officeDocument/2006/math">
                    <m:r>
                      <a:rPr lang="id-ID" sz="2800" b="0" i="0" dirty="0" smtClean="0">
                        <a:latin typeface="Cambria Math" panose="02040503050406030204" pitchFamily="18" charset="0"/>
                      </a:rPr>
                      <m:t>      </m:t>
                    </m:r>
                  </m:oMath>
                </a14:m>
                <a:endParaRPr lang="id-ID" sz="2800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600" i="1" dirty="0" smtClean="0">
                          <a:solidFill>
                            <a:srgbClr val="CF3DBA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id-ID" sz="2600" i="1" dirty="0" smtClean="0">
                          <a:solidFill>
                            <a:srgbClr val="CF3DBA"/>
                          </a:solidFill>
                          <a:latin typeface="Cambria Math" panose="02040503050406030204" pitchFamily="18" charset="0"/>
                        </a:rPr>
                        <m:t>3= {1. </m:t>
                      </m:r>
                      <m:r>
                        <a:rPr lang="id-ID" sz="2600" i="1" dirty="0" smtClean="0">
                          <a:solidFill>
                            <a:srgbClr val="CF3DBA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id-ID" sz="2600" i="1" dirty="0">
                          <a:solidFill>
                            <a:srgbClr val="CF3DBA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</m:t>
                      </m:r>
                      <m:r>
                        <a:rPr lang="id-ID" sz="2600" i="1" dirty="0">
                          <a:solidFill>
                            <a:srgbClr val="CF3DBA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𝑎𝑆𝐵𝐶</m:t>
                      </m:r>
                      <m:r>
                        <a:rPr lang="id-ID" sz="2600" i="1" dirty="0">
                          <a:solidFill>
                            <a:srgbClr val="CF3DBA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, 2. </m:t>
                      </m:r>
                      <m:r>
                        <a:rPr lang="id-ID" sz="2600" i="1" dirty="0">
                          <a:solidFill>
                            <a:srgbClr val="CF3DBA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𝑆</m:t>
                      </m:r>
                      <m:r>
                        <a:rPr lang="id-ID" sz="2600" i="1" dirty="0">
                          <a:solidFill>
                            <a:srgbClr val="CF3DBA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</m:t>
                      </m:r>
                      <m:r>
                        <a:rPr lang="id-ID" sz="2600" i="1" dirty="0">
                          <a:solidFill>
                            <a:srgbClr val="CF3DBA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𝑎𝑏𝐶</m:t>
                      </m:r>
                      <m:r>
                        <a:rPr lang="id-ID" sz="2600" i="1" dirty="0">
                          <a:solidFill>
                            <a:srgbClr val="CF3DBA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, 3. </m:t>
                      </m:r>
                      <m:r>
                        <a:rPr lang="id-ID" sz="2600" i="1" dirty="0">
                          <a:solidFill>
                            <a:srgbClr val="CF3DBA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𝑏𝐵</m:t>
                      </m:r>
                      <m:r>
                        <a:rPr lang="id-ID" sz="2600" i="1" dirty="0">
                          <a:solidFill>
                            <a:srgbClr val="CF3DBA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</m:t>
                      </m:r>
                      <m:r>
                        <a:rPr lang="id-ID" sz="2600" i="1" dirty="0">
                          <a:solidFill>
                            <a:srgbClr val="CF3DBA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𝑏𝑏</m:t>
                      </m:r>
                      <m:r>
                        <a:rPr lang="id-ID" sz="2600" i="1" dirty="0">
                          <a:solidFill>
                            <a:srgbClr val="CF3DBA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, 4. </m:t>
                      </m:r>
                      <m:r>
                        <a:rPr lang="id-ID" sz="2600" i="1" dirty="0">
                          <a:solidFill>
                            <a:srgbClr val="CF3DBA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𝑏𝐶</m:t>
                      </m:r>
                      <m:r>
                        <a:rPr lang="id-ID" sz="2600" i="1" dirty="0">
                          <a:solidFill>
                            <a:srgbClr val="CF3DBA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</m:t>
                      </m:r>
                      <m:r>
                        <a:rPr lang="id-ID" sz="2600" i="1" dirty="0">
                          <a:solidFill>
                            <a:srgbClr val="CF3DBA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𝑏𝑐</m:t>
                      </m:r>
                      <m:r>
                        <a:rPr lang="id-ID" sz="2600" i="1" dirty="0">
                          <a:solidFill>
                            <a:srgbClr val="CF3DBA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, 5. </m:t>
                      </m:r>
                      <m:r>
                        <a:rPr lang="id-ID" sz="2600" i="1" dirty="0">
                          <a:solidFill>
                            <a:srgbClr val="CF3DBA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𝐶𝐵</m:t>
                      </m:r>
                      <m:r>
                        <a:rPr lang="id-ID" sz="2600" i="1" dirty="0">
                          <a:solidFill>
                            <a:srgbClr val="CF3DBA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</m:t>
                      </m:r>
                      <m:r>
                        <a:rPr lang="id-ID" sz="2600" i="1" dirty="0">
                          <a:solidFill>
                            <a:srgbClr val="CF3DBA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𝐵𝐶</m:t>
                      </m:r>
                      <m:r>
                        <a:rPr lang="id-ID" sz="2600" i="1" dirty="0">
                          <a:solidFill>
                            <a:srgbClr val="CF3DBA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, 6. </m:t>
                      </m:r>
                      <m:r>
                        <a:rPr lang="id-ID" sz="2600" i="1" dirty="0">
                          <a:solidFill>
                            <a:srgbClr val="CF3DBA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𝑐𝐶</m:t>
                      </m:r>
                      <m:r>
                        <a:rPr lang="id-ID" sz="2600" i="1" dirty="0">
                          <a:solidFill>
                            <a:srgbClr val="CF3DBA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</m:t>
                      </m:r>
                      <m:r>
                        <a:rPr lang="id-ID" sz="2600" i="1" dirty="0">
                          <a:solidFill>
                            <a:srgbClr val="CF3DBA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𝑐𝑐</m:t>
                      </m:r>
                      <m:r>
                        <a:rPr lang="id-ID" sz="2600" i="1" dirty="0">
                          <a:solidFill>
                            <a:srgbClr val="CF3DBA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}.</m:t>
                      </m:r>
                    </m:oMath>
                  </m:oMathPara>
                </a14:m>
                <a:endParaRPr lang="id-ID" sz="26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id-ID" sz="28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Jawab:</a:t>
                </a:r>
              </a:p>
              <a:p>
                <a:pPr marL="0" indent="0">
                  <a:buNone/>
                </a:pPr>
                <a:r>
                  <a:rPr lang="id-ID" sz="2400" dirty="0">
                    <a:sym typeface="Wingdings" panose="05000000000000000000" pitchFamily="2" charset="2"/>
                  </a:rPr>
                  <a:t>Derivasi kalimat terpendek 1: Derivasi kalimat terpendek 3:</a:t>
                </a:r>
              </a:p>
              <a:p>
                <a:pPr marL="0" indent="0">
                  <a:buNone/>
                </a:pPr>
                <a:r>
                  <a:rPr lang="id-ID" sz="2400" dirty="0">
                    <a:solidFill>
                      <a:schemeClr val="accent2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SabC		(2)		SaSBC		(1)</a:t>
                </a:r>
              </a:p>
              <a:p>
                <a:pPr marL="0" indent="0">
                  <a:buNone/>
                </a:pPr>
                <a:r>
                  <a:rPr lang="id-ID" sz="2400" dirty="0">
                    <a:solidFill>
                      <a:schemeClr val="accent2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 abc		(4)		  aaSBCBC		(1)</a:t>
                </a:r>
              </a:p>
              <a:p>
                <a:pPr marL="0" indent="0">
                  <a:buNone/>
                </a:pPr>
                <a:r>
                  <a:rPr lang="id-ID" sz="2400" dirty="0">
                    <a:solidFill>
                      <a:schemeClr val="accent2">
                        <a:lumMod val="75000"/>
                      </a:schemeClr>
                    </a:solidFill>
                  </a:rPr>
                  <a:t>Derivasi kalimat terpendek 2:	  </a:t>
                </a:r>
                <a:r>
                  <a:rPr lang="id-ID" sz="2400" dirty="0">
                    <a:solidFill>
                      <a:schemeClr val="accent2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aaabCBCBC		(2)</a:t>
                </a:r>
              </a:p>
              <a:p>
                <a:pPr marL="0" indent="0">
                  <a:buNone/>
                </a:pPr>
                <a:r>
                  <a:rPr lang="id-ID" sz="2400" dirty="0">
                    <a:solidFill>
                      <a:schemeClr val="accent2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SaSBC	(1)		  aaabBCCBC		(5)</a:t>
                </a:r>
              </a:p>
              <a:p>
                <a:pPr marL="0" indent="0">
                  <a:buNone/>
                </a:pPr>
                <a:r>
                  <a:rPr lang="id-ID" sz="2400" dirty="0">
                    <a:solidFill>
                      <a:schemeClr val="accent2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  aabCBC	(2)		  aaabBCBCC		(5)</a:t>
                </a:r>
              </a:p>
              <a:p>
                <a:pPr marL="0" indent="0">
                  <a:buNone/>
                </a:pPr>
                <a:r>
                  <a:rPr lang="id-ID" sz="2400" dirty="0">
                    <a:solidFill>
                      <a:schemeClr val="accent2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  aabBCC	(5)		  aaabBBCCC		(5)</a:t>
                </a:r>
              </a:p>
              <a:p>
                <a:pPr marL="0" indent="0">
                  <a:buNone/>
                </a:pPr>
                <a:r>
                  <a:rPr lang="id-ID" sz="2400" dirty="0">
                    <a:solidFill>
                      <a:schemeClr val="accent2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  aabbCC	(3)		  aaabbBCCC		(3)</a:t>
                </a:r>
              </a:p>
              <a:p>
                <a:pPr marL="0" indent="0">
                  <a:buNone/>
                </a:pPr>
                <a:r>
                  <a:rPr lang="id-ID" sz="2400" dirty="0">
                    <a:solidFill>
                      <a:schemeClr val="accent2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  aabbcC	(4)		  aaabbbCCC		(3)</a:t>
                </a:r>
              </a:p>
              <a:p>
                <a:pPr marL="0" indent="0">
                  <a:buNone/>
                </a:pPr>
                <a:r>
                  <a:rPr lang="id-ID" sz="2400" dirty="0">
                    <a:solidFill>
                      <a:schemeClr val="accent2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  aabbcc	(6)		  aaabbbcCC		(4)</a:t>
                </a:r>
              </a:p>
              <a:p>
                <a:pPr marL="0" indent="0">
                  <a:buNone/>
                </a:pPr>
                <a:r>
                  <a:rPr lang="id-ID" sz="2400" dirty="0">
                    <a:solidFill>
                      <a:schemeClr val="accent2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				  aaabbbccC		(6)</a:t>
                </a:r>
              </a:p>
              <a:p>
                <a:pPr marL="0" indent="0">
                  <a:buNone/>
                </a:pPr>
                <a:r>
                  <a:rPr lang="id-ID" sz="2400" dirty="0">
                    <a:solidFill>
                      <a:schemeClr val="accent2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				  aaabbbccc		(6)</a:t>
                </a:r>
              </a:p>
              <a:p>
                <a:pPr marL="0" indent="0">
                  <a:buNone/>
                </a:pPr>
                <a:r>
                  <a:rPr lang="id-ID" sz="2400" dirty="0">
                    <a:sym typeface="Wingdings" panose="05000000000000000000" pitchFamily="2" charset="2"/>
                  </a:rPr>
                  <a:t>Dari pola ketiga kalimat dapat disimpulkan : </a:t>
                </a:r>
                <a:r>
                  <a:rPr lang="id-ID" sz="24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L</a:t>
                </a:r>
                <a:r>
                  <a:rPr lang="id-ID" sz="2400" baseline="420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3</a:t>
                </a:r>
                <a:r>
                  <a:rPr lang="id-ID" sz="24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(G</a:t>
                </a:r>
                <a:r>
                  <a:rPr lang="id-ID" sz="2400" baseline="420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3</a:t>
                </a:r>
                <a:r>
                  <a:rPr lang="id-ID" sz="24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)={a</a:t>
                </a:r>
                <a:r>
                  <a:rPr lang="id-ID" sz="2400" baseline="420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n</a:t>
                </a:r>
                <a:r>
                  <a:rPr lang="id-ID" sz="24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b</a:t>
                </a:r>
                <a:r>
                  <a:rPr lang="id-ID" sz="2400" baseline="420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n</a:t>
                </a:r>
                <a:r>
                  <a:rPr lang="id-ID" sz="24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c</a:t>
                </a:r>
                <a:r>
                  <a:rPr lang="id-ID" sz="2400" baseline="420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n</a:t>
                </a:r>
                <a:r>
                  <a:rPr lang="id-ID" sz="24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|n </a:t>
                </a:r>
                <a:r>
                  <a:rPr lang="id-ID" sz="2400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</a:t>
                </a:r>
                <a:r>
                  <a:rPr lang="id-ID" sz="24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1}</a:t>
                </a:r>
                <a:endParaRPr lang="id-ID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405E87-190E-4BE0-AFBA-C125DA557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08309" y="1068538"/>
                <a:ext cx="8652811" cy="5789461"/>
              </a:xfrm>
              <a:blipFill>
                <a:blip r:embed="rId2"/>
                <a:stretch>
                  <a:fillRect l="-987" t="-2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02532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DB436-1AA3-4C34-B2B3-12558F03F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09" y="365072"/>
            <a:ext cx="7381622" cy="446952"/>
          </a:xfrm>
        </p:spPr>
        <p:txBody>
          <a:bodyPr>
            <a:noAutofit/>
          </a:bodyPr>
          <a:lstStyle/>
          <a:p>
            <a:r>
              <a:rPr lang="id-ID" sz="2800" dirty="0"/>
              <a:t>Derivasi Kalimat dan Penentuan Bahasa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E8A73-6DB4-4BBC-9B51-5A70785EE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8309" y="1068538"/>
            <a:ext cx="8285499" cy="5466249"/>
          </a:xfrm>
        </p:spPr>
        <p:txBody>
          <a:bodyPr>
            <a:normAutofit fontScale="92500" lnSpcReduction="20000"/>
          </a:bodyPr>
          <a:lstStyle/>
          <a:p>
            <a:r>
              <a:rPr lang="id-ID" sz="2800" dirty="0"/>
              <a:t>Aturan yang disebutkan pada proses pengenalan dan pembangkitan kalimat. Secara formal, tata bahasa terdiri dari 4 komponen yaitu: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800" dirty="0">
                <a:solidFill>
                  <a:srgbClr val="CF3DBA"/>
                </a:solidFill>
              </a:rPr>
              <a:t>Himpunan berhingga, tidak kosong dari simbol-simbol dan non terminal T</a:t>
            </a:r>
            <a:r>
              <a:rPr lang="id-ID" sz="2800" baseline="42000" dirty="0">
                <a:solidFill>
                  <a:srgbClr val="CF3DBA"/>
                </a:solidFill>
              </a:rPr>
              <a:t>1</a:t>
            </a:r>
            <a:r>
              <a:rPr lang="id-ID" sz="2800" dirty="0">
                <a:solidFill>
                  <a:srgbClr val="CF3DBA"/>
                </a:solidFill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800" dirty="0">
                <a:solidFill>
                  <a:srgbClr val="CF3DBA"/>
                </a:solidFill>
              </a:rPr>
              <a:t>Himpunan berhingga, dari simbol-simbol non terminal N.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800" dirty="0">
                <a:solidFill>
                  <a:srgbClr val="CF3DBA"/>
                </a:solidFill>
              </a:rPr>
              <a:t>Simbol awal S </a:t>
            </a:r>
            <a:r>
              <a:rPr lang="id-ID" sz="2800" dirty="0">
                <a:solidFill>
                  <a:srgbClr val="CF3DBA"/>
                </a:solidFill>
                <a:sym typeface="Symbol" panose="05050102010706020507" pitchFamily="18" charset="2"/>
              </a:rPr>
              <a:t></a:t>
            </a:r>
            <a:r>
              <a:rPr lang="id-ID" sz="2800" dirty="0">
                <a:solidFill>
                  <a:srgbClr val="CF3DBA"/>
                </a:solidFill>
              </a:rPr>
              <a:t>  N, yang merupakan salah satu anggota dari himpunan simbol non terminal.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800" dirty="0">
                <a:solidFill>
                  <a:srgbClr val="CF3DBA"/>
                </a:solidFill>
              </a:rPr>
              <a:t>Himpunan berhingga aturan produksi P yang setiap elemennya dituliskan dalam bentuk: </a:t>
            </a:r>
            <a:r>
              <a:rPr lang="id-ID" sz="2800" dirty="0">
                <a:solidFill>
                  <a:srgbClr val="CF3DBA"/>
                </a:solidFill>
                <a:sym typeface="Symbol" panose="05050102010706020507" pitchFamily="18" charset="2"/>
              </a:rPr>
              <a:t></a:t>
            </a:r>
            <a:r>
              <a:rPr lang="id-ID" sz="2800" dirty="0">
                <a:solidFill>
                  <a:srgbClr val="CF3DBA"/>
                </a:solidFill>
                <a:sym typeface="Wingdings" panose="05000000000000000000" pitchFamily="2" charset="2"/>
              </a:rPr>
              <a:t></a:t>
            </a:r>
            <a:r>
              <a:rPr lang="id-ID" sz="2800" dirty="0">
                <a:solidFill>
                  <a:srgbClr val="CF3DBA"/>
                </a:solidFill>
                <a:sym typeface="Symbol" panose="05050102010706020507" pitchFamily="18" charset="2"/>
              </a:rPr>
              <a:t></a:t>
            </a:r>
            <a:r>
              <a:rPr lang="id-ID" sz="2800" dirty="0">
                <a:solidFill>
                  <a:srgbClr val="CF3DBA"/>
                </a:solidFill>
              </a:rPr>
              <a:t> , dimana  </a:t>
            </a:r>
            <a:r>
              <a:rPr lang="id-ID" sz="2800" dirty="0">
                <a:solidFill>
                  <a:srgbClr val="CF3DBA"/>
                </a:solidFill>
                <a:sym typeface="Symbol" panose="05050102010706020507" pitchFamily="18" charset="2"/>
              </a:rPr>
              <a:t></a:t>
            </a:r>
            <a:r>
              <a:rPr lang="id-ID" sz="2800" dirty="0">
                <a:solidFill>
                  <a:srgbClr val="CF3DBA"/>
                </a:solidFill>
              </a:rPr>
              <a:t>  dan </a:t>
            </a:r>
            <a:r>
              <a:rPr lang="id-ID" sz="2800" dirty="0">
                <a:solidFill>
                  <a:srgbClr val="CF3DBA"/>
                </a:solidFill>
                <a:sym typeface="Symbol" panose="05050102010706020507" pitchFamily="18" charset="2"/>
              </a:rPr>
              <a:t></a:t>
            </a:r>
            <a:r>
              <a:rPr lang="id-ID" sz="2800" dirty="0">
                <a:solidFill>
                  <a:srgbClr val="CF3DBA"/>
                </a:solidFill>
              </a:rPr>
              <a:t> adalah string yang dibentuk dari himpunan  T </a:t>
            </a:r>
            <a:r>
              <a:rPr lang="id-ID" sz="2800" dirty="0">
                <a:solidFill>
                  <a:srgbClr val="CF3DBA"/>
                </a:solidFill>
                <a:sym typeface="Symbol" panose="05050102010706020507" pitchFamily="18" charset="2"/>
              </a:rPr>
              <a:t></a:t>
            </a:r>
            <a:r>
              <a:rPr lang="id-ID" sz="2800" dirty="0">
                <a:solidFill>
                  <a:srgbClr val="CF3DBA"/>
                </a:solidFill>
              </a:rPr>
              <a:t>  N dan </a:t>
            </a:r>
            <a:r>
              <a:rPr lang="id-ID" sz="2800" dirty="0">
                <a:solidFill>
                  <a:srgbClr val="FF0000"/>
                </a:solidFill>
                <a:sym typeface="Symbol" panose="05050102010706020507" pitchFamily="18" charset="2"/>
              </a:rPr>
              <a:t></a:t>
            </a:r>
            <a:r>
              <a:rPr lang="id-ID" sz="2800" dirty="0">
                <a:solidFill>
                  <a:srgbClr val="FF0000"/>
                </a:solidFill>
              </a:rPr>
              <a:t>  harus berisi paling sedikit satu simbol non terminal</a:t>
            </a:r>
            <a:r>
              <a:rPr lang="id-ID" sz="2800" dirty="0">
                <a:solidFill>
                  <a:srgbClr val="CF3DBA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1187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DB436-1AA3-4C34-B2B3-12558F03F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09" y="365072"/>
            <a:ext cx="7381622" cy="446952"/>
          </a:xfrm>
        </p:spPr>
        <p:txBody>
          <a:bodyPr>
            <a:noAutofit/>
          </a:bodyPr>
          <a:lstStyle/>
          <a:p>
            <a:r>
              <a:rPr lang="id-ID" sz="2800" dirty="0"/>
              <a:t>Derivasi Kalimat dan Penentuan Bahasa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BE8A73-6DB4-4BBC-9B51-5A70785EE64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308309" y="1068538"/>
                <a:ext cx="8285499" cy="5466249"/>
              </a:xfrm>
            </p:spPr>
            <p:txBody>
              <a:bodyPr>
                <a:normAutofit/>
              </a:bodyPr>
              <a:lstStyle/>
              <a:p>
                <a:r>
                  <a:rPr lang="id-ID" sz="2800" dirty="0"/>
                  <a:t>Keempat komponen tersebut sering di tuliskan sebagai berikut: </a:t>
                </a:r>
                <a14:m>
                  <m:oMath xmlns:m="http://schemas.openxmlformats.org/officeDocument/2006/math">
                    <m:r>
                      <a:rPr lang="id-ID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id-ID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id-ID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id-ID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id-ID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id-ID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d-ID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id-ID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id-ID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id-ID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id-ID" sz="2800" dirty="0"/>
              </a:p>
              <a:p>
                <a:r>
                  <a:rPr lang="id-ID" sz="2800" dirty="0"/>
                  <a:t>Bahasa yang dihasilkan oleh G ditulis L(G), yaitu himpunan string yang dapat diturunkan dari simbol awal S dengan menerapkan aturan aturan produksi yang terdapat pada P.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BE8A73-6DB4-4BBC-9B51-5A70785EE6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08309" y="1068538"/>
                <a:ext cx="8285499" cy="5466249"/>
              </a:xfrm>
              <a:blipFill>
                <a:blip r:embed="rId2"/>
                <a:stretch>
                  <a:fillRect l="-1325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1097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1F8E-1D96-4A1E-BEB1-C35202723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2800" dirty="0"/>
              <a:t>Latihan soal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75807F-3F2D-4395-B264-9BEFC9F689F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308309" y="1068538"/>
                <a:ext cx="8285499" cy="5466249"/>
              </a:xfrm>
            </p:spPr>
            <p:txBody>
              <a:bodyPr>
                <a:normAutofit fontScale="850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id-ID" sz="2800" dirty="0"/>
                  <a:t>Tentukan sebuah grammar regular untuk bahasa </a:t>
                </a:r>
                <a14:m>
                  <m:oMath xmlns:m="http://schemas.openxmlformats.org/officeDocument/2006/math">
                    <m:r>
                      <a:rPr lang="id-ID" sz="28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id-ID" sz="2800" i="1" baseline="42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id-ID" sz="2800" i="1" dirty="0">
                        <a:latin typeface="Cambria Math" panose="02040503050406030204" pitchFamily="18" charset="0"/>
                      </a:rPr>
                      <m:t>={</m:t>
                    </m:r>
                    <m:r>
                      <a:rPr lang="id-ID" sz="2800" i="1" dirty="0">
                        <a:latin typeface="Cambria Math" panose="02040503050406030204" pitchFamily="18" charset="0"/>
                      </a:rPr>
                      <m:t>𝑎𝑛</m:t>
                    </m:r>
                    <m:r>
                      <a:rPr lang="id-ID" sz="2800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id-ID" sz="2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d-ID" sz="2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</m:t>
                    </m:r>
                    <m:r>
                      <a:rPr lang="id-ID" sz="2800" i="1" dirty="0">
                        <a:latin typeface="Cambria Math" panose="02040503050406030204" pitchFamily="18" charset="0"/>
                      </a:rPr>
                      <m:t> 1}</m:t>
                    </m:r>
                  </m:oMath>
                </a14:m>
                <a:endParaRPr lang="id-ID" sz="28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id-ID" sz="2800" dirty="0"/>
                  <a:t>Tentukan sebuah grammar bebas konteks untuk bahasa L2: himpunan bilangan bulat non negatif ganjil.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id-ID" sz="2800" dirty="0"/>
                  <a:t>Tentukan sebuah grammar bebas konteks untuk bahasa </a:t>
                </a:r>
                <a14:m>
                  <m:oMath xmlns:m="http://schemas.openxmlformats.org/officeDocument/2006/math">
                    <m:r>
                      <a:rPr lang="id-ID" sz="28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id-ID" sz="2800" i="1" baseline="42000" dirty="0">
                        <a:latin typeface="Cambria Math" panose="02040503050406030204" pitchFamily="18" charset="0"/>
                      </a:rPr>
                      <m:t>4</m:t>
                    </m:r>
                    <m:r>
                      <a:rPr lang="id-ID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d-ID" sz="2800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id-ID" sz="2800" i="1" baseline="42000" dirty="0">
                        <a:latin typeface="Cambria Math" panose="02040503050406030204" pitchFamily="18" charset="0"/>
                      </a:rPr>
                      <m:t>4</m:t>
                    </m:r>
                    <m:r>
                      <a:rPr lang="id-ID" sz="2800" i="1" dirty="0">
                        <a:latin typeface="Cambria Math" panose="02040503050406030204" pitchFamily="18" charset="0"/>
                      </a:rPr>
                      <m:t>) = {</m:t>
                    </m:r>
                    <m:r>
                      <a:rPr lang="id-ID" sz="2800" i="1" dirty="0">
                        <a:latin typeface="Cambria Math" panose="02040503050406030204" pitchFamily="18" charset="0"/>
                      </a:rPr>
                      <m:t>𝑎𝑛𝑏𝑚</m:t>
                    </m:r>
                    <m:r>
                      <a:rPr lang="id-ID" sz="2800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id-ID" sz="2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d-ID" sz="28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id-ID" sz="28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id-ID" sz="2800" i="1" dirty="0">
                        <a:latin typeface="Cambria Math" panose="02040503050406030204" pitchFamily="18" charset="0"/>
                      </a:rPr>
                      <m:t> ≥  1, </m:t>
                    </m:r>
                    <m:r>
                      <a:rPr lang="id-ID" sz="2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d-ID" sz="2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</m:t>
                    </m:r>
                    <m:r>
                      <a:rPr lang="id-ID" sz="2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d-ID" sz="28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id-ID" sz="2800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id-ID" sz="280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id-ID" sz="2800" dirty="0"/>
                  <a:t>Tentukan sebuah grammar bebas konteks untuk bahasa L</a:t>
                </a:r>
                <a:r>
                  <a:rPr lang="id-ID" sz="2800" baseline="42000" dirty="0"/>
                  <a:t>5</a:t>
                </a:r>
                <a:r>
                  <a:rPr lang="id-ID" sz="2800" dirty="0"/>
                  <a:t>: bilangan bulat non negatif genap. Jika bilangan tersebut terdiri dari dua digit atau lebih maka nol tidak boleh muncul sebagai digit pertama.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id-ID" sz="28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id-ID" sz="2800" i="1" dirty="0" smtClean="0">
                        <a:latin typeface="Cambria Math" panose="02040503050406030204" pitchFamily="18" charset="0"/>
                      </a:rPr>
                      <m:t>=({</m:t>
                    </m:r>
                    <m:r>
                      <a:rPr lang="id-ID" sz="28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id-ID" sz="28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d-ID" sz="2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id-ID" sz="28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d-ID" sz="28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id-ID" sz="2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d-ID" sz="28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id-ID" sz="2800" i="1" dirty="0" smtClean="0">
                        <a:latin typeface="Cambria Math" panose="02040503050406030204" pitchFamily="18" charset="0"/>
                      </a:rPr>
                      <m:t>}, [</m:t>
                    </m:r>
                    <m:r>
                      <a:rPr lang="id-ID" sz="28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d-ID" sz="2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d-ID" sz="28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d-ID" sz="2800" i="1" dirty="0" smtClean="0">
                        <a:latin typeface="Cambria Math" panose="02040503050406030204" pitchFamily="18" charset="0"/>
                      </a:rPr>
                      <m:t>}, </m:t>
                    </m:r>
                    <m:r>
                      <a:rPr lang="id-ID" sz="28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id-ID" sz="2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d-ID" sz="28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id-ID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d-ID" sz="2800" dirty="0"/>
              </a:p>
              <a:p>
                <a:pPr marL="457200" lvl="1" indent="0">
                  <a:buNone/>
                </a:pPr>
                <a:r>
                  <a:rPr lang="id-ID" sz="2600" dirty="0"/>
                  <a:t>Aturan produksi: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8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id-ID" sz="2800" i="1" dirty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</m:t>
                      </m:r>
                      <m:r>
                        <a:rPr lang="id-ID" sz="2800" i="1" dirty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𝑎𝑆</m:t>
                      </m:r>
                      <m:r>
                        <a:rPr lang="id-ID" sz="2800" i="1" dirty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|</m:t>
                      </m:r>
                      <m:r>
                        <a:rPr lang="id-ID" sz="2800" i="1" dirty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𝑎𝐵</m:t>
                      </m:r>
                    </m:oMath>
                  </m:oMathPara>
                </a14:m>
                <a:endParaRPr lang="id-ID" sz="28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800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𝐵</m:t>
                      </m:r>
                      <m:r>
                        <a:rPr lang="id-ID" sz="2800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</m:t>
                      </m:r>
                      <m:r>
                        <a:rPr lang="id-ID" sz="2800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𝑏𝐶</m:t>
                      </m:r>
                    </m:oMath>
                  </m:oMathPara>
                </a14:m>
                <a:endParaRPr lang="id-ID" sz="28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800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𝐶</m:t>
                      </m:r>
                      <m:r>
                        <a:rPr lang="id-ID" sz="2800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</m:t>
                      </m:r>
                      <m:r>
                        <a:rPr lang="id-ID" sz="2800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𝑎𝐶</m:t>
                      </m:r>
                      <m:r>
                        <a:rPr lang="id-ID" sz="2800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|</m:t>
                      </m:r>
                      <m:r>
                        <a:rPr lang="id-ID" sz="2800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𝑎</m:t>
                      </m:r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75807F-3F2D-4395-B264-9BEFC9F689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08309" y="1068538"/>
                <a:ext cx="8285499" cy="5466249"/>
              </a:xfrm>
              <a:blipFill>
                <a:blip r:embed="rId2"/>
                <a:stretch>
                  <a:fillRect l="-1177" t="-2676" r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90246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1F8E-1D96-4A1E-BEB1-C35202723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2800" dirty="0"/>
              <a:t>Latihan soal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75807F-3F2D-4395-B264-9BEFC9F689F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308309" y="1068538"/>
                <a:ext cx="8285499" cy="5466249"/>
              </a:xfrm>
            </p:spPr>
            <p:txBody>
              <a:bodyPr>
                <a:normAutofit fontScale="92500" lnSpcReduction="2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id-ID" sz="2800" dirty="0"/>
                  <a:t>Tentukan sebuah grammar regular untuk bahasa </a:t>
                </a:r>
                <a14:m>
                  <m:oMath xmlns:m="http://schemas.openxmlformats.org/officeDocument/2006/math">
                    <m:r>
                      <a:rPr lang="id-ID" sz="28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id-ID" sz="2800" i="1" baseline="42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id-ID" sz="2800" i="1" dirty="0">
                        <a:latin typeface="Cambria Math" panose="02040503050406030204" pitchFamily="18" charset="0"/>
                      </a:rPr>
                      <m:t>={</m:t>
                    </m:r>
                    <m:r>
                      <a:rPr lang="id-ID" sz="2800" i="1" dirty="0">
                        <a:latin typeface="Cambria Math" panose="02040503050406030204" pitchFamily="18" charset="0"/>
                      </a:rPr>
                      <m:t>𝑎𝑛</m:t>
                    </m:r>
                    <m:r>
                      <a:rPr lang="id-ID" sz="2800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id-ID" sz="2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d-ID" sz="2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</m:t>
                    </m:r>
                    <m:r>
                      <a:rPr lang="id-ID" sz="2800" i="1" dirty="0">
                        <a:latin typeface="Cambria Math" panose="02040503050406030204" pitchFamily="18" charset="0"/>
                      </a:rPr>
                      <m:t> 1}</m:t>
                    </m:r>
                  </m:oMath>
                </a14:m>
                <a:r>
                  <a:rPr lang="id-ID" sz="28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id-ID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d>
                        <m:dPr>
                          <m:ctrlPr>
                            <a:rPr lang="id-ID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d-ID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id-ID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id-ID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id-ID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id-ID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id-ID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𝑎𝑆</m:t>
                      </m:r>
                      <m:r>
                        <a:rPr lang="id-ID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id-ID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id-ID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id-ID" sz="2800" dirty="0">
                  <a:solidFill>
                    <a:srgbClr val="FF0000"/>
                  </a:solidFill>
                </a:endParaRPr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id-ID" sz="2800" dirty="0"/>
                  <a:t>Tentukan sebuah grammar bebas konteks untuk bahasa L</a:t>
                </a:r>
                <a:r>
                  <a:rPr lang="id-ID" sz="2800" baseline="30000" dirty="0"/>
                  <a:t>2</a:t>
                </a:r>
                <a:r>
                  <a:rPr lang="id-ID" sz="2800" dirty="0"/>
                  <a:t>: himpunan bilangan bulat non negatif ganjil.</a:t>
                </a:r>
              </a:p>
              <a:p>
                <a:pPr marL="0" indent="0">
                  <a:buNone/>
                </a:pPr>
                <a:r>
                  <a:rPr lang="id-ID" sz="2800" dirty="0">
                    <a:solidFill>
                      <a:srgbClr val="FF0000"/>
                    </a:solidFill>
                  </a:rPr>
                  <a:t>Langkah : digit terakhir bilangan ganjil</a:t>
                </a:r>
              </a:p>
              <a:p>
                <a:pPr marL="0" indent="0">
                  <a:buNone/>
                </a:pPr>
                <a:r>
                  <a:rPr lang="id-ID" sz="2800" dirty="0">
                    <a:solidFill>
                      <a:srgbClr val="FF0000"/>
                    </a:solidFill>
                  </a:rPr>
                  <a:t>Buat dua buah himpunan bilangan terpisah: genap (G) dan ganjil (J)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id-ID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id-ID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d-ID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id-ID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id-ID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id-ID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id-ID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id-ID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begChr m:val="|"/>
                          <m:endChr m:val="|"/>
                          <m:ctrlPr>
                            <a:rPr lang="id-ID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𝐺𝑆</m:t>
                          </m:r>
                          <m:r>
                            <a:rPr lang="id-ID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id-ID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𝐽𝑆</m:t>
                              </m:r>
                              <m:r>
                                <a:rPr lang="id-ID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, </m:t>
                              </m:r>
                              <m:r>
                                <a:rPr lang="id-ID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id-ID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→0</m:t>
                              </m:r>
                            </m:e>
                          </m:d>
                          <m:r>
                            <a:rPr lang="id-ID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id-ID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d>
                        <m:dPr>
                          <m:begChr m:val="|"/>
                          <m:endChr m:val="|"/>
                          <m:ctrlPr>
                            <a:rPr lang="id-ID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e>
                      </m:d>
                      <m:r>
                        <a:rPr lang="id-ID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id-ID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id-ID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→1|3 </m:t>
                      </m:r>
                      <m:d>
                        <m:dPr>
                          <m:begChr m:val="|"/>
                          <m:endChr m:val="|"/>
                          <m:ctrlPr>
                            <a:rPr lang="id-ID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5 </m:t>
                          </m:r>
                        </m:e>
                      </m:d>
                      <m:r>
                        <a:rPr lang="id-ID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 |9}</m:t>
                      </m:r>
                    </m:oMath>
                  </m:oMathPara>
                </a14:m>
                <a:endParaRPr lang="id-ID" sz="2800" dirty="0">
                  <a:solidFill>
                    <a:srgbClr val="FF0000"/>
                  </a:solidFill>
                </a:endParaRPr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id-ID" sz="2800" dirty="0"/>
                  <a:t>Tentukan sebuah grammar bebas konteks untuk bahasa </a:t>
                </a:r>
                <a14:m>
                  <m:oMath xmlns:m="http://schemas.openxmlformats.org/officeDocument/2006/math">
                    <m:r>
                      <a:rPr lang="id-ID" sz="28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id-ID" sz="2800" i="1" baseline="42000" dirty="0">
                        <a:latin typeface="Cambria Math" panose="02040503050406030204" pitchFamily="18" charset="0"/>
                      </a:rPr>
                      <m:t>4</m:t>
                    </m:r>
                    <m:r>
                      <a:rPr lang="id-ID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id-ID" sz="2800" i="1" dirty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id-ID" sz="2800" i="1" baseline="42000" dirty="0">
                        <a:latin typeface="Cambria Math" panose="02040503050406030204" pitchFamily="18" charset="0"/>
                      </a:rPr>
                      <m:t>4</m:t>
                    </m:r>
                    <m:r>
                      <a:rPr lang="id-ID" sz="2800" i="1" dirty="0">
                        <a:latin typeface="Cambria Math" panose="02040503050406030204" pitchFamily="18" charset="0"/>
                      </a:rPr>
                      <m:t>) = {</m:t>
                    </m:r>
                    <m:r>
                      <a:rPr lang="id-ID" sz="2800" i="1" dirty="0">
                        <a:latin typeface="Cambria Math" panose="02040503050406030204" pitchFamily="18" charset="0"/>
                      </a:rPr>
                      <m:t>𝑎𝑛𝑏𝑚</m:t>
                    </m:r>
                    <m:r>
                      <a:rPr lang="id-ID" sz="2800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id-ID" sz="2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d-ID" sz="28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id-ID" sz="28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id-ID" sz="2800" i="1" dirty="0">
                        <a:latin typeface="Cambria Math" panose="02040503050406030204" pitchFamily="18" charset="0"/>
                      </a:rPr>
                      <m:t> ≥  1, </m:t>
                    </m:r>
                    <m:r>
                      <a:rPr lang="id-ID" sz="28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d-ID" sz="28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</m:t>
                    </m:r>
                    <m:r>
                      <a:rPr lang="id-ID" sz="2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d-ID" sz="28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id-ID" sz="2800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id-ID" sz="2800" dirty="0"/>
              </a:p>
              <a:p>
                <a:pPr marL="0" indent="0">
                  <a:buNone/>
                </a:pPr>
                <a:r>
                  <a:rPr lang="id-ID" sz="2800" dirty="0">
                    <a:solidFill>
                      <a:srgbClr val="FF0000"/>
                    </a:solidFill>
                  </a:rPr>
                  <a:t>Langkah kunci: sulit mendefinisikan </a:t>
                </a:r>
                <a14:m>
                  <m:oMath xmlns:m="http://schemas.openxmlformats.org/officeDocument/2006/math">
                    <m:r>
                      <a:rPr lang="id-ID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id-ID" sz="2800" i="1" baseline="42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id-ID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d-ID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id-ID" sz="2800" i="1" baseline="42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id-ID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d-ID" sz="2800" dirty="0">
                    <a:solidFill>
                      <a:srgbClr val="FF0000"/>
                    </a:solidFill>
                  </a:rPr>
                  <a:t> secara langsung. Langkah penyelesainnya adalah dengan mengingat bahwa </a:t>
                </a:r>
                <a14:m>
                  <m:oMath xmlns:m="http://schemas.openxmlformats.org/officeDocument/2006/math">
                    <m:r>
                      <a:rPr lang="id-ID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id-ID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id-ID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id-ID" sz="2800" dirty="0">
                    <a:solidFill>
                      <a:srgbClr val="FF0000"/>
                    </a:solidFill>
                  </a:rPr>
                  <a:t> berarti </a:t>
                </a:r>
                <a14:m>
                  <m:oMath xmlns:m="http://schemas.openxmlformats.org/officeDocument/2006/math">
                    <m:r>
                      <a:rPr lang="id-ID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id-ID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id-ID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id-ID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d-ID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𝑎𝑡𝑎𝑢</m:t>
                    </m:r>
                    <m:r>
                      <a:rPr lang="id-ID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d-ID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id-ID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id-ID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id-ID" sz="2800" b="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id-ID" sz="28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id-ID" sz="28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id-ID" sz="2800" dirty="0"/>
              </a:p>
              <a:p>
                <a:pPr marL="514350" indent="-514350">
                  <a:buFont typeface="+mj-lt"/>
                  <a:buAutoNum type="arabicPeriod" startAt="3"/>
                </a:pPr>
                <a:endParaRPr lang="id-ID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75807F-3F2D-4395-B264-9BEFC9F689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08309" y="1068538"/>
                <a:ext cx="8285499" cy="5466249"/>
              </a:xfrm>
              <a:blipFill>
                <a:blip r:embed="rId2"/>
                <a:stretch>
                  <a:fillRect l="-1398" t="-301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0848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09345-8947-4277-836A-05B7AB805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482AF1-CCE8-45D3-B2B1-1D740C97B7A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308309" y="1068538"/>
                <a:ext cx="8469931" cy="505090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id-ID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id-ID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d-ID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id-ID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p>
                      <m:r>
                        <a:rPr lang="id-ID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sSup>
                        <m:sSupPr>
                          <m:ctrlPr>
                            <a:rPr lang="id-ID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id-ID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p>
                      </m:sSup>
                      <m:r>
                        <a:rPr lang="id-ID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id-ID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id-ID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id-ID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id-ID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id-ID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d-ID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id-ID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id-ID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id-ID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id-ID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id-ID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id-ID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id-ID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id-ID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≥1} ,</m:t>
                      </m:r>
                      <m:sSup>
                        <m:sSupPr>
                          <m:ctrlPr>
                            <a:rPr lang="id-ID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id-ID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id-ID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id-ID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id-ID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d-ID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id-ID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sSup>
                            <m:sSupPr>
                              <m:ctrlPr>
                                <a:rPr lang="id-ID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id-ID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id-ID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id-ID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id-ID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id-ID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id-ID" sz="1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id-ID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id-ID" sz="1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id-ID" sz="18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id-ID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p>
                      <m:d>
                        <m:dPr>
                          <m:ctrlPr>
                            <a:rPr lang="id-ID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d-ID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id-ID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p>
                        </m:e>
                      </m:d>
                      <m:r>
                        <a:rPr lang="id-ID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id-ID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id-ID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id-ID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𝑎𝐴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id-ID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𝑎𝐶</m:t>
                              </m:r>
                              <m:r>
                                <a:rPr lang="id-ID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id-ID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id-ID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id-ID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𝑎𝐶𝑏</m:t>
                              </m:r>
                            </m:e>
                          </m:d>
                          <m:r>
                            <a:rPr lang="id-ID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𝑎𝑏</m:t>
                          </m:r>
                        </m:e>
                      </m:d>
                      <m:r>
                        <a:rPr lang="id-ID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id-ID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id-ID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d-ID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id-ID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sup>
                          </m:sSup>
                        </m:e>
                      </m:d>
                      <m:r>
                        <a:rPr lang="id-ID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lang="id-ID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id-ID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id-ID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𝐵𝑏</m:t>
                      </m:r>
                      <m:d>
                        <m:dPr>
                          <m:begChr m:val="|"/>
                          <m:endChr m:val="|"/>
                          <m:ctrlPr>
                            <a:rPr lang="id-ID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𝐷𝑏</m:t>
                          </m:r>
                          <m:r>
                            <a:rPr lang="id-ID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id-ID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  <m:r>
                            <a:rPr lang="id-ID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id-ID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𝑎𝐷𝑏</m:t>
                          </m:r>
                        </m:e>
                      </m:d>
                      <m:r>
                        <a:rPr lang="id-ID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</m:t>
                      </m:r>
                      <m:r>
                        <a:rPr lang="id-ID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id-ID" sz="18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id-ID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d>
                        <m:dPr>
                          <m:ctrlPr>
                            <a:rPr lang="id-ID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d-ID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id-ID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e>
                      </m:d>
                      <m:r>
                        <a:rPr lang="id-ID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d-ID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d>
                        <m:dPr>
                          <m:begChr m:val="{"/>
                          <m:endChr m:val="}"/>
                          <m:ctrlPr>
                            <a:rPr lang="id-ID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id-ID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id-ID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id-ID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id-ID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id-ID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id-ID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id-ID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id-ID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𝑎𝐴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id-ID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𝑎𝐶</m:t>
                              </m:r>
                              <m:r>
                                <a:rPr lang="id-ID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id-ID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id-ID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id-ID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𝑎𝐶𝑏</m:t>
                              </m:r>
                            </m:e>
                          </m:d>
                          <m:r>
                            <a:rPr lang="id-ID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𝑎𝑏</m:t>
                          </m:r>
                          <m:r>
                            <a:rPr lang="id-ID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d-ID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id-ID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id-ID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𝐵𝑏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id-ID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d-ID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𝐷𝑏</m:t>
                              </m:r>
                              <m:r>
                                <a:rPr lang="id-ID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id-ID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id-ID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id-ID" sz="1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𝑎𝐷𝑏</m:t>
                              </m:r>
                            </m:e>
                          </m:d>
                          <m:r>
                            <a:rPr lang="id-ID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𝑎𝑏</m:t>
                          </m:r>
                        </m:e>
                      </m:d>
                    </m:oMath>
                  </m:oMathPara>
                </a14:m>
                <a:endParaRPr lang="id-ID" sz="1800" dirty="0"/>
              </a:p>
              <a:p>
                <a:pPr marL="342900" indent="-342900">
                  <a:buFont typeface="+mj-lt"/>
                  <a:buAutoNum type="arabicPeriod" startAt="4"/>
                </a:pPr>
                <a:r>
                  <a:rPr lang="id-ID" sz="1800" dirty="0"/>
                  <a:t>Tentukan sebuah grammar bebas konteks untuk bahasa L</a:t>
                </a:r>
                <a:r>
                  <a:rPr lang="id-ID" sz="1800" baseline="42000" dirty="0"/>
                  <a:t>5</a:t>
                </a:r>
                <a:r>
                  <a:rPr lang="id-ID" sz="1800" dirty="0"/>
                  <a:t>: bilangan bulat non negatif genap. Jika bilangan tersebut terdiri dari dua digit atau lebih maka nol tidak boleh muncul sebagai digit pertama.</a:t>
                </a:r>
              </a:p>
              <a:p>
                <a:pPr marL="0" indent="0">
                  <a:buNone/>
                </a:pPr>
                <a:r>
                  <a:rPr lang="id-ID" sz="1800" dirty="0">
                    <a:solidFill>
                      <a:srgbClr val="FF0000"/>
                    </a:solidFill>
                  </a:rPr>
                  <a:t>Langkah kunci: digit terakhir bilangan harus genap. Digit pertama tidak boleh nol.</a:t>
                </a:r>
              </a:p>
              <a:p>
                <a:pPr marL="0" indent="0">
                  <a:buNone/>
                </a:pPr>
                <a:endParaRPr lang="id-ID" sz="18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id-ID" sz="1800" dirty="0">
                    <a:solidFill>
                      <a:srgbClr val="FF0000"/>
                    </a:solidFill>
                  </a:rPr>
                  <a:t>Buat tiga himpunan terpisah: bilangan genap tanpa nol {G}, bilangan genap dengan nol {N}, serta bilangan ganjil {J}.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d-ID" i="1" smtClean="0">
                              <a:solidFill>
                                <a:srgbClr val="CF3DB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d-ID" b="0" i="1" smtClean="0">
                              <a:solidFill>
                                <a:srgbClr val="CF3DBA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id-ID" b="0" i="1" smtClean="0">
                              <a:solidFill>
                                <a:srgbClr val="CF3DBA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d>
                        <m:dPr>
                          <m:ctrlPr>
                            <a:rPr lang="id-ID" b="0" i="1" smtClean="0">
                              <a:solidFill>
                                <a:srgbClr val="CF3DB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d-ID" b="0" i="1" smtClean="0">
                                  <a:solidFill>
                                    <a:srgbClr val="CF3DBA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d-ID" b="0" i="1" smtClean="0">
                                  <a:solidFill>
                                    <a:srgbClr val="CF3DBA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id-ID" b="0" i="1" smtClean="0">
                                  <a:solidFill>
                                    <a:srgbClr val="CF3DBA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p>
                          </m:sSup>
                        </m:e>
                      </m:d>
                      <m:r>
                        <a:rPr lang="id-ID" b="0" i="1" smtClean="0">
                          <a:solidFill>
                            <a:srgbClr val="CF3DBA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id-ID" b="0" i="1" smtClean="0">
                          <a:solidFill>
                            <a:srgbClr val="CF3DBA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id-ID" b="0" i="1" smtClean="0">
                          <a:solidFill>
                            <a:srgbClr val="CF3DB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id-ID" b="0" i="1" smtClean="0">
                          <a:solidFill>
                            <a:srgbClr val="CF3DB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begChr m:val="|"/>
                          <m:endChr m:val="|"/>
                          <m:ctrlPr>
                            <a:rPr lang="id-ID" b="0" i="1" smtClean="0">
                              <a:solidFill>
                                <a:srgbClr val="CF3DB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solidFill>
                                <a:srgbClr val="CF3DB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𝐺𝐴</m:t>
                          </m:r>
                        </m:e>
                      </m:d>
                      <m:r>
                        <a:rPr lang="id-ID" b="0" i="1" smtClean="0">
                          <a:solidFill>
                            <a:srgbClr val="CF3DB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𝐽𝐴</m:t>
                      </m:r>
                      <m:r>
                        <a:rPr lang="id-ID" b="0" i="1" smtClean="0">
                          <a:solidFill>
                            <a:srgbClr val="CF3DB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id-ID" b="0" i="1" smtClean="0">
                          <a:solidFill>
                            <a:srgbClr val="CF3DB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id-ID" b="0" i="1" smtClean="0">
                          <a:solidFill>
                            <a:srgbClr val="CF3DB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id-ID" b="0" i="1" smtClean="0">
                          <a:solidFill>
                            <a:srgbClr val="CF3DB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begChr m:val="|"/>
                          <m:endChr m:val="|"/>
                          <m:ctrlPr>
                            <a:rPr lang="id-ID" b="0" i="1" smtClean="0">
                              <a:solidFill>
                                <a:srgbClr val="CF3DB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solidFill>
                                <a:srgbClr val="CF3DB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𝑁𝐴</m:t>
                          </m:r>
                        </m:e>
                      </m:d>
                      <m:r>
                        <a:rPr lang="id-ID" b="0" i="1" smtClean="0">
                          <a:solidFill>
                            <a:srgbClr val="CF3DB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𝐽𝐴</m:t>
                      </m:r>
                      <m:r>
                        <a:rPr lang="id-ID" b="0" i="1" smtClean="0">
                          <a:solidFill>
                            <a:srgbClr val="CF3DB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id-ID" b="0" i="1" smtClean="0">
                          <a:solidFill>
                            <a:srgbClr val="CF3DB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id-ID" b="0" i="1" smtClean="0">
                          <a:solidFill>
                            <a:srgbClr val="CF3DB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→2 </m:t>
                      </m:r>
                      <m:d>
                        <m:dPr>
                          <m:begChr m:val="|"/>
                          <m:endChr m:val="|"/>
                          <m:ctrlPr>
                            <a:rPr lang="id-ID" b="0" i="1" smtClean="0">
                              <a:solidFill>
                                <a:srgbClr val="CF3DB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solidFill>
                                <a:srgbClr val="CF3DB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id-ID" b="0" i="1" smtClean="0">
                          <a:solidFill>
                            <a:srgbClr val="CF3DB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  <m:d>
                        <m:dPr>
                          <m:begChr m:val="|"/>
                          <m:endChr m:val="|"/>
                          <m:ctrlPr>
                            <a:rPr lang="id-ID" b="0" i="1" smtClean="0">
                              <a:solidFill>
                                <a:srgbClr val="CF3DB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solidFill>
                                <a:srgbClr val="CF3DB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8 ,  </m:t>
                          </m:r>
                          <m:r>
                            <a:rPr lang="id-ID" b="0" i="1" smtClean="0">
                              <a:solidFill>
                                <a:srgbClr val="CF3DB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id-ID" b="0" i="1" smtClean="0">
                              <a:solidFill>
                                <a:srgbClr val="CF3DB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→0</m:t>
                          </m:r>
                        </m:e>
                      </m:d>
                      <m:r>
                        <a:rPr lang="id-ID" b="0" i="1" smtClean="0">
                          <a:solidFill>
                            <a:srgbClr val="CF3DB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d>
                        <m:dPr>
                          <m:begChr m:val="|"/>
                          <m:endChr m:val="|"/>
                          <m:ctrlPr>
                            <a:rPr lang="id-ID" b="0" i="1" smtClean="0">
                              <a:solidFill>
                                <a:srgbClr val="CF3DB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solidFill>
                                <a:srgbClr val="CF3DB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id-ID" b="0" i="1" smtClean="0">
                          <a:solidFill>
                            <a:srgbClr val="CF3DB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  <m:d>
                        <m:dPr>
                          <m:begChr m:val="|"/>
                          <m:endChr m:val="|"/>
                          <m:ctrlPr>
                            <a:rPr lang="id-ID" b="0" i="1" smtClean="0">
                              <a:solidFill>
                                <a:srgbClr val="CF3DB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d-ID" b="0" i="1" smtClean="0">
                              <a:solidFill>
                                <a:srgbClr val="CF3DB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8,  </m:t>
                          </m:r>
                          <m:r>
                            <a:rPr lang="id-ID" b="0" i="1" smtClean="0">
                              <a:solidFill>
                                <a:srgbClr val="CF3DB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  <m:r>
                            <a:rPr lang="id-ID" b="0" i="1" smtClean="0">
                              <a:solidFill>
                                <a:srgbClr val="CF3DB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→1</m:t>
                          </m:r>
                        </m:e>
                      </m:d>
                      <m:r>
                        <a:rPr lang="id-ID" b="0" i="1" smtClean="0">
                          <a:solidFill>
                            <a:srgbClr val="CF3DB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3|5 |7 |9 }</m:t>
                      </m:r>
                    </m:oMath>
                  </m:oMathPara>
                </a14:m>
                <a:endParaRPr lang="id-ID" dirty="0">
                  <a:solidFill>
                    <a:srgbClr val="CF3DBA"/>
                  </a:solidFill>
                </a:endParaRP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482AF1-CCE8-45D3-B2B1-1D740C97B7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08309" y="1068538"/>
                <a:ext cx="8469931" cy="5050907"/>
              </a:xfrm>
              <a:blipFill>
                <a:blip r:embed="rId2"/>
                <a:stretch>
                  <a:fillRect l="-648" r="-1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83030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7E322-8C72-4A47-9F88-220B9483A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A098C6-17FF-42D9-B0A1-F75841BAFFF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308309" y="1068539"/>
                <a:ext cx="8285499" cy="509311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5"/>
                </a:pPr>
                <a14:m>
                  <m:oMath xmlns:m="http://schemas.openxmlformats.org/officeDocument/2006/math">
                    <m:r>
                      <a:rPr lang="id-ID" sz="28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id-ID" sz="2800" i="1" dirty="0" smtClean="0">
                        <a:latin typeface="Cambria Math" panose="02040503050406030204" pitchFamily="18" charset="0"/>
                      </a:rPr>
                      <m:t>=({</m:t>
                    </m:r>
                    <m:r>
                      <a:rPr lang="id-ID" sz="28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id-ID" sz="28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d-ID" sz="2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id-ID" sz="28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d-ID" sz="28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id-ID" sz="2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d-ID" sz="28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id-ID" sz="2800" i="1" dirty="0" smtClean="0">
                        <a:latin typeface="Cambria Math" panose="02040503050406030204" pitchFamily="18" charset="0"/>
                      </a:rPr>
                      <m:t>}, [</m:t>
                    </m:r>
                    <m:r>
                      <a:rPr lang="id-ID" sz="28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id-ID" sz="2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d-ID" sz="28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id-ID" sz="2800" i="1" dirty="0" smtClean="0">
                        <a:latin typeface="Cambria Math" panose="02040503050406030204" pitchFamily="18" charset="0"/>
                      </a:rPr>
                      <m:t>}, </m:t>
                    </m:r>
                    <m:r>
                      <a:rPr lang="id-ID" sz="28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id-ID" sz="28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d-ID" sz="28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id-ID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d-ID" sz="2800" dirty="0"/>
              </a:p>
              <a:p>
                <a:pPr marL="457200" lvl="1" indent="0">
                  <a:buNone/>
                </a:pPr>
                <a:r>
                  <a:rPr lang="id-ID" sz="2600" dirty="0"/>
                  <a:t>Aturan produksi: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80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id-ID" sz="2800" i="1" dirty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</m:t>
                      </m:r>
                      <m:r>
                        <a:rPr lang="id-ID" sz="2800" i="1" dirty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𝑎𝑆</m:t>
                      </m:r>
                      <m:r>
                        <a:rPr lang="id-ID" sz="2800" i="1" dirty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|</m:t>
                      </m:r>
                      <m:r>
                        <a:rPr lang="id-ID" sz="2800" i="1" dirty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𝑎𝐵</m:t>
                      </m:r>
                    </m:oMath>
                  </m:oMathPara>
                </a14:m>
                <a:endParaRPr lang="id-ID" sz="28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800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𝐵</m:t>
                      </m:r>
                      <m:r>
                        <a:rPr lang="id-ID" sz="2800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</m:t>
                      </m:r>
                      <m:r>
                        <a:rPr lang="id-ID" sz="2800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𝑏𝐶</m:t>
                      </m:r>
                    </m:oMath>
                  </m:oMathPara>
                </a14:m>
                <a:endParaRPr lang="id-ID" sz="28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800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𝐶</m:t>
                      </m:r>
                      <m:r>
                        <a:rPr lang="id-ID" sz="2800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</m:t>
                      </m:r>
                      <m:r>
                        <a:rPr lang="id-ID" sz="2800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𝑎𝐶</m:t>
                      </m:r>
                      <m:r>
                        <a:rPr lang="id-ID" sz="2800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|</m:t>
                      </m:r>
                      <m:r>
                        <a:rPr lang="id-ID" sz="2800" i="1" dirty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𝑎</m:t>
                      </m:r>
                    </m:oMath>
                  </m:oMathPara>
                </a14:m>
                <a:endParaRPr lang="id-ID" dirty="0"/>
              </a:p>
              <a:p>
                <a:pPr marL="0" indent="0">
                  <a:buNone/>
                </a:pPr>
                <a:r>
                  <a:rPr lang="id-ID" sz="2400" dirty="0">
                    <a:solidFill>
                      <a:srgbClr val="FF0000"/>
                    </a:solidFill>
                  </a:rPr>
                  <a:t>Kalimat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d-ID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id-ID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id-ID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id-ID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d-ID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id-ID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d-ID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d-ID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𝑎𝑡𝑎𝑢</m:t>
                    </m:r>
                    <m:r>
                      <a:rPr lang="id-ID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d-ID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𝑎𝑎𝑎𝑏𝑎𝑎</m:t>
                    </m:r>
                    <m:r>
                      <a:rPr lang="id-ID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d-ID" sz="2400" dirty="0">
                    <a:solidFill>
                      <a:srgbClr val="FF0000"/>
                    </a:solidFill>
                  </a:rPr>
                  <a:t>merupakan derivasi berikut: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id-ID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id-ID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𝑎𝑆</m:t>
                      </m:r>
                    </m:oMath>
                  </m:oMathPara>
                </a14:m>
                <a:endParaRPr lang="id-ID" sz="2400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id-ID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𝑎𝑎𝑆</m:t>
                      </m:r>
                    </m:oMath>
                  </m:oMathPara>
                </a14:m>
                <a:endParaRPr lang="id-ID" sz="2400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id-ID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𝑎𝑎𝑎𝐵</m:t>
                      </m:r>
                    </m:oMath>
                  </m:oMathPara>
                </a14:m>
                <a:endParaRPr lang="id-ID" sz="2400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id-ID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𝑎𝑎𝑎𝑏</m:t>
                      </m:r>
                      <m:r>
                        <m:rPr>
                          <m:sty m:val="p"/>
                        </m:rPr>
                        <a:rPr lang="id-ID" sz="24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id-ID" sz="2400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d-ID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id-ID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𝑎𝑎𝑎𝑏𝑎𝑎</m:t>
                      </m:r>
                    </m:oMath>
                  </m:oMathPara>
                </a14:m>
                <a:endParaRPr lang="id-ID" sz="2400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id-ID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A098C6-17FF-42D9-B0A1-F75841BAFF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08309" y="1068539"/>
                <a:ext cx="8285499" cy="5093110"/>
              </a:xfrm>
              <a:blipFill>
                <a:blip r:embed="rId2"/>
                <a:stretch>
                  <a:fillRect l="-11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5236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378B-38CC-491D-86B1-75351C3B4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2800" dirty="0"/>
              <a:t>Pendahuluan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A26FB-D276-4127-961E-339A92761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8309" y="1068538"/>
            <a:ext cx="8285499" cy="5466249"/>
          </a:xfrm>
        </p:spPr>
        <p:txBody>
          <a:bodyPr>
            <a:normAutofit/>
          </a:bodyPr>
          <a:lstStyle/>
          <a:p>
            <a:r>
              <a:rPr lang="id-ID" sz="2800" dirty="0"/>
              <a:t>Tata bahasa (grammar) didefinisikan secara formal sebagai kumpulan himpunan-himpunan variabel, simbol-simbol terminal, simbol-simbol awal yang dibatasi oleh aturan tata bahasa.</a:t>
            </a:r>
          </a:p>
          <a:p>
            <a:r>
              <a:rPr lang="id-ID" sz="2800" dirty="0"/>
              <a:t>Suatu tata bahasa dapat menghasilkan sejumlah string dengan menerapkan aturan tata bahasa.</a:t>
            </a:r>
          </a:p>
          <a:p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11876062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F9E33A-672E-4499-A7BA-EE4327F4D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94092" cy="6858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6BC89EC-D40D-42F1-BD48-19B2C7F83B44}"/>
              </a:ext>
            </a:extLst>
          </p:cNvPr>
          <p:cNvSpPr txBox="1"/>
          <p:nvPr/>
        </p:nvSpPr>
        <p:spPr>
          <a:xfrm>
            <a:off x="348343" y="5332903"/>
            <a:ext cx="404948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4800" dirty="0">
                <a:solidFill>
                  <a:srgbClr val="FFE12E"/>
                </a:solidFill>
                <a:latin typeface="Montserrat" panose="02000505000000020004" pitchFamily="2" charset="0"/>
                <a:ea typeface="Roboto" pitchFamily="2" charset="0"/>
                <a:cs typeface="Arial"/>
              </a:rPr>
              <a:t>Thank You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171AE4-0AA8-41EE-9C53-D4398596FF8A}"/>
              </a:ext>
            </a:extLst>
          </p:cNvPr>
          <p:cNvSpPr txBox="1"/>
          <p:nvPr/>
        </p:nvSpPr>
        <p:spPr>
          <a:xfrm>
            <a:off x="348343" y="5968113"/>
            <a:ext cx="4049486" cy="27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100" dirty="0">
                <a:solidFill>
                  <a:schemeClr val="bg1"/>
                </a:solidFill>
                <a:latin typeface="Montserrat" panose="02000505000000020004" pitchFamily="2" charset="0"/>
                <a:ea typeface="Roboto" pitchFamily="2" charset="0"/>
                <a:cs typeface="Arial"/>
              </a:rPr>
              <a:t>ukrida.ac.id</a:t>
            </a:r>
          </a:p>
        </p:txBody>
      </p:sp>
    </p:spTree>
    <p:extLst>
      <p:ext uri="{BB962C8B-B14F-4D97-AF65-F5344CB8AC3E}">
        <p14:creationId xmlns:p14="http://schemas.microsoft.com/office/powerpoint/2010/main" val="2848738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378B-38CC-491D-86B1-75351C3B4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2800" dirty="0"/>
              <a:t>Pendahuluan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A26FB-D276-4127-961E-339A92761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8309" y="1068538"/>
            <a:ext cx="8285499" cy="5466249"/>
          </a:xfrm>
        </p:spPr>
        <p:txBody>
          <a:bodyPr>
            <a:normAutofit/>
          </a:bodyPr>
          <a:lstStyle/>
          <a:p>
            <a:r>
              <a:rPr lang="id-ID" sz="2800" dirty="0"/>
              <a:t>Contoh tata bahasa :</a:t>
            </a:r>
          </a:p>
          <a:p>
            <a:pPr marL="457200" lvl="1" indent="0">
              <a:buNone/>
            </a:pPr>
            <a:r>
              <a:rPr lang="id-ID" sz="2600" dirty="0"/>
              <a:t> </a:t>
            </a:r>
            <a:r>
              <a:rPr lang="id-ID" sz="2600" dirty="0">
                <a:solidFill>
                  <a:srgbClr val="00B050"/>
                </a:solidFill>
                <a:sym typeface="Symbol" panose="05050102010706020507" pitchFamily="18" charset="2"/>
              </a:rPr>
              <a:t></a:t>
            </a:r>
            <a:r>
              <a:rPr lang="id-ID" sz="2600" dirty="0">
                <a:solidFill>
                  <a:srgbClr val="00B050"/>
                </a:solidFill>
              </a:rPr>
              <a:t>  </a:t>
            </a:r>
            <a:r>
              <a:rPr lang="id-ID" sz="2600" dirty="0">
                <a:solidFill>
                  <a:srgbClr val="00B050"/>
                </a:solidFill>
                <a:sym typeface="Wingdings" panose="05000000000000000000" pitchFamily="2" charset="2"/>
              </a:rPr>
              <a:t> </a:t>
            </a:r>
            <a:r>
              <a:rPr lang="id-ID" sz="2600" dirty="0">
                <a:solidFill>
                  <a:srgbClr val="00B050"/>
                </a:solidFill>
                <a:sym typeface="Symbol" panose="05050102010706020507" pitchFamily="18" charset="2"/>
              </a:rPr>
              <a:t></a:t>
            </a:r>
            <a:r>
              <a:rPr lang="id-ID" sz="2600" dirty="0">
                <a:solidFill>
                  <a:srgbClr val="00B050"/>
                </a:solidFill>
                <a:sym typeface="Wingdings" panose="05000000000000000000" pitchFamily="2" charset="2"/>
              </a:rPr>
              <a:t>   </a:t>
            </a:r>
          </a:p>
          <a:p>
            <a:pPr marL="457200" lvl="1" indent="0">
              <a:buNone/>
            </a:pPr>
            <a:r>
              <a:rPr lang="id-ID" sz="2600" dirty="0">
                <a:solidFill>
                  <a:srgbClr val="00B050"/>
                </a:solidFill>
                <a:sym typeface="Wingdings" panose="05000000000000000000" pitchFamily="2" charset="2"/>
              </a:rPr>
              <a:t>Dibaca </a:t>
            </a:r>
            <a:r>
              <a:rPr lang="id-ID" sz="2600" dirty="0">
                <a:solidFill>
                  <a:srgbClr val="00B050"/>
                </a:solidFill>
                <a:sym typeface="Symbol" panose="05050102010706020507" pitchFamily="18" charset="2"/>
              </a:rPr>
              <a:t></a:t>
            </a:r>
            <a:r>
              <a:rPr lang="id-ID" sz="2600" dirty="0">
                <a:solidFill>
                  <a:srgbClr val="00B050"/>
                </a:solidFill>
                <a:sym typeface="Wingdings" panose="05000000000000000000" pitchFamily="2" charset="2"/>
              </a:rPr>
              <a:t>  menghasilkan </a:t>
            </a:r>
            <a:r>
              <a:rPr lang="id-ID" sz="2600" dirty="0">
                <a:solidFill>
                  <a:srgbClr val="00B050"/>
                </a:solidFill>
                <a:sym typeface="Symbol" panose="05050102010706020507" pitchFamily="18" charset="2"/>
              </a:rPr>
              <a:t></a:t>
            </a:r>
            <a:r>
              <a:rPr lang="id-ID" sz="2600" dirty="0">
                <a:solidFill>
                  <a:srgbClr val="00B050"/>
                </a:solidFill>
                <a:sym typeface="Wingdings" panose="05000000000000000000" pitchFamily="2" charset="2"/>
              </a:rPr>
              <a:t>  </a:t>
            </a:r>
          </a:p>
          <a:p>
            <a:r>
              <a:rPr lang="id-ID" sz="2800" dirty="0"/>
              <a:t>Tata bahasa berfungsi untuk menentukan kebenaran dalam penulisan suatu statement, sesuai dengan aturan yang terdapat pada suatu program.</a:t>
            </a:r>
          </a:p>
          <a:p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1077091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99CC2-F672-4434-AC54-1A5CFBF47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2800" dirty="0"/>
              <a:t>Pendahuluan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25529-886A-45D3-BE1A-34AC5EBE5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8309" y="1068538"/>
            <a:ext cx="8285499" cy="5466249"/>
          </a:xfrm>
        </p:spPr>
        <p:txBody>
          <a:bodyPr>
            <a:normAutofit/>
          </a:bodyPr>
          <a:lstStyle/>
          <a:p>
            <a:r>
              <a:rPr lang="id-ID" sz="2800" dirty="0"/>
              <a:t>Tata bahasa merupakan salah satu bagian penting dalam pembuatan implementasi bahasa formal.</a:t>
            </a:r>
          </a:p>
          <a:p>
            <a:r>
              <a:rPr lang="id-ID" sz="2800" dirty="0"/>
              <a:t>Masukan yang tidak sesuai dengan tata bahasa yang telah ditetapkan menyebabkan proses tidak dapat dilakukan.</a:t>
            </a:r>
          </a:p>
          <a:p>
            <a:r>
              <a:rPr lang="id-ID" sz="2800" dirty="0"/>
              <a:t>Tata bahasa bebas konteks (Context Free Grammar) adalah salah satu yang digunakan dalam implementasi bahasa formal selain tata bahasa regular.</a:t>
            </a:r>
          </a:p>
        </p:txBody>
      </p:sp>
    </p:spTree>
    <p:extLst>
      <p:ext uri="{BB962C8B-B14F-4D97-AF65-F5344CB8AC3E}">
        <p14:creationId xmlns:p14="http://schemas.microsoft.com/office/powerpoint/2010/main" val="3313273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99CC2-F672-4434-AC54-1A5CFBF47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2800" dirty="0"/>
              <a:t>Pendahuluan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25529-886A-45D3-BE1A-34AC5EBE5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8309" y="1068538"/>
            <a:ext cx="8285499" cy="5466249"/>
          </a:xfrm>
        </p:spPr>
        <p:txBody>
          <a:bodyPr>
            <a:normAutofit/>
          </a:bodyPr>
          <a:lstStyle/>
          <a:p>
            <a:r>
              <a:rPr lang="id-ID" sz="2800" dirty="0"/>
              <a:t>Tata bahasa bebas konteks yang digunakan menghasilkan aturan produksi.</a:t>
            </a:r>
          </a:p>
          <a:p>
            <a:r>
              <a:rPr lang="id-ID" sz="2800" dirty="0"/>
              <a:t>Aturan produksi ini merupakan pusat dari tata bahasa yang menspesifikasikan bagaimana suatu tata bahasa melakukan transformasi suatu string ke bentuk lain.</a:t>
            </a:r>
          </a:p>
        </p:txBody>
      </p:sp>
    </p:spTree>
    <p:extLst>
      <p:ext uri="{BB962C8B-B14F-4D97-AF65-F5344CB8AC3E}">
        <p14:creationId xmlns:p14="http://schemas.microsoft.com/office/powerpoint/2010/main" val="1043638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7E9C1-CAA7-44F2-98CC-2E1538A14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2800" b="1" dirty="0">
                <a:solidFill>
                  <a:srgbClr val="00B0F0"/>
                </a:solidFill>
              </a:rPr>
              <a:t>Elemen bahasa formal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04D72-7384-438E-8BF1-CF62C11EC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8309" y="1068538"/>
            <a:ext cx="8285499" cy="5585480"/>
          </a:xfrm>
        </p:spPr>
        <p:txBody>
          <a:bodyPr>
            <a:normAutofit/>
          </a:bodyPr>
          <a:lstStyle/>
          <a:p>
            <a:r>
              <a:rPr lang="id-ID" sz="2800" dirty="0"/>
              <a:t>Elemen-elemen bahasa adalah alphabet, tata bahasa dan semantik.</a:t>
            </a:r>
          </a:p>
          <a:p>
            <a:r>
              <a:rPr lang="id-ID" sz="2800" dirty="0"/>
              <a:t>Alphabet adalah himpunan terhingga dari token-token dimana kalimat dibentuk dalam suatu bahasa.</a:t>
            </a:r>
          </a:p>
          <a:p>
            <a:r>
              <a:rPr lang="id-ID" sz="2800" dirty="0"/>
              <a:t>Contoh :</a:t>
            </a:r>
          </a:p>
          <a:p>
            <a:pPr marL="457200" lvl="1" indent="0">
              <a:buNone/>
            </a:pPr>
            <a:r>
              <a:rPr lang="id-ID" sz="2600" dirty="0">
                <a:solidFill>
                  <a:srgbClr val="00B050"/>
                </a:solidFill>
              </a:rPr>
              <a:t>{a,b} </a:t>
            </a:r>
            <a:r>
              <a:rPr lang="id-ID" sz="2600" dirty="0">
                <a:solidFill>
                  <a:srgbClr val="00B050"/>
                </a:solidFill>
                <a:sym typeface="Wingdings" panose="05000000000000000000" pitchFamily="2" charset="2"/>
              </a:rPr>
              <a:t> himpunan yang terdiri dari simbol “a” dan “b”.</a:t>
            </a:r>
          </a:p>
          <a:p>
            <a:r>
              <a:rPr lang="id-ID" sz="2800" dirty="0">
                <a:sym typeface="Wingdings" panose="05000000000000000000" pitchFamily="2" charset="2"/>
              </a:rPr>
              <a:t>Tata bahasa adalah himpunan dari aturan-aturan struktural yang didefinisikan yang berlaku dalam suatu kalimat pada token-token.</a:t>
            </a:r>
          </a:p>
          <a:p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1739107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7E9C1-CAA7-44F2-98CC-2E1538A14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2800" b="1" dirty="0">
                <a:solidFill>
                  <a:srgbClr val="00B0F0"/>
                </a:solidFill>
              </a:rPr>
              <a:t>Elemen bahasa formal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04D72-7384-438E-8BF1-CF62C11EC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8309" y="1068538"/>
            <a:ext cx="8285499" cy="5585480"/>
          </a:xfrm>
        </p:spPr>
        <p:txBody>
          <a:bodyPr>
            <a:normAutofit/>
          </a:bodyPr>
          <a:lstStyle/>
          <a:p>
            <a:r>
              <a:rPr lang="id-ID" sz="2800" dirty="0">
                <a:sym typeface="Wingdings" panose="05000000000000000000" pitchFamily="2" charset="2"/>
              </a:rPr>
              <a:t>Grammar G didefinisikan sebagai pasangan 4 tuple: V</a:t>
            </a:r>
            <a:r>
              <a:rPr lang="id-ID" sz="2800" baseline="-8000" dirty="0">
                <a:sym typeface="Wingdings" panose="05000000000000000000" pitchFamily="2" charset="2"/>
              </a:rPr>
              <a:t>t</a:t>
            </a:r>
            <a:r>
              <a:rPr lang="id-ID" sz="2800" dirty="0">
                <a:sym typeface="Wingdings" panose="05000000000000000000" pitchFamily="2" charset="2"/>
              </a:rPr>
              <a:t>, V</a:t>
            </a:r>
            <a:r>
              <a:rPr lang="id-ID" sz="2800" baseline="-8000" dirty="0">
                <a:sym typeface="Wingdings" panose="05000000000000000000" pitchFamily="2" charset="2"/>
              </a:rPr>
              <a:t>n</a:t>
            </a:r>
            <a:r>
              <a:rPr lang="id-ID" sz="2800" dirty="0">
                <a:sym typeface="Wingdings" panose="05000000000000000000" pitchFamily="2" charset="2"/>
              </a:rPr>
              <a:t>, S dan P , dan dituliskan sebagai Q(V</a:t>
            </a:r>
            <a:r>
              <a:rPr lang="id-ID" sz="2800" baseline="-8000" dirty="0">
                <a:sym typeface="Wingdings" panose="05000000000000000000" pitchFamily="2" charset="2"/>
              </a:rPr>
              <a:t>t</a:t>
            </a:r>
            <a:r>
              <a:rPr lang="id-ID" sz="2800" dirty="0">
                <a:sym typeface="Wingdings" panose="05000000000000000000" pitchFamily="2" charset="2"/>
              </a:rPr>
              <a:t>, V</a:t>
            </a:r>
            <a:r>
              <a:rPr lang="id-ID" sz="2800" baseline="-8000" dirty="0">
                <a:sym typeface="Wingdings" panose="05000000000000000000" pitchFamily="2" charset="2"/>
              </a:rPr>
              <a:t>n</a:t>
            </a:r>
            <a:r>
              <a:rPr lang="id-ID" sz="2800" dirty="0">
                <a:sym typeface="Wingdings" panose="05000000000000000000" pitchFamily="2" charset="2"/>
              </a:rPr>
              <a:t>, S, P) dimana:</a:t>
            </a:r>
          </a:p>
          <a:p>
            <a:pPr marL="457200" lvl="1" indent="0">
              <a:buNone/>
            </a:pPr>
            <a:r>
              <a:rPr lang="id-ID" sz="2600" dirty="0">
                <a:solidFill>
                  <a:srgbClr val="00B050"/>
                </a:solidFill>
                <a:sym typeface="Wingdings" panose="05000000000000000000" pitchFamily="2" charset="2"/>
              </a:rPr>
              <a:t>V</a:t>
            </a:r>
            <a:r>
              <a:rPr lang="id-ID" sz="2600" baseline="-8000" dirty="0">
                <a:solidFill>
                  <a:srgbClr val="00B050"/>
                </a:solidFill>
                <a:sym typeface="Wingdings" panose="05000000000000000000" pitchFamily="2" charset="2"/>
              </a:rPr>
              <a:t>t </a:t>
            </a:r>
            <a:r>
              <a:rPr lang="id-ID" sz="2600" dirty="0">
                <a:solidFill>
                  <a:srgbClr val="00B050"/>
                </a:solidFill>
                <a:sym typeface="Wingdings" panose="05000000000000000000" pitchFamily="2" charset="2"/>
              </a:rPr>
              <a:t>	: himpunan simbol-simbol terminal (alphabet)</a:t>
            </a:r>
          </a:p>
          <a:p>
            <a:pPr marL="457200" lvl="1" indent="0">
              <a:buNone/>
            </a:pPr>
            <a:r>
              <a:rPr lang="id-ID" sz="2600" dirty="0">
                <a:solidFill>
                  <a:srgbClr val="00B050"/>
                </a:solidFill>
                <a:sym typeface="Wingdings" panose="05000000000000000000" pitchFamily="2" charset="2"/>
              </a:rPr>
              <a:t>V</a:t>
            </a:r>
            <a:r>
              <a:rPr lang="id-ID" sz="2600" baseline="-8000" dirty="0">
                <a:solidFill>
                  <a:srgbClr val="00B050"/>
                </a:solidFill>
                <a:sym typeface="Wingdings" panose="05000000000000000000" pitchFamily="2" charset="2"/>
              </a:rPr>
              <a:t>n </a:t>
            </a:r>
            <a:r>
              <a:rPr lang="id-ID" sz="2600" dirty="0">
                <a:solidFill>
                  <a:srgbClr val="00B050"/>
                </a:solidFill>
                <a:sym typeface="Wingdings" panose="05000000000000000000" pitchFamily="2" charset="2"/>
              </a:rPr>
              <a:t>	: himpunan simbol-simbol non terminal</a:t>
            </a:r>
          </a:p>
          <a:p>
            <a:pPr marL="457200" lvl="1" indent="0">
              <a:buNone/>
            </a:pPr>
            <a:r>
              <a:rPr lang="id-ID" sz="2600" dirty="0">
                <a:solidFill>
                  <a:srgbClr val="00B050"/>
                </a:solidFill>
                <a:sym typeface="Wingdings" panose="05000000000000000000" pitchFamily="2" charset="2"/>
              </a:rPr>
              <a:t>S </a:t>
            </a:r>
            <a:r>
              <a:rPr lang="id-ID" sz="2800" dirty="0">
                <a:sym typeface="Symbol" panose="05050102010706020507" pitchFamily="18" charset="2"/>
              </a:rPr>
              <a:t></a:t>
            </a:r>
            <a:r>
              <a:rPr lang="id-ID" sz="2600" dirty="0">
                <a:solidFill>
                  <a:srgbClr val="00B050"/>
                </a:solidFill>
                <a:sym typeface="Wingdings" panose="05000000000000000000" pitchFamily="2" charset="2"/>
              </a:rPr>
              <a:t> V: simbol awal atau start</a:t>
            </a:r>
          </a:p>
          <a:p>
            <a:pPr marL="457200" lvl="1" indent="0">
              <a:buNone/>
            </a:pPr>
            <a:r>
              <a:rPr lang="id-ID" sz="2600" dirty="0">
                <a:solidFill>
                  <a:srgbClr val="00B050"/>
                </a:solidFill>
                <a:sym typeface="Wingdings" panose="05000000000000000000" pitchFamily="2" charset="2"/>
              </a:rPr>
              <a:t>P	: himpunan produksi</a:t>
            </a:r>
          </a:p>
          <a:p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1741042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DBA53-E739-4AF0-9882-600A07F39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d-ID" sz="2800" b="1" dirty="0">
                <a:solidFill>
                  <a:srgbClr val="00B0F0"/>
                </a:solidFill>
              </a:rPr>
              <a:t>Elemen bahasa formal</a:t>
            </a:r>
            <a:endParaRPr lang="id-ID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97571-C3DB-434E-A48E-FB445B58E6E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id-ID" sz="2800" dirty="0"/>
              <a:t>Contoh:</a:t>
            </a:r>
          </a:p>
          <a:p>
            <a:pPr marL="457200" lvl="1" indent="0">
              <a:buNone/>
            </a:pPr>
            <a:r>
              <a:rPr lang="id-ID" sz="2600" dirty="0">
                <a:solidFill>
                  <a:srgbClr val="48EE50"/>
                </a:solidFill>
              </a:rPr>
              <a:t>G1 : Vt ={I, want, need, you}, V={ S, A, B,C},</a:t>
            </a:r>
          </a:p>
          <a:p>
            <a:pPr marL="457200" lvl="1" indent="0">
              <a:buNone/>
            </a:pPr>
            <a:r>
              <a:rPr lang="id-ID" sz="2600" dirty="0">
                <a:solidFill>
                  <a:srgbClr val="48EE50"/>
                </a:solidFill>
              </a:rPr>
              <a:t>P={S</a:t>
            </a:r>
            <a:r>
              <a:rPr lang="id-ID" sz="2600" dirty="0">
                <a:solidFill>
                  <a:srgbClr val="48EE50"/>
                </a:solidFill>
                <a:sym typeface="Wingdings" panose="05000000000000000000" pitchFamily="2" charset="2"/>
              </a:rPr>
              <a:t>ABC, AI, Bwant | need, Cyou}, </a:t>
            </a:r>
          </a:p>
          <a:p>
            <a:pPr marL="457200" lvl="1" indent="0">
              <a:buNone/>
            </a:pPr>
            <a:r>
              <a:rPr lang="id-ID" sz="2600" dirty="0">
                <a:solidFill>
                  <a:srgbClr val="48EE50"/>
                </a:solidFill>
                <a:sym typeface="Wingdings" panose="05000000000000000000" pitchFamily="2" charset="2"/>
              </a:rPr>
              <a:t>SABC</a:t>
            </a:r>
          </a:p>
          <a:p>
            <a:pPr marL="457200" lvl="1" indent="0">
              <a:buNone/>
            </a:pPr>
            <a:r>
              <a:rPr lang="id-ID" sz="2600" dirty="0">
                <a:solidFill>
                  <a:srgbClr val="48EE50"/>
                </a:solidFill>
                <a:sym typeface="Wingdings" panose="05000000000000000000" pitchFamily="2" charset="2"/>
              </a:rPr>
              <a:t>Iwantyou</a:t>
            </a:r>
          </a:p>
          <a:p>
            <a:pPr marL="457200" lvl="1" indent="0">
              <a:buNone/>
            </a:pPr>
            <a:r>
              <a:rPr lang="id-ID" sz="2600" dirty="0">
                <a:solidFill>
                  <a:srgbClr val="48EE50"/>
                </a:solidFill>
                <a:sym typeface="Wingdings" panose="05000000000000000000" pitchFamily="2" charset="2"/>
              </a:rPr>
              <a:t>L(G1)= {Iwantyou,Ineedyou}</a:t>
            </a:r>
          </a:p>
          <a:p>
            <a:endParaRPr lang="id-ID" sz="2800" dirty="0"/>
          </a:p>
        </p:txBody>
      </p:sp>
    </p:spTree>
    <p:extLst>
      <p:ext uri="{BB962C8B-B14F-4D97-AF65-F5344CB8AC3E}">
        <p14:creationId xmlns:p14="http://schemas.microsoft.com/office/powerpoint/2010/main" val="394767506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Ukrida Color">
      <a:dk1>
        <a:srgbClr val="00325A"/>
      </a:dk1>
      <a:lt1>
        <a:srgbClr val="FFFFFF"/>
      </a:lt1>
      <a:dk2>
        <a:srgbClr val="00325A"/>
      </a:dk2>
      <a:lt2>
        <a:srgbClr val="FFE12D"/>
      </a:lt2>
      <a:accent1>
        <a:srgbClr val="0080C6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2DA1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1607</TotalTime>
  <Words>2299</Words>
  <Application>Microsoft Office PowerPoint</Application>
  <PresentationFormat>On-screen Show (4:3)</PresentationFormat>
  <Paragraphs>231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Montserrat</vt:lpstr>
      <vt:lpstr>Montserrat Light</vt:lpstr>
      <vt:lpstr>Symbol</vt:lpstr>
      <vt:lpstr>Wingdings</vt:lpstr>
      <vt:lpstr>Custom Design</vt:lpstr>
      <vt:lpstr>PowerPoint Presentation</vt:lpstr>
      <vt:lpstr>Pendahuluan </vt:lpstr>
      <vt:lpstr>Pendahuluan</vt:lpstr>
      <vt:lpstr>Pendahuluan</vt:lpstr>
      <vt:lpstr>Pendahuluan</vt:lpstr>
      <vt:lpstr>Pendahuluan</vt:lpstr>
      <vt:lpstr>Elemen bahasa formal</vt:lpstr>
      <vt:lpstr>Elemen bahasa formal</vt:lpstr>
      <vt:lpstr>Elemen bahasa formal</vt:lpstr>
      <vt:lpstr>Elemen bahasa formal</vt:lpstr>
      <vt:lpstr>Konsep Dasar</vt:lpstr>
      <vt:lpstr>Konsep Dasar</vt:lpstr>
      <vt:lpstr>Konsep Dasar</vt:lpstr>
      <vt:lpstr>Tata bahasa Regular</vt:lpstr>
      <vt:lpstr>Tata bahasa Regular</vt:lpstr>
      <vt:lpstr>Tata bahasa Regular</vt:lpstr>
      <vt:lpstr>Tata bahasa Regular</vt:lpstr>
      <vt:lpstr>Aturan Produksi</vt:lpstr>
      <vt:lpstr>Aturan Produksi</vt:lpstr>
      <vt:lpstr>Aturan Produksi</vt:lpstr>
      <vt:lpstr>Aturan Produksi</vt:lpstr>
      <vt:lpstr>Derivasi Kalimat dan Penentuan Bahasa </vt:lpstr>
      <vt:lpstr>Derivasi Kalimat dan Penentuan Bahasa</vt:lpstr>
      <vt:lpstr>Derivasi Kalimat dan Penentuan Bahasa</vt:lpstr>
      <vt:lpstr>Derivasi Kalimat dan Penentuan Bahasa</vt:lpstr>
      <vt:lpstr>Latihan soal</vt:lpstr>
      <vt:lpstr>Latihan soal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Admin1152072</dc:creator>
  <cp:lastModifiedBy>floren rp</cp:lastModifiedBy>
  <cp:revision>95</cp:revision>
  <dcterms:created xsi:type="dcterms:W3CDTF">2017-09-11T12:08:03Z</dcterms:created>
  <dcterms:modified xsi:type="dcterms:W3CDTF">2024-09-03T05:20:51Z</dcterms:modified>
</cp:coreProperties>
</file>