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handoutMasterIdLst>
    <p:handoutMasterId r:id="rId36"/>
  </p:handoutMasterIdLst>
  <p:sldIdLst>
    <p:sldId id="268" r:id="rId2"/>
    <p:sldId id="25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26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2ECC"/>
    <a:srgbClr val="D54619"/>
    <a:srgbClr val="30D87C"/>
    <a:srgbClr val="003258"/>
    <a:srgbClr val="E1FF2E"/>
    <a:srgbClr val="000000"/>
    <a:srgbClr val="00325A"/>
    <a:srgbClr val="FFE1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63" d="100"/>
          <a:sy n="63" d="100"/>
        </p:scale>
        <p:origin x="920" y="48"/>
      </p:cViewPr>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CC9D74-A3DF-4807-B513-ED1C37684F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8727127-C60F-48F1-9035-89750229E0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34E62F-46C1-49F8-AE8F-0B301CA791E4}" type="datetimeFigureOut">
              <a:rPr lang="en-US" smtClean="0"/>
              <a:t>9/29/2022</a:t>
            </a:fld>
            <a:endParaRPr lang="en-US"/>
          </a:p>
        </p:txBody>
      </p:sp>
      <p:sp>
        <p:nvSpPr>
          <p:cNvPr id="4" name="Footer Placeholder 3">
            <a:extLst>
              <a:ext uri="{FF2B5EF4-FFF2-40B4-BE49-F238E27FC236}">
                <a16:creationId xmlns:a16="http://schemas.microsoft.com/office/drawing/2014/main" id="{F6378E1E-86B5-4357-9195-4516B2D705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D7E2591-2F61-4136-BAB4-4DF68AAB17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2D9A7E-B14A-4E32-B8E1-5B58813BDD93}" type="slidenum">
              <a:rPr lang="en-US" smtClean="0"/>
              <a:t>‹#›</a:t>
            </a:fld>
            <a:endParaRPr lang="en-US"/>
          </a:p>
        </p:txBody>
      </p:sp>
    </p:spTree>
    <p:extLst>
      <p:ext uri="{BB962C8B-B14F-4D97-AF65-F5344CB8AC3E}">
        <p14:creationId xmlns:p14="http://schemas.microsoft.com/office/powerpoint/2010/main" val="5252328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8604-F9F9-4826-AFA2-26F2A8C8E9EE}"/>
              </a:ext>
            </a:extLst>
          </p:cNvPr>
          <p:cNvSpPr>
            <a:spLocks noGrp="1"/>
          </p:cNvSpPr>
          <p:nvPr>
            <p:ph type="title"/>
          </p:nvPr>
        </p:nvSpPr>
        <p:spPr>
          <a:xfrm>
            <a:off x="454083" y="392634"/>
            <a:ext cx="6353117" cy="446952"/>
          </a:xfrm>
          <a:prstGeom prst="rect">
            <a:avLst/>
          </a:prstGeom>
        </p:spPr>
        <p:txBody>
          <a:bodyPr>
            <a:normAutofit/>
          </a:bodyPr>
          <a:lstStyle>
            <a:lvl1pPr>
              <a:defRPr sz="1400">
                <a:latin typeface="Montserrat Light" panose="00000400000000000000" pitchFamily="50" charset="0"/>
              </a:defRPr>
            </a:lvl1pPr>
          </a:lstStyle>
          <a:p>
            <a:endParaRPr lang="en-US" dirty="0"/>
          </a:p>
        </p:txBody>
      </p:sp>
      <p:cxnSp>
        <p:nvCxnSpPr>
          <p:cNvPr id="6" name="Straight Connector 5">
            <a:extLst>
              <a:ext uri="{FF2B5EF4-FFF2-40B4-BE49-F238E27FC236}">
                <a16:creationId xmlns:a16="http://schemas.microsoft.com/office/drawing/2014/main" id="{C01A2C98-6B1D-4EE6-A033-426F392A5280}"/>
              </a:ext>
            </a:extLst>
          </p:cNvPr>
          <p:cNvCxnSpPr>
            <a:cxnSpLocks/>
          </p:cNvCxnSpPr>
          <p:nvPr userDrawn="1"/>
        </p:nvCxnSpPr>
        <p:spPr>
          <a:xfrm flipH="1">
            <a:off x="552451" y="770164"/>
            <a:ext cx="6254749"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75D6B45-2776-4541-AA7D-3BCE7EF8CE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9514" y="343835"/>
            <a:ext cx="1740068" cy="463756"/>
          </a:xfrm>
          <a:prstGeom prst="rect">
            <a:avLst/>
          </a:prstGeom>
        </p:spPr>
      </p:pic>
      <p:sp>
        <p:nvSpPr>
          <p:cNvPr id="8" name="Title 1">
            <a:extLst>
              <a:ext uri="{FF2B5EF4-FFF2-40B4-BE49-F238E27FC236}">
                <a16:creationId xmlns:a16="http://schemas.microsoft.com/office/drawing/2014/main" id="{CB531BF4-3342-4DC8-8EE2-3BD3F7EC2E75}"/>
              </a:ext>
            </a:extLst>
          </p:cNvPr>
          <p:cNvSpPr txBox="1">
            <a:spLocks/>
          </p:cNvSpPr>
          <p:nvPr userDrawn="1"/>
        </p:nvSpPr>
        <p:spPr>
          <a:xfrm>
            <a:off x="404418" y="80759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325A"/>
                </a:solidFill>
                <a:latin typeface="Montserrat" panose="02000505000000020004" pitchFamily="2" charset="0"/>
              </a:rPr>
              <a:t>Click to edit Master title style</a:t>
            </a:r>
          </a:p>
        </p:txBody>
      </p:sp>
      <p:sp>
        <p:nvSpPr>
          <p:cNvPr id="9" name="Content Placeholder 3">
            <a:extLst>
              <a:ext uri="{FF2B5EF4-FFF2-40B4-BE49-F238E27FC236}">
                <a16:creationId xmlns:a16="http://schemas.microsoft.com/office/drawing/2014/main" id="{8F738E19-97A3-4227-B257-7F949888D109}"/>
              </a:ext>
            </a:extLst>
          </p:cNvPr>
          <p:cNvSpPr>
            <a:spLocks noGrp="1"/>
          </p:cNvSpPr>
          <p:nvPr>
            <p:ph sz="half" idx="2"/>
          </p:nvPr>
        </p:nvSpPr>
        <p:spPr>
          <a:xfrm>
            <a:off x="454083" y="1956435"/>
            <a:ext cx="3868737"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
        <p:nvSpPr>
          <p:cNvPr id="10" name="Content Placeholder 3">
            <a:extLst>
              <a:ext uri="{FF2B5EF4-FFF2-40B4-BE49-F238E27FC236}">
                <a16:creationId xmlns:a16="http://schemas.microsoft.com/office/drawing/2014/main" id="{1E0E760F-81DA-4BAE-AC97-982573EC6DDE}"/>
              </a:ext>
            </a:extLst>
          </p:cNvPr>
          <p:cNvSpPr>
            <a:spLocks noGrp="1"/>
          </p:cNvSpPr>
          <p:nvPr>
            <p:ph sz="half" idx="10"/>
          </p:nvPr>
        </p:nvSpPr>
        <p:spPr>
          <a:xfrm>
            <a:off x="4872831" y="1956435"/>
            <a:ext cx="3868737"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5468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8604-F9F9-4826-AFA2-26F2A8C8E9EE}"/>
              </a:ext>
            </a:extLst>
          </p:cNvPr>
          <p:cNvSpPr>
            <a:spLocks noGrp="1"/>
          </p:cNvSpPr>
          <p:nvPr>
            <p:ph type="title"/>
          </p:nvPr>
        </p:nvSpPr>
        <p:spPr>
          <a:xfrm>
            <a:off x="454083" y="323212"/>
            <a:ext cx="6353117" cy="446952"/>
          </a:xfrm>
          <a:prstGeom prst="rect">
            <a:avLst/>
          </a:prstGeom>
        </p:spPr>
        <p:txBody>
          <a:bodyPr>
            <a:normAutofit/>
          </a:bodyPr>
          <a:lstStyle>
            <a:lvl1pPr>
              <a:defRPr sz="2000">
                <a:latin typeface="Montserrat Light" panose="00000400000000000000" pitchFamily="50" charset="0"/>
              </a:defRPr>
            </a:lvl1pPr>
          </a:lstStyle>
          <a:p>
            <a:endParaRPr lang="en-US" dirty="0"/>
          </a:p>
        </p:txBody>
      </p:sp>
      <p:cxnSp>
        <p:nvCxnSpPr>
          <p:cNvPr id="6" name="Straight Connector 5">
            <a:extLst>
              <a:ext uri="{FF2B5EF4-FFF2-40B4-BE49-F238E27FC236}">
                <a16:creationId xmlns:a16="http://schemas.microsoft.com/office/drawing/2014/main" id="{C01A2C98-6B1D-4EE6-A033-426F392A5280}"/>
              </a:ext>
            </a:extLst>
          </p:cNvPr>
          <p:cNvCxnSpPr>
            <a:cxnSpLocks/>
          </p:cNvCxnSpPr>
          <p:nvPr userDrawn="1"/>
        </p:nvCxnSpPr>
        <p:spPr>
          <a:xfrm flipH="1">
            <a:off x="552451" y="770164"/>
            <a:ext cx="6254749"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75D6B45-2776-4541-AA7D-3BCE7EF8CE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9514" y="343835"/>
            <a:ext cx="1740068" cy="463756"/>
          </a:xfrm>
          <a:prstGeom prst="rect">
            <a:avLst/>
          </a:prstGeom>
        </p:spPr>
      </p:pic>
      <p:sp>
        <p:nvSpPr>
          <p:cNvPr id="9" name="Content Placeholder 3">
            <a:extLst>
              <a:ext uri="{FF2B5EF4-FFF2-40B4-BE49-F238E27FC236}">
                <a16:creationId xmlns:a16="http://schemas.microsoft.com/office/drawing/2014/main" id="{8F738E19-97A3-4227-B257-7F949888D109}"/>
              </a:ext>
            </a:extLst>
          </p:cNvPr>
          <p:cNvSpPr>
            <a:spLocks noGrp="1"/>
          </p:cNvSpPr>
          <p:nvPr>
            <p:ph sz="half" idx="2"/>
          </p:nvPr>
        </p:nvSpPr>
        <p:spPr>
          <a:xfrm>
            <a:off x="308309" y="1068539"/>
            <a:ext cx="8285499"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3160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0390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921CE-1BFB-4C33-9E39-9E365E85FFB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8E4CF2-F9B2-4A2F-8879-48B31C82B1B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A3FEA90-32AA-4707-952A-6016A899B15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C12DA-7C3F-4F5E-A3EF-25444230DB43}" type="datetimeFigureOut">
              <a:rPr lang="en-US" smtClean="0"/>
              <a:t>9/29/2022</a:t>
            </a:fld>
            <a:endParaRPr lang="en-US"/>
          </a:p>
        </p:txBody>
      </p:sp>
      <p:sp>
        <p:nvSpPr>
          <p:cNvPr id="5" name="Footer Placeholder 4">
            <a:extLst>
              <a:ext uri="{FF2B5EF4-FFF2-40B4-BE49-F238E27FC236}">
                <a16:creationId xmlns:a16="http://schemas.microsoft.com/office/drawing/2014/main" id="{DFA2581A-1314-46EF-8E8C-577D4775892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4EFBB-8EF2-4237-B64F-A4D1656066C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2CBB-99DC-4D92-93F8-130B3B4D489E}" type="slidenum">
              <a:rPr lang="en-US" smtClean="0"/>
              <a:t>‹#›</a:t>
            </a:fld>
            <a:endParaRPr lang="en-US"/>
          </a:p>
        </p:txBody>
      </p:sp>
    </p:spTree>
    <p:extLst>
      <p:ext uri="{BB962C8B-B14F-4D97-AF65-F5344CB8AC3E}">
        <p14:creationId xmlns:p14="http://schemas.microsoft.com/office/powerpoint/2010/main" val="1748154731"/>
      </p:ext>
    </p:extLst>
  </p:cSld>
  <p:clrMap bg1="lt1" tx1="dk1" bg2="lt2" tx2="dk2" accent1="accent1" accent2="accent2" accent3="accent3" accent4="accent4" accent5="accent5" accent6="accent6" hlink="hlink" folHlink="folHlink"/>
  <p:sldLayoutIdLst>
    <p:sldLayoutId id="2147483668" r:id="rId1"/>
    <p:sldLayoutId id="2147483675"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70AA2130-8559-4CC2-B620-4F5ED7F3068E}"/>
              </a:ext>
            </a:extLst>
          </p:cNvPr>
          <p:cNvPicPr>
            <a:picLocks noChangeAspect="1"/>
          </p:cNvPicPr>
          <p:nvPr/>
        </p:nvPicPr>
        <p:blipFill rotWithShape="1">
          <a:blip r:embed="rId2"/>
          <a:srcRect t="18"/>
          <a:stretch/>
        </p:blipFill>
        <p:spPr>
          <a:xfrm>
            <a:off x="0" y="0"/>
            <a:ext cx="9144000" cy="6857999"/>
          </a:xfrm>
          <a:prstGeom prst="rect">
            <a:avLst/>
          </a:prstGeom>
        </p:spPr>
      </p:pic>
      <p:sp>
        <p:nvSpPr>
          <p:cNvPr id="3" name="TextBox 2">
            <a:extLst>
              <a:ext uri="{FF2B5EF4-FFF2-40B4-BE49-F238E27FC236}">
                <a16:creationId xmlns:a16="http://schemas.microsoft.com/office/drawing/2014/main" id="{6ABAC5FE-86C4-4CD2-89C7-743DFC42BE1C}"/>
              </a:ext>
            </a:extLst>
          </p:cNvPr>
          <p:cNvSpPr txBox="1"/>
          <p:nvPr/>
        </p:nvSpPr>
        <p:spPr>
          <a:xfrm>
            <a:off x="295422" y="2574388"/>
            <a:ext cx="6527409" cy="3108543"/>
          </a:xfrm>
          <a:prstGeom prst="rect">
            <a:avLst/>
          </a:prstGeom>
          <a:noFill/>
        </p:spPr>
        <p:txBody>
          <a:bodyPr wrap="square" rtlCol="0">
            <a:spAutoFit/>
          </a:bodyPr>
          <a:lstStyle/>
          <a:p>
            <a:r>
              <a:rPr lang="id-ID" sz="2800" dirty="0">
                <a:solidFill>
                  <a:srgbClr val="C82ECC"/>
                </a:solidFill>
              </a:rPr>
              <a:t>Kuliah 3 Finite Automata (FA)</a:t>
            </a:r>
          </a:p>
          <a:p>
            <a:r>
              <a:rPr lang="id-ID" sz="2800" dirty="0">
                <a:solidFill>
                  <a:srgbClr val="00B050"/>
                </a:solidFill>
              </a:rPr>
              <a:t>Pendahuluan</a:t>
            </a:r>
          </a:p>
          <a:p>
            <a:r>
              <a:rPr lang="id-ID" sz="2800" dirty="0">
                <a:solidFill>
                  <a:srgbClr val="00B050"/>
                </a:solidFill>
              </a:rPr>
              <a:t>Konsep Otomata</a:t>
            </a:r>
          </a:p>
          <a:p>
            <a:r>
              <a:rPr lang="id-ID" sz="2800" dirty="0">
                <a:solidFill>
                  <a:srgbClr val="00B050"/>
                </a:solidFill>
              </a:rPr>
              <a:t>Sifat-sifat Otomata</a:t>
            </a:r>
          </a:p>
          <a:p>
            <a:r>
              <a:rPr lang="id-ID" sz="2800" dirty="0">
                <a:solidFill>
                  <a:srgbClr val="00B050"/>
                </a:solidFill>
              </a:rPr>
              <a:t>Finite State Automata (FSA)</a:t>
            </a:r>
          </a:p>
          <a:p>
            <a:r>
              <a:rPr lang="id-ID" sz="2800" dirty="0">
                <a:solidFill>
                  <a:srgbClr val="00B050"/>
                </a:solidFill>
              </a:rPr>
              <a:t>Deterministic Finite Automata (DFA)</a:t>
            </a:r>
          </a:p>
          <a:p>
            <a:r>
              <a:rPr lang="id-ID" sz="2800" dirty="0">
                <a:solidFill>
                  <a:srgbClr val="00B050"/>
                </a:solidFill>
              </a:rPr>
              <a:t>Non Deterministic Finite Automata (NDFA)</a:t>
            </a:r>
          </a:p>
        </p:txBody>
      </p:sp>
    </p:spTree>
    <p:extLst>
      <p:ext uri="{BB962C8B-B14F-4D97-AF65-F5344CB8AC3E}">
        <p14:creationId xmlns:p14="http://schemas.microsoft.com/office/powerpoint/2010/main" val="321763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552450" y="288486"/>
            <a:ext cx="532855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K</a:t>
            </a:r>
            <a:r>
              <a:rPr lang="id-ID" sz="2400" dirty="0">
                <a:solidFill>
                  <a:srgbClr val="00B050"/>
                </a:solidFill>
                <a:latin typeface="Montserrat Light" panose="00000400000000000000" pitchFamily="50" charset="0"/>
                <a:ea typeface="Roboto" pitchFamily="2" charset="0"/>
                <a:cs typeface="Arial"/>
              </a:rPr>
              <a:t>onsep Otomata (Automata)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4" name="TextBox 3">
            <a:extLst>
              <a:ext uri="{FF2B5EF4-FFF2-40B4-BE49-F238E27FC236}">
                <a16:creationId xmlns:a16="http://schemas.microsoft.com/office/drawing/2014/main" id="{0135B7BB-D2C1-47DA-BD7A-7F243D834773}"/>
              </a:ext>
            </a:extLst>
          </p:cNvPr>
          <p:cNvSpPr txBox="1"/>
          <p:nvPr/>
        </p:nvSpPr>
        <p:spPr>
          <a:xfrm>
            <a:off x="378279" y="794458"/>
            <a:ext cx="8039100" cy="5632311"/>
          </a:xfrm>
          <a:prstGeom prst="rect">
            <a:avLst/>
          </a:prstGeom>
          <a:noFill/>
        </p:spPr>
        <p:txBody>
          <a:bodyPr wrap="square" rtlCol="0">
            <a:spAutoFit/>
          </a:bodyPr>
          <a:lstStyle/>
          <a:p>
            <a:pPr marL="342900" indent="-342900">
              <a:buFont typeface="Arial" panose="020B0604020202020204" pitchFamily="34" charset="0"/>
              <a:buChar char="•"/>
            </a:pPr>
            <a:r>
              <a:rPr lang="id-ID" sz="2400" dirty="0"/>
              <a:t>Mesin pengenal bersifat deterministik bila dalam setiap konfigurasi hanya ada satu kemungkinan yang dapat dilakukan mesin, jika tidak mesin pengenal bersifat non deterministik.</a:t>
            </a:r>
          </a:p>
          <a:p>
            <a:pPr marL="342900" indent="-342900">
              <a:buFont typeface="Arial" panose="020B0604020202020204" pitchFamily="34" charset="0"/>
              <a:buChar char="•"/>
            </a:pPr>
            <a:r>
              <a:rPr lang="id-ID" sz="2400" dirty="0"/>
              <a:t>Otomata yang lebih umum yaitu yang mampu menghasilkan string output, dikenal dengan Transducer.</a:t>
            </a:r>
          </a:p>
          <a:p>
            <a:pPr marL="342900" indent="-342900">
              <a:buFont typeface="Arial" panose="020B0604020202020204" pitchFamily="34" charset="0"/>
              <a:buChar char="•"/>
            </a:pPr>
            <a:r>
              <a:rPr lang="id-ID" sz="2400" dirty="0">
                <a:solidFill>
                  <a:srgbClr val="FF0000"/>
                </a:solidFill>
              </a:rPr>
              <a:t>Contoh penggunaan otomata adalah:</a:t>
            </a:r>
          </a:p>
          <a:p>
            <a:pPr marL="914400" lvl="1" indent="-457200">
              <a:buFont typeface="+mj-lt"/>
              <a:buAutoNum type="arabicPeriod"/>
            </a:pPr>
            <a:r>
              <a:rPr lang="id-ID" sz="2400" dirty="0">
                <a:solidFill>
                  <a:srgbClr val="C82ECC"/>
                </a:solidFill>
              </a:rPr>
              <a:t>Mesin Turing</a:t>
            </a:r>
          </a:p>
          <a:p>
            <a:pPr marL="914400" lvl="1" indent="-457200">
              <a:buFont typeface="+mj-lt"/>
              <a:buAutoNum type="arabicPeriod"/>
            </a:pPr>
            <a:r>
              <a:rPr lang="id-ID" sz="2400" dirty="0">
                <a:solidFill>
                  <a:srgbClr val="C82ECC"/>
                </a:solidFill>
              </a:rPr>
              <a:t>Mesin karakter</a:t>
            </a:r>
          </a:p>
          <a:p>
            <a:pPr marL="914400" lvl="1" indent="-457200">
              <a:buFont typeface="+mj-lt"/>
              <a:buAutoNum type="arabicPeriod"/>
            </a:pPr>
            <a:r>
              <a:rPr lang="id-ID" sz="2400" dirty="0">
                <a:solidFill>
                  <a:srgbClr val="C82ECC"/>
                </a:solidFill>
              </a:rPr>
              <a:t>Kompiler </a:t>
            </a:r>
          </a:p>
          <a:p>
            <a:pPr marL="914400" lvl="1" indent="-457200">
              <a:buFont typeface="+mj-lt"/>
              <a:buAutoNum type="arabicPeriod"/>
            </a:pPr>
            <a:r>
              <a:rPr lang="id-ID" sz="2400" dirty="0">
                <a:solidFill>
                  <a:srgbClr val="C82ECC"/>
                </a:solidFill>
              </a:rPr>
              <a:t>Mesin Jaja (Vending Machine)</a:t>
            </a:r>
          </a:p>
          <a:p>
            <a:pPr marL="457200" indent="-457200">
              <a:buFont typeface="Arial" panose="020B0604020202020204" pitchFamily="34" charset="0"/>
              <a:buChar char="•"/>
            </a:pPr>
            <a:r>
              <a:rPr lang="id-ID" sz="2400" dirty="0"/>
              <a:t>Otomata adalah mesin abstrak yang berkaitan dengan teori mesin abstrak, yaitu mesin sekuensial yang menerima input, dan mengleuarkan output dalam bentuk diskrit.</a:t>
            </a:r>
          </a:p>
          <a:p>
            <a:endParaRPr lang="id-ID" sz="2400" dirty="0"/>
          </a:p>
        </p:txBody>
      </p:sp>
    </p:spTree>
    <p:extLst>
      <p:ext uri="{BB962C8B-B14F-4D97-AF65-F5344CB8AC3E}">
        <p14:creationId xmlns:p14="http://schemas.microsoft.com/office/powerpoint/2010/main" val="191929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S</a:t>
            </a:r>
            <a:r>
              <a:rPr kumimoji="0" lang="id-ID"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ifat-sifat Otomata</a:t>
            </a:r>
            <a:endPar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067B861E-8FBB-4E05-A7BC-2D98F99BB601}"/>
              </a:ext>
            </a:extLst>
          </p:cNvPr>
          <p:cNvSpPr txBox="1"/>
          <p:nvPr/>
        </p:nvSpPr>
        <p:spPr>
          <a:xfrm>
            <a:off x="457200" y="956603"/>
            <a:ext cx="8278837" cy="4154984"/>
          </a:xfrm>
          <a:prstGeom prst="rect">
            <a:avLst/>
          </a:prstGeom>
          <a:noFill/>
        </p:spPr>
        <p:txBody>
          <a:bodyPr wrap="square" rtlCol="0">
            <a:spAutoFit/>
          </a:bodyPr>
          <a:lstStyle/>
          <a:p>
            <a:r>
              <a:rPr lang="id-ID" sz="2400" dirty="0"/>
              <a:t>Otomata adalah suatu mesin sekuensial (otomatis)mempunyai sifat-sifat:</a:t>
            </a:r>
          </a:p>
          <a:p>
            <a:pPr marL="457200" indent="-457200">
              <a:buAutoNum type="alphaLcPeriod"/>
            </a:pPr>
            <a:r>
              <a:rPr lang="id-ID" sz="2400" dirty="0">
                <a:solidFill>
                  <a:srgbClr val="D54619"/>
                </a:solidFill>
              </a:rPr>
              <a:t>Kelakuan mesin bergantung pada rangkaian masukan yang diterima mesin tersebut</a:t>
            </a:r>
          </a:p>
          <a:p>
            <a:pPr marL="457200" indent="-457200">
              <a:buAutoNum type="alphaLcPeriod"/>
            </a:pPr>
            <a:r>
              <a:rPr lang="id-ID" sz="2400" dirty="0">
                <a:solidFill>
                  <a:srgbClr val="D54619"/>
                </a:solidFill>
              </a:rPr>
              <a:t>Setiap saat mesin dapat berada pada satu status tertentu dan dapat berpindah ke  status baru karena adanya perubahan input</a:t>
            </a:r>
          </a:p>
          <a:p>
            <a:pPr marL="457200" indent="-457200">
              <a:buAutoNum type="alphaLcPeriod"/>
            </a:pPr>
            <a:r>
              <a:rPr lang="id-ID" sz="2400" dirty="0">
                <a:solidFill>
                  <a:srgbClr val="D54619"/>
                </a:solidFill>
              </a:rPr>
              <a:t>Rangkaian input (diskrit) pada mesin otomata dapat dianggap sebagai bahasa yang harus “dikenali” oleh sebuah automa. Setelah pembacaan input selesai mesin automata kemudian membuat keputusan.</a:t>
            </a:r>
          </a:p>
        </p:txBody>
      </p:sp>
    </p:spTree>
    <p:extLst>
      <p:ext uri="{BB962C8B-B14F-4D97-AF65-F5344CB8AC3E}">
        <p14:creationId xmlns:p14="http://schemas.microsoft.com/office/powerpoint/2010/main" val="251719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S</a:t>
            </a:r>
            <a:r>
              <a:rPr lang="id-ID" sz="2400" dirty="0">
                <a:solidFill>
                  <a:srgbClr val="00B050"/>
                </a:solidFill>
                <a:latin typeface="Montserrat Light" panose="00000400000000000000" pitchFamily="50" charset="0"/>
                <a:ea typeface="Roboto" pitchFamily="2" charset="0"/>
                <a:cs typeface="Arial"/>
              </a:rPr>
              <a:t>ifat-sifat Otomata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93660A71-0150-4975-BA31-5772961F1450}"/>
              </a:ext>
            </a:extLst>
          </p:cNvPr>
          <p:cNvSpPr txBox="1"/>
          <p:nvPr/>
        </p:nvSpPr>
        <p:spPr>
          <a:xfrm>
            <a:off x="552450" y="794458"/>
            <a:ext cx="6461536" cy="461665"/>
          </a:xfrm>
          <a:prstGeom prst="rect">
            <a:avLst/>
          </a:prstGeom>
          <a:noFill/>
        </p:spPr>
        <p:txBody>
          <a:bodyPr wrap="square" rtlCol="0">
            <a:spAutoFit/>
          </a:bodyPr>
          <a:lstStyle/>
          <a:p>
            <a:r>
              <a:rPr lang="id-ID" sz="2400" dirty="0"/>
              <a:t>Jenis-jenis automata</a:t>
            </a:r>
          </a:p>
        </p:txBody>
      </p:sp>
      <p:graphicFrame>
        <p:nvGraphicFramePr>
          <p:cNvPr id="4" name="Table 4">
            <a:extLst>
              <a:ext uri="{FF2B5EF4-FFF2-40B4-BE49-F238E27FC236}">
                <a16:creationId xmlns:a16="http://schemas.microsoft.com/office/drawing/2014/main" id="{3B89F5A5-AE91-419D-B008-D9F33F5DF0AA}"/>
              </a:ext>
            </a:extLst>
          </p:cNvPr>
          <p:cNvGraphicFramePr>
            <a:graphicFrameLocks noGrp="1"/>
          </p:cNvGraphicFramePr>
          <p:nvPr>
            <p:extLst>
              <p:ext uri="{D42A27DB-BD31-4B8C-83A1-F6EECF244321}">
                <p14:modId xmlns:p14="http://schemas.microsoft.com/office/powerpoint/2010/main" val="3593368753"/>
              </p:ext>
            </p:extLst>
          </p:nvPr>
        </p:nvGraphicFramePr>
        <p:xfrm>
          <a:off x="942535" y="1397000"/>
          <a:ext cx="6677464" cy="1854200"/>
        </p:xfrm>
        <a:graphic>
          <a:graphicData uri="http://schemas.openxmlformats.org/drawingml/2006/table">
            <a:tbl>
              <a:tblPr firstRow="1" bandRow="1">
                <a:tableStyleId>{5C22544A-7EE6-4342-B048-85BDC9FD1C3A}</a:tableStyleId>
              </a:tblPr>
              <a:tblGrid>
                <a:gridCol w="1669366">
                  <a:extLst>
                    <a:ext uri="{9D8B030D-6E8A-4147-A177-3AD203B41FA5}">
                      <a16:colId xmlns:a16="http://schemas.microsoft.com/office/drawing/2014/main" val="2915595546"/>
                    </a:ext>
                  </a:extLst>
                </a:gridCol>
                <a:gridCol w="1669366">
                  <a:extLst>
                    <a:ext uri="{9D8B030D-6E8A-4147-A177-3AD203B41FA5}">
                      <a16:colId xmlns:a16="http://schemas.microsoft.com/office/drawing/2014/main" val="3162663148"/>
                    </a:ext>
                  </a:extLst>
                </a:gridCol>
                <a:gridCol w="1669366">
                  <a:extLst>
                    <a:ext uri="{9D8B030D-6E8A-4147-A177-3AD203B41FA5}">
                      <a16:colId xmlns:a16="http://schemas.microsoft.com/office/drawing/2014/main" val="3444662394"/>
                    </a:ext>
                  </a:extLst>
                </a:gridCol>
                <a:gridCol w="1669366">
                  <a:extLst>
                    <a:ext uri="{9D8B030D-6E8A-4147-A177-3AD203B41FA5}">
                      <a16:colId xmlns:a16="http://schemas.microsoft.com/office/drawing/2014/main" val="1613256879"/>
                    </a:ext>
                  </a:extLst>
                </a:gridCol>
              </a:tblGrid>
              <a:tr h="370840">
                <a:tc>
                  <a:txBody>
                    <a:bodyPr/>
                    <a:lstStyle/>
                    <a:p>
                      <a:r>
                        <a:rPr lang="id-ID" dirty="0"/>
                        <a:t>Jenis </a:t>
                      </a:r>
                    </a:p>
                  </a:txBody>
                  <a:tcPr>
                    <a:solidFill>
                      <a:srgbClr val="30D87C"/>
                    </a:solidFill>
                  </a:tcPr>
                </a:tc>
                <a:tc>
                  <a:txBody>
                    <a:bodyPr/>
                    <a:lstStyle/>
                    <a:p>
                      <a:r>
                        <a:rPr lang="id-ID" dirty="0"/>
                        <a:t>Pita masukan</a:t>
                      </a:r>
                    </a:p>
                  </a:txBody>
                  <a:tcPr>
                    <a:solidFill>
                      <a:srgbClr val="30D87C"/>
                    </a:solidFill>
                  </a:tcPr>
                </a:tc>
                <a:tc>
                  <a:txBody>
                    <a:bodyPr/>
                    <a:lstStyle/>
                    <a:p>
                      <a:r>
                        <a:rPr lang="id-ID" dirty="0"/>
                        <a:t>Arah Head</a:t>
                      </a:r>
                    </a:p>
                  </a:txBody>
                  <a:tcPr>
                    <a:solidFill>
                      <a:srgbClr val="30D87C"/>
                    </a:solidFill>
                  </a:tcPr>
                </a:tc>
                <a:tc>
                  <a:txBody>
                    <a:bodyPr/>
                    <a:lstStyle/>
                    <a:p>
                      <a:r>
                        <a:rPr lang="id-ID" dirty="0"/>
                        <a:t>Memori </a:t>
                      </a:r>
                    </a:p>
                  </a:txBody>
                  <a:tcPr>
                    <a:solidFill>
                      <a:srgbClr val="30D87C"/>
                    </a:solidFill>
                  </a:tcPr>
                </a:tc>
                <a:extLst>
                  <a:ext uri="{0D108BD9-81ED-4DB2-BD59-A6C34878D82A}">
                    <a16:rowId xmlns:a16="http://schemas.microsoft.com/office/drawing/2014/main" val="308250173"/>
                  </a:ext>
                </a:extLst>
              </a:tr>
              <a:tr h="370840">
                <a:tc>
                  <a:txBody>
                    <a:bodyPr/>
                    <a:lstStyle/>
                    <a:p>
                      <a:r>
                        <a:rPr lang="id-ID" dirty="0"/>
                        <a:t>Finite State</a:t>
                      </a:r>
                    </a:p>
                  </a:txBody>
                  <a:tcPr>
                    <a:solidFill>
                      <a:srgbClr val="FFC000"/>
                    </a:solidFill>
                  </a:tcPr>
                </a:tc>
                <a:tc>
                  <a:txBody>
                    <a:bodyPr/>
                    <a:lstStyle/>
                    <a:p>
                      <a:r>
                        <a:rPr lang="id-ID" dirty="0"/>
                        <a:t>Read Only</a:t>
                      </a:r>
                    </a:p>
                  </a:txBody>
                  <a:tcPr>
                    <a:solidFill>
                      <a:srgbClr val="FFC000"/>
                    </a:solidFill>
                  </a:tcPr>
                </a:tc>
                <a:tc>
                  <a:txBody>
                    <a:bodyPr/>
                    <a:lstStyle/>
                    <a:p>
                      <a:r>
                        <a:rPr lang="id-ID" dirty="0"/>
                        <a:t>1 arah</a:t>
                      </a:r>
                    </a:p>
                  </a:txBody>
                  <a:tcPr>
                    <a:solidFill>
                      <a:srgbClr val="FFC000"/>
                    </a:solidFill>
                  </a:tcPr>
                </a:tc>
                <a:tc>
                  <a:txBody>
                    <a:bodyPr/>
                    <a:lstStyle/>
                    <a:p>
                      <a:r>
                        <a:rPr lang="id-ID" dirty="0"/>
                        <a:t>-</a:t>
                      </a:r>
                    </a:p>
                  </a:txBody>
                  <a:tcPr>
                    <a:solidFill>
                      <a:srgbClr val="FFC000"/>
                    </a:solidFill>
                  </a:tcPr>
                </a:tc>
                <a:extLst>
                  <a:ext uri="{0D108BD9-81ED-4DB2-BD59-A6C34878D82A}">
                    <a16:rowId xmlns:a16="http://schemas.microsoft.com/office/drawing/2014/main" val="1220996242"/>
                  </a:ext>
                </a:extLst>
              </a:tr>
              <a:tr h="370840">
                <a:tc>
                  <a:txBody>
                    <a:bodyPr/>
                    <a:lstStyle/>
                    <a:p>
                      <a:r>
                        <a:rPr lang="id-ID" dirty="0"/>
                        <a:t>Push Down</a:t>
                      </a:r>
                    </a:p>
                  </a:txBody>
                  <a:tcPr>
                    <a:solidFill>
                      <a:srgbClr val="FFC000"/>
                    </a:solidFill>
                  </a:tcPr>
                </a:tc>
                <a:tc>
                  <a:txBody>
                    <a:bodyPr/>
                    <a:lstStyle/>
                    <a:p>
                      <a:r>
                        <a:rPr lang="id-ID" dirty="0"/>
                        <a:t>Read Only</a:t>
                      </a:r>
                    </a:p>
                  </a:txBody>
                  <a:tcPr>
                    <a:solidFill>
                      <a:srgbClr val="FFC000"/>
                    </a:solidFill>
                  </a:tcPr>
                </a:tc>
                <a:tc>
                  <a:txBody>
                    <a:bodyPr/>
                    <a:lstStyle/>
                    <a:p>
                      <a:r>
                        <a:rPr lang="id-ID" dirty="0"/>
                        <a:t>1 arah</a:t>
                      </a:r>
                    </a:p>
                  </a:txBody>
                  <a:tcPr>
                    <a:solidFill>
                      <a:srgbClr val="FFC000"/>
                    </a:solidFill>
                  </a:tcPr>
                </a:tc>
                <a:tc>
                  <a:txBody>
                    <a:bodyPr/>
                    <a:lstStyle/>
                    <a:p>
                      <a:r>
                        <a:rPr lang="id-ID" dirty="0"/>
                        <a:t>Stack </a:t>
                      </a:r>
                    </a:p>
                  </a:txBody>
                  <a:tcPr>
                    <a:solidFill>
                      <a:srgbClr val="FFC000"/>
                    </a:solidFill>
                  </a:tcPr>
                </a:tc>
                <a:extLst>
                  <a:ext uri="{0D108BD9-81ED-4DB2-BD59-A6C34878D82A}">
                    <a16:rowId xmlns:a16="http://schemas.microsoft.com/office/drawing/2014/main" val="3697527664"/>
                  </a:ext>
                </a:extLst>
              </a:tr>
              <a:tr h="370840">
                <a:tc>
                  <a:txBody>
                    <a:bodyPr/>
                    <a:lstStyle/>
                    <a:p>
                      <a:r>
                        <a:rPr lang="id-ID" dirty="0"/>
                        <a:t>Linier Bounded</a:t>
                      </a:r>
                    </a:p>
                  </a:txBody>
                  <a:tcPr>
                    <a:solidFill>
                      <a:srgbClr val="FFC000"/>
                    </a:solidFill>
                  </a:tcPr>
                </a:tc>
                <a:tc>
                  <a:txBody>
                    <a:bodyPr/>
                    <a:lstStyle/>
                    <a:p>
                      <a:r>
                        <a:rPr lang="id-ID" dirty="0"/>
                        <a:t>Read/Write</a:t>
                      </a:r>
                    </a:p>
                  </a:txBody>
                  <a:tcPr>
                    <a:solidFill>
                      <a:srgbClr val="FFC000"/>
                    </a:solidFill>
                  </a:tcPr>
                </a:tc>
                <a:tc>
                  <a:txBody>
                    <a:bodyPr/>
                    <a:lstStyle/>
                    <a:p>
                      <a:r>
                        <a:rPr lang="id-ID" dirty="0"/>
                        <a:t>2 arah</a:t>
                      </a:r>
                    </a:p>
                  </a:txBody>
                  <a:tcPr>
                    <a:solidFill>
                      <a:srgbClr val="FFC000"/>
                    </a:solidFill>
                  </a:tcPr>
                </a:tc>
                <a:tc>
                  <a:txBody>
                    <a:bodyPr/>
                    <a:lstStyle/>
                    <a:p>
                      <a:r>
                        <a:rPr lang="id-ID" dirty="0"/>
                        <a:t>(bounded)</a:t>
                      </a:r>
                    </a:p>
                  </a:txBody>
                  <a:tcPr>
                    <a:solidFill>
                      <a:srgbClr val="FFC000"/>
                    </a:solidFill>
                  </a:tcPr>
                </a:tc>
                <a:extLst>
                  <a:ext uri="{0D108BD9-81ED-4DB2-BD59-A6C34878D82A}">
                    <a16:rowId xmlns:a16="http://schemas.microsoft.com/office/drawing/2014/main" val="188279603"/>
                  </a:ext>
                </a:extLst>
              </a:tr>
              <a:tr h="370840">
                <a:tc>
                  <a:txBody>
                    <a:bodyPr/>
                    <a:lstStyle/>
                    <a:p>
                      <a:r>
                        <a:rPr lang="id-ID" dirty="0"/>
                        <a:t>Turing Machine</a:t>
                      </a:r>
                    </a:p>
                  </a:txBody>
                  <a:tcPr>
                    <a:solidFill>
                      <a:srgbClr val="FFC000"/>
                    </a:solidFill>
                  </a:tcPr>
                </a:tc>
                <a:tc>
                  <a:txBody>
                    <a:bodyPr/>
                    <a:lstStyle/>
                    <a:p>
                      <a:r>
                        <a:rPr lang="id-ID" dirty="0"/>
                        <a:t>Read/Write</a:t>
                      </a:r>
                    </a:p>
                  </a:txBody>
                  <a:tcPr>
                    <a:solidFill>
                      <a:srgbClr val="FFC000"/>
                    </a:solidFill>
                  </a:tcPr>
                </a:tc>
                <a:tc>
                  <a:txBody>
                    <a:bodyPr/>
                    <a:lstStyle/>
                    <a:p>
                      <a:r>
                        <a:rPr lang="id-ID" dirty="0"/>
                        <a:t>2 arah</a:t>
                      </a:r>
                    </a:p>
                  </a:txBody>
                  <a:tcPr>
                    <a:solidFill>
                      <a:srgbClr val="FFC000"/>
                    </a:solidFill>
                  </a:tcPr>
                </a:tc>
                <a:tc>
                  <a:txBody>
                    <a:bodyPr/>
                    <a:lstStyle/>
                    <a:p>
                      <a:r>
                        <a:rPr lang="id-ID" dirty="0"/>
                        <a:t>(unbounded)</a:t>
                      </a:r>
                    </a:p>
                  </a:txBody>
                  <a:tcPr>
                    <a:solidFill>
                      <a:srgbClr val="FFC000"/>
                    </a:solidFill>
                  </a:tcPr>
                </a:tc>
                <a:extLst>
                  <a:ext uri="{0D108BD9-81ED-4DB2-BD59-A6C34878D82A}">
                    <a16:rowId xmlns:a16="http://schemas.microsoft.com/office/drawing/2014/main" val="647802787"/>
                  </a:ext>
                </a:extLst>
              </a:tr>
            </a:tbl>
          </a:graphicData>
        </a:graphic>
      </p:graphicFrame>
    </p:spTree>
    <p:extLst>
      <p:ext uri="{BB962C8B-B14F-4D97-AF65-F5344CB8AC3E}">
        <p14:creationId xmlns:p14="http://schemas.microsoft.com/office/powerpoint/2010/main" val="208053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S</a:t>
            </a:r>
            <a:r>
              <a:rPr lang="id-ID" sz="2400" dirty="0">
                <a:solidFill>
                  <a:srgbClr val="00B050"/>
                </a:solidFill>
                <a:latin typeface="Montserrat Light" panose="00000400000000000000" pitchFamily="50" charset="0"/>
                <a:ea typeface="Roboto" pitchFamily="2" charset="0"/>
                <a:cs typeface="Arial"/>
              </a:rPr>
              <a:t>ifat-sifat Otomata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66CB3A37-7E30-49E5-9D97-25118B29E9A7}"/>
              </a:ext>
            </a:extLst>
          </p:cNvPr>
          <p:cNvSpPr txBox="1"/>
          <p:nvPr/>
        </p:nvSpPr>
        <p:spPr>
          <a:xfrm>
            <a:off x="552450" y="984738"/>
            <a:ext cx="7592744" cy="4893647"/>
          </a:xfrm>
          <a:prstGeom prst="rect">
            <a:avLst/>
          </a:prstGeom>
          <a:noFill/>
        </p:spPr>
        <p:txBody>
          <a:bodyPr wrap="square" rtlCol="0">
            <a:spAutoFit/>
          </a:bodyPr>
          <a:lstStyle/>
          <a:p>
            <a:pPr marL="342900" indent="-342900">
              <a:buFont typeface="Arial" panose="020B0604020202020204" pitchFamily="34" charset="0"/>
              <a:buChar char="•"/>
            </a:pPr>
            <a:r>
              <a:rPr lang="id-ID" sz="2400" dirty="0"/>
              <a:t>Finite State Automata (FSA) adalah mesin yang dapat mengenali kelas bahasa reguler dan memiliki sifat-sifat:</a:t>
            </a:r>
          </a:p>
          <a:p>
            <a:pPr marL="914400" lvl="1" indent="-457200">
              <a:buFont typeface="+mj-lt"/>
              <a:buAutoNum type="arabicPeriod"/>
            </a:pPr>
            <a:r>
              <a:rPr lang="id-ID" sz="2400" dirty="0">
                <a:solidFill>
                  <a:srgbClr val="00B050"/>
                </a:solidFill>
              </a:rPr>
              <a:t>Pita masukan (input pita) berisi rangkaian simbol (string) yang berasal dari himpunan simbol/alphabet</a:t>
            </a:r>
          </a:p>
          <a:p>
            <a:pPr marL="914400" lvl="1" indent="-457200">
              <a:buFont typeface="+mj-lt"/>
              <a:buAutoNum type="arabicPeriod"/>
            </a:pPr>
            <a:r>
              <a:rPr lang="id-ID" sz="2400" dirty="0">
                <a:solidFill>
                  <a:srgbClr val="00B050"/>
                </a:solidFill>
              </a:rPr>
              <a:t>Setiap kali setelah membaca satu karakter, posisi read head akan berada pada simbol berikutnya</a:t>
            </a:r>
          </a:p>
          <a:p>
            <a:pPr marL="914400" lvl="1" indent="-457200">
              <a:buFont typeface="+mj-lt"/>
              <a:buAutoNum type="arabicPeriod"/>
            </a:pPr>
            <a:r>
              <a:rPr lang="id-ID" sz="2400" dirty="0">
                <a:solidFill>
                  <a:srgbClr val="00B050"/>
                </a:solidFill>
              </a:rPr>
              <a:t>Setiap saat FSA berada pada status tertentu</a:t>
            </a:r>
          </a:p>
          <a:p>
            <a:pPr marL="914400" lvl="1" indent="-457200">
              <a:buFont typeface="+mj-lt"/>
              <a:buAutoNum type="arabicPeriod"/>
            </a:pPr>
            <a:r>
              <a:rPr lang="id-ID" sz="2400" dirty="0">
                <a:solidFill>
                  <a:srgbClr val="00B050"/>
                </a:solidFill>
              </a:rPr>
              <a:t>Banyaknya status yang berlaku bagi FSA adalah berhingga</a:t>
            </a:r>
          </a:p>
          <a:p>
            <a:pPr marL="342900" indent="-342900">
              <a:buFont typeface="Arial" panose="020B0604020202020204" pitchFamily="34" charset="0"/>
              <a:buChar char="•"/>
            </a:pPr>
            <a:r>
              <a:rPr lang="id-ID" sz="2400" dirty="0"/>
              <a:t>Jika mesin setelah membaca simbol terakhir dari string input berada disalah satu dari serangkaian status tertentu, maka mesin tersebut dikatakan menerima string input.</a:t>
            </a:r>
          </a:p>
        </p:txBody>
      </p:sp>
    </p:spTree>
    <p:extLst>
      <p:ext uri="{BB962C8B-B14F-4D97-AF65-F5344CB8AC3E}">
        <p14:creationId xmlns:p14="http://schemas.microsoft.com/office/powerpoint/2010/main" val="383451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S</a:t>
            </a:r>
            <a:r>
              <a:rPr lang="id-ID" sz="2400" dirty="0">
                <a:solidFill>
                  <a:srgbClr val="00B050"/>
                </a:solidFill>
                <a:latin typeface="Montserrat Light" panose="00000400000000000000" pitchFamily="50" charset="0"/>
                <a:ea typeface="Roboto" pitchFamily="2" charset="0"/>
                <a:cs typeface="Arial"/>
              </a:rPr>
              <a:t>ifat-sifat Otomata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104580D0-266F-4A59-8C95-836EF3ACAB4B}"/>
              </a:ext>
            </a:extLst>
          </p:cNvPr>
          <p:cNvSpPr txBox="1"/>
          <p:nvPr/>
        </p:nvSpPr>
        <p:spPr>
          <a:xfrm>
            <a:off x="552450" y="900332"/>
            <a:ext cx="7791450" cy="830997"/>
          </a:xfrm>
          <a:prstGeom prst="rect">
            <a:avLst/>
          </a:prstGeom>
          <a:noFill/>
        </p:spPr>
        <p:txBody>
          <a:bodyPr wrap="square" rtlCol="0">
            <a:spAutoFit/>
          </a:bodyPr>
          <a:lstStyle/>
          <a:p>
            <a:r>
              <a:rPr lang="id-ID" sz="2400" dirty="0"/>
              <a:t>Untuk setiap kelas bahasa Chomsky, terdapat sebuah mesin pengenal bahasa. Masing-masing mesin tersebut adalah:</a:t>
            </a:r>
          </a:p>
        </p:txBody>
      </p:sp>
      <p:graphicFrame>
        <p:nvGraphicFramePr>
          <p:cNvPr id="4" name="Table 4">
            <a:extLst>
              <a:ext uri="{FF2B5EF4-FFF2-40B4-BE49-F238E27FC236}">
                <a16:creationId xmlns:a16="http://schemas.microsoft.com/office/drawing/2014/main" id="{916F9FFE-07C0-4F28-9C06-F4CF8A9FC591}"/>
              </a:ext>
            </a:extLst>
          </p:cNvPr>
          <p:cNvGraphicFramePr>
            <a:graphicFrameLocks noGrp="1"/>
          </p:cNvGraphicFramePr>
          <p:nvPr>
            <p:extLst>
              <p:ext uri="{D42A27DB-BD31-4B8C-83A1-F6EECF244321}">
                <p14:modId xmlns:p14="http://schemas.microsoft.com/office/powerpoint/2010/main" val="1956260593"/>
              </p:ext>
            </p:extLst>
          </p:nvPr>
        </p:nvGraphicFramePr>
        <p:xfrm>
          <a:off x="773722" y="2002029"/>
          <a:ext cx="7570178" cy="1854200"/>
        </p:xfrm>
        <a:graphic>
          <a:graphicData uri="http://schemas.openxmlformats.org/drawingml/2006/table">
            <a:tbl>
              <a:tblPr firstRow="1" bandRow="1">
                <a:tableStyleId>{5C22544A-7EE6-4342-B048-85BDC9FD1C3A}</a:tableStyleId>
              </a:tblPr>
              <a:tblGrid>
                <a:gridCol w="3785089">
                  <a:extLst>
                    <a:ext uri="{9D8B030D-6E8A-4147-A177-3AD203B41FA5}">
                      <a16:colId xmlns:a16="http://schemas.microsoft.com/office/drawing/2014/main" val="2604394795"/>
                    </a:ext>
                  </a:extLst>
                </a:gridCol>
                <a:gridCol w="3785089">
                  <a:extLst>
                    <a:ext uri="{9D8B030D-6E8A-4147-A177-3AD203B41FA5}">
                      <a16:colId xmlns:a16="http://schemas.microsoft.com/office/drawing/2014/main" val="1808997464"/>
                    </a:ext>
                  </a:extLst>
                </a:gridCol>
              </a:tblGrid>
              <a:tr h="370840">
                <a:tc>
                  <a:txBody>
                    <a:bodyPr/>
                    <a:lstStyle/>
                    <a:p>
                      <a:pPr algn="ctr"/>
                      <a:r>
                        <a:rPr lang="id-ID" dirty="0">
                          <a:solidFill>
                            <a:srgbClr val="002060"/>
                          </a:solidFill>
                        </a:rPr>
                        <a:t>Kelas Bahasa</a:t>
                      </a:r>
                    </a:p>
                  </a:txBody>
                  <a:tcPr>
                    <a:solidFill>
                      <a:schemeClr val="accent4">
                        <a:lumMod val="60000"/>
                        <a:lumOff val="40000"/>
                      </a:schemeClr>
                    </a:solidFill>
                  </a:tcPr>
                </a:tc>
                <a:tc>
                  <a:txBody>
                    <a:bodyPr/>
                    <a:lstStyle/>
                    <a:p>
                      <a:pPr algn="ctr"/>
                      <a:r>
                        <a:rPr lang="id-ID" dirty="0">
                          <a:solidFill>
                            <a:srgbClr val="002060"/>
                          </a:solidFill>
                        </a:rPr>
                        <a:t>Mesin pengenal Bahasa</a:t>
                      </a:r>
                    </a:p>
                  </a:txBody>
                  <a:tcPr>
                    <a:solidFill>
                      <a:schemeClr val="accent4">
                        <a:lumMod val="60000"/>
                        <a:lumOff val="40000"/>
                      </a:schemeClr>
                    </a:solidFill>
                  </a:tcPr>
                </a:tc>
                <a:extLst>
                  <a:ext uri="{0D108BD9-81ED-4DB2-BD59-A6C34878D82A}">
                    <a16:rowId xmlns:a16="http://schemas.microsoft.com/office/drawing/2014/main" val="1599230793"/>
                  </a:ext>
                </a:extLst>
              </a:tr>
              <a:tr h="370840">
                <a:tc>
                  <a:txBody>
                    <a:bodyPr/>
                    <a:lstStyle/>
                    <a:p>
                      <a:r>
                        <a:rPr lang="id-ID" dirty="0"/>
                        <a:t>Unrestricted Grammar (UG)</a:t>
                      </a:r>
                    </a:p>
                  </a:txBody>
                  <a:tcPr>
                    <a:solidFill>
                      <a:srgbClr val="92D050"/>
                    </a:solidFill>
                  </a:tcPr>
                </a:tc>
                <a:tc>
                  <a:txBody>
                    <a:bodyPr/>
                    <a:lstStyle/>
                    <a:p>
                      <a:r>
                        <a:rPr lang="id-ID" dirty="0"/>
                        <a:t>Mesin Turing (Turing Machine), TM</a:t>
                      </a:r>
                    </a:p>
                  </a:txBody>
                  <a:tcPr>
                    <a:solidFill>
                      <a:srgbClr val="92D050"/>
                    </a:solidFill>
                  </a:tcPr>
                </a:tc>
                <a:extLst>
                  <a:ext uri="{0D108BD9-81ED-4DB2-BD59-A6C34878D82A}">
                    <a16:rowId xmlns:a16="http://schemas.microsoft.com/office/drawing/2014/main" val="3349528871"/>
                  </a:ext>
                </a:extLst>
              </a:tr>
              <a:tr h="370840">
                <a:tc>
                  <a:txBody>
                    <a:bodyPr/>
                    <a:lstStyle/>
                    <a:p>
                      <a:r>
                        <a:rPr lang="id-ID" dirty="0"/>
                        <a:t>Context Sensitive Grammar (CSG)</a:t>
                      </a:r>
                    </a:p>
                  </a:txBody>
                  <a:tcPr>
                    <a:solidFill>
                      <a:srgbClr val="92D050"/>
                    </a:solidFill>
                  </a:tcPr>
                </a:tc>
                <a:tc>
                  <a:txBody>
                    <a:bodyPr/>
                    <a:lstStyle/>
                    <a:p>
                      <a:r>
                        <a:rPr lang="id-ID" dirty="0"/>
                        <a:t>Linier Bounded Automaton, LBA</a:t>
                      </a:r>
                    </a:p>
                  </a:txBody>
                  <a:tcPr>
                    <a:solidFill>
                      <a:srgbClr val="92D050"/>
                    </a:solidFill>
                  </a:tcPr>
                </a:tc>
                <a:extLst>
                  <a:ext uri="{0D108BD9-81ED-4DB2-BD59-A6C34878D82A}">
                    <a16:rowId xmlns:a16="http://schemas.microsoft.com/office/drawing/2014/main" val="1944381608"/>
                  </a:ext>
                </a:extLst>
              </a:tr>
              <a:tr h="370840">
                <a:tc>
                  <a:txBody>
                    <a:bodyPr/>
                    <a:lstStyle/>
                    <a:p>
                      <a:r>
                        <a:rPr lang="id-ID" dirty="0"/>
                        <a:t>Context Free Grammar (CFG)</a:t>
                      </a:r>
                    </a:p>
                  </a:txBody>
                  <a:tcPr>
                    <a:solidFill>
                      <a:srgbClr val="92D050"/>
                    </a:solidFill>
                  </a:tcPr>
                </a:tc>
                <a:tc>
                  <a:txBody>
                    <a:bodyPr/>
                    <a:lstStyle/>
                    <a:p>
                      <a:r>
                        <a:rPr lang="id-ID" dirty="0"/>
                        <a:t>Pushdown Automata (PDA)</a:t>
                      </a:r>
                    </a:p>
                  </a:txBody>
                  <a:tcPr>
                    <a:solidFill>
                      <a:srgbClr val="92D050"/>
                    </a:solidFill>
                  </a:tcPr>
                </a:tc>
                <a:extLst>
                  <a:ext uri="{0D108BD9-81ED-4DB2-BD59-A6C34878D82A}">
                    <a16:rowId xmlns:a16="http://schemas.microsoft.com/office/drawing/2014/main" val="3522294881"/>
                  </a:ext>
                </a:extLst>
              </a:tr>
              <a:tr h="370840">
                <a:tc>
                  <a:txBody>
                    <a:bodyPr/>
                    <a:lstStyle/>
                    <a:p>
                      <a:r>
                        <a:rPr lang="id-ID" dirty="0"/>
                        <a:t>Regular Grammar (RG)</a:t>
                      </a:r>
                    </a:p>
                  </a:txBody>
                  <a:tcPr>
                    <a:solidFill>
                      <a:srgbClr val="92D050"/>
                    </a:solidFill>
                  </a:tcPr>
                </a:tc>
                <a:tc>
                  <a:txBody>
                    <a:bodyPr/>
                    <a:lstStyle/>
                    <a:p>
                      <a:r>
                        <a:rPr lang="id-ID" dirty="0"/>
                        <a:t>Finite Automata (FA)</a:t>
                      </a:r>
                    </a:p>
                  </a:txBody>
                  <a:tcPr>
                    <a:solidFill>
                      <a:srgbClr val="92D050"/>
                    </a:solidFill>
                  </a:tcPr>
                </a:tc>
                <a:extLst>
                  <a:ext uri="{0D108BD9-81ED-4DB2-BD59-A6C34878D82A}">
                    <a16:rowId xmlns:a16="http://schemas.microsoft.com/office/drawing/2014/main" val="2226641098"/>
                  </a:ext>
                </a:extLst>
              </a:tr>
            </a:tbl>
          </a:graphicData>
        </a:graphic>
      </p:graphicFrame>
      <p:sp>
        <p:nvSpPr>
          <p:cNvPr id="9" name="TextBox 8">
            <a:extLst>
              <a:ext uri="{FF2B5EF4-FFF2-40B4-BE49-F238E27FC236}">
                <a16:creationId xmlns:a16="http://schemas.microsoft.com/office/drawing/2014/main" id="{F592DD3F-4FB8-4FB6-8277-0DD9232A4A26}"/>
              </a:ext>
            </a:extLst>
          </p:cNvPr>
          <p:cNvSpPr txBox="1"/>
          <p:nvPr/>
        </p:nvSpPr>
        <p:spPr>
          <a:xfrm>
            <a:off x="773722" y="4051495"/>
            <a:ext cx="7570178" cy="1631216"/>
          </a:xfrm>
          <a:prstGeom prst="rect">
            <a:avLst/>
          </a:prstGeom>
          <a:noFill/>
        </p:spPr>
        <p:txBody>
          <a:bodyPr wrap="square" rtlCol="0">
            <a:spAutoFit/>
          </a:bodyPr>
          <a:lstStyle/>
          <a:p>
            <a:r>
              <a:rPr lang="id-ID" sz="2000" dirty="0">
                <a:solidFill>
                  <a:srgbClr val="FF0000"/>
                </a:solidFill>
              </a:rPr>
              <a:t>Catatan: </a:t>
            </a:r>
          </a:p>
          <a:p>
            <a:pPr marL="457200" indent="-457200">
              <a:buAutoNum type="arabicPeriod"/>
            </a:pPr>
            <a:r>
              <a:rPr lang="id-ID" sz="2000" dirty="0">
                <a:solidFill>
                  <a:srgbClr val="FF0000"/>
                </a:solidFill>
              </a:rPr>
              <a:t>Pengenal bahasa adalah salah satu kemampuan mesin turing</a:t>
            </a:r>
          </a:p>
          <a:p>
            <a:pPr marL="457200" indent="-457200">
              <a:buAutoNum type="arabicPeriod"/>
            </a:pPr>
            <a:r>
              <a:rPr lang="id-ID" sz="2000" dirty="0">
                <a:solidFill>
                  <a:srgbClr val="FF0000"/>
                </a:solidFill>
              </a:rPr>
              <a:t>LBA adalah variasi dari mesin turing non deterministik</a:t>
            </a:r>
          </a:p>
          <a:p>
            <a:pPr marL="457200" indent="-457200">
              <a:buAutoNum type="arabicPeriod"/>
            </a:pPr>
            <a:r>
              <a:rPr lang="id-ID" sz="2000" dirty="0">
                <a:solidFill>
                  <a:srgbClr val="FF0000"/>
                </a:solidFill>
              </a:rPr>
              <a:t>Yang akan dibahas dalam kuliah TBO adalah TM (tidak terlalu mendalam), FA dan PDA</a:t>
            </a:r>
          </a:p>
        </p:txBody>
      </p:sp>
    </p:spTree>
    <p:extLst>
      <p:ext uri="{BB962C8B-B14F-4D97-AF65-F5344CB8AC3E}">
        <p14:creationId xmlns:p14="http://schemas.microsoft.com/office/powerpoint/2010/main" val="35464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F</a:t>
            </a:r>
            <a:r>
              <a:rPr kumimoji="0" lang="id-ID"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inite State Automata (FSA)</a:t>
            </a:r>
            <a:endPar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E2034372-08EE-4385-A85A-C663E467A323}"/>
              </a:ext>
            </a:extLst>
          </p:cNvPr>
          <p:cNvSpPr txBox="1"/>
          <p:nvPr/>
        </p:nvSpPr>
        <p:spPr>
          <a:xfrm>
            <a:off x="457200" y="998806"/>
            <a:ext cx="7561385" cy="4154984"/>
          </a:xfrm>
          <a:prstGeom prst="rect">
            <a:avLst/>
          </a:prstGeom>
          <a:noFill/>
        </p:spPr>
        <p:txBody>
          <a:bodyPr wrap="square" rtlCol="0">
            <a:spAutoFit/>
          </a:bodyPr>
          <a:lstStyle/>
          <a:p>
            <a:r>
              <a:rPr lang="id-ID" sz="2400" dirty="0"/>
              <a:t>Finite State Automata (FSA) merupakan mesin otomata dari bahasa reguler.</a:t>
            </a:r>
          </a:p>
          <a:p>
            <a:r>
              <a:rPr lang="id-ID" sz="2400" dirty="0"/>
              <a:t>Suatu FSA memiliki state yang banyaknya berhingga dan dapat berpindah-pindah dari suatu state ke state lain.</a:t>
            </a:r>
          </a:p>
          <a:p>
            <a:r>
              <a:rPr lang="id-ID" sz="2400" dirty="0"/>
              <a:t>Secara formal FSA dinyatakan oleh 5 tuple atau </a:t>
            </a:r>
            <a:r>
              <a:rPr lang="id-ID" sz="2400" dirty="0">
                <a:solidFill>
                  <a:srgbClr val="FF0000"/>
                </a:solidFill>
              </a:rPr>
              <a:t>M= (Q, </a:t>
            </a:r>
            <a:r>
              <a:rPr lang="id-ID" sz="2400" dirty="0">
                <a:solidFill>
                  <a:srgbClr val="FF0000"/>
                </a:solidFill>
                <a:sym typeface="Symbol" panose="05050102010706020507" pitchFamily="18" charset="2"/>
              </a:rPr>
              <a:t></a:t>
            </a:r>
            <a:r>
              <a:rPr lang="id-ID" sz="2400" dirty="0">
                <a:solidFill>
                  <a:srgbClr val="FF0000"/>
                </a:solidFill>
              </a:rPr>
              <a:t> , </a:t>
            </a:r>
            <a:r>
              <a:rPr lang="id-ID" sz="2400" dirty="0">
                <a:solidFill>
                  <a:srgbClr val="FF0000"/>
                </a:solidFill>
                <a:sym typeface="Symbol" panose="05050102010706020507" pitchFamily="18" charset="2"/>
              </a:rPr>
              <a:t></a:t>
            </a:r>
            <a:r>
              <a:rPr lang="id-ID" sz="2400" dirty="0">
                <a:solidFill>
                  <a:srgbClr val="FF0000"/>
                </a:solidFill>
              </a:rPr>
              <a:t> S, F)</a:t>
            </a:r>
            <a:r>
              <a:rPr lang="id-ID" sz="2400" dirty="0"/>
              <a:t> dimana:</a:t>
            </a:r>
          </a:p>
          <a:p>
            <a:r>
              <a:rPr lang="id-ID" sz="2400" dirty="0">
                <a:solidFill>
                  <a:srgbClr val="FF0000"/>
                </a:solidFill>
              </a:rPr>
              <a:t>Q = himpunan state</a:t>
            </a:r>
          </a:p>
          <a:p>
            <a:r>
              <a:rPr lang="id-ID" sz="2400" dirty="0">
                <a:solidFill>
                  <a:srgbClr val="FF0000"/>
                </a:solidFill>
                <a:sym typeface="Symbol" panose="05050102010706020507" pitchFamily="18" charset="2"/>
              </a:rPr>
              <a:t> </a:t>
            </a:r>
            <a:r>
              <a:rPr lang="id-ID" sz="2400" dirty="0">
                <a:solidFill>
                  <a:srgbClr val="FF0000"/>
                </a:solidFill>
              </a:rPr>
              <a:t>= himpunan simbol input/masukan/abjad</a:t>
            </a:r>
          </a:p>
          <a:p>
            <a:r>
              <a:rPr lang="id-ID" sz="2400" dirty="0">
                <a:solidFill>
                  <a:srgbClr val="FF0000"/>
                </a:solidFill>
                <a:sym typeface="Symbol" panose="05050102010706020507" pitchFamily="18" charset="2"/>
              </a:rPr>
              <a:t></a:t>
            </a:r>
            <a:r>
              <a:rPr lang="id-ID" sz="2400" dirty="0">
                <a:solidFill>
                  <a:srgbClr val="FF0000"/>
                </a:solidFill>
              </a:rPr>
              <a:t> = fungsi transisi</a:t>
            </a:r>
          </a:p>
          <a:p>
            <a:r>
              <a:rPr lang="id-ID" sz="2400" dirty="0">
                <a:solidFill>
                  <a:srgbClr val="FF0000"/>
                </a:solidFill>
              </a:rPr>
              <a:t>S  = state awal/initial state</a:t>
            </a:r>
          </a:p>
          <a:p>
            <a:r>
              <a:rPr lang="id-ID" sz="2400" dirty="0">
                <a:solidFill>
                  <a:srgbClr val="FF0000"/>
                </a:solidFill>
              </a:rPr>
              <a:t>F  = himpunan state akhir</a:t>
            </a:r>
          </a:p>
        </p:txBody>
      </p:sp>
    </p:spTree>
    <p:extLst>
      <p:ext uri="{BB962C8B-B14F-4D97-AF65-F5344CB8AC3E}">
        <p14:creationId xmlns:p14="http://schemas.microsoft.com/office/powerpoint/2010/main" val="243055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F</a:t>
            </a:r>
            <a:r>
              <a:rPr lang="id-ID" sz="2400" dirty="0">
                <a:solidFill>
                  <a:srgbClr val="00B050"/>
                </a:solidFill>
                <a:latin typeface="Montserrat Light" panose="00000400000000000000" pitchFamily="50" charset="0"/>
                <a:ea typeface="Roboto" pitchFamily="2" charset="0"/>
                <a:cs typeface="Arial"/>
              </a:rPr>
              <a:t>inite State Automata (FSA)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05ABC988-8CDB-442C-AC65-80DC8BF6A7D3}"/>
              </a:ext>
            </a:extLst>
          </p:cNvPr>
          <p:cNvSpPr txBox="1"/>
          <p:nvPr/>
        </p:nvSpPr>
        <p:spPr>
          <a:xfrm>
            <a:off x="457200" y="794458"/>
            <a:ext cx="7886700" cy="4893647"/>
          </a:xfrm>
          <a:prstGeom prst="rect">
            <a:avLst/>
          </a:prstGeom>
          <a:noFill/>
        </p:spPr>
        <p:txBody>
          <a:bodyPr wrap="square" rtlCol="0">
            <a:spAutoFit/>
          </a:bodyPr>
          <a:lstStyle/>
          <a:p>
            <a:pPr marL="342900" indent="-342900">
              <a:buFont typeface="Arial" panose="020B0604020202020204" pitchFamily="34" charset="0"/>
              <a:buChar char="•"/>
            </a:pPr>
            <a:r>
              <a:rPr lang="id-ID" sz="2400" dirty="0"/>
              <a:t>FSA yang memiliki tepat satu state berikutnya untuk setiap simbol masukan yang diterima disebut Deterministic Finite Automata (DFA)</a:t>
            </a:r>
          </a:p>
          <a:p>
            <a:pPr marL="342900" indent="-342900">
              <a:buFont typeface="Arial" panose="020B0604020202020204" pitchFamily="34" charset="0"/>
              <a:buChar char="•"/>
            </a:pPr>
            <a:r>
              <a:rPr lang="id-ID" sz="2400" b="1" dirty="0">
                <a:solidFill>
                  <a:srgbClr val="FF0000"/>
                </a:solidFill>
              </a:rPr>
              <a:t>Contoh :</a:t>
            </a:r>
          </a:p>
          <a:p>
            <a:pPr marL="342900" indent="-342900">
              <a:buFont typeface="Arial" panose="020B0604020202020204" pitchFamily="34" charset="0"/>
              <a:buChar char="•"/>
            </a:pPr>
            <a:endParaRPr lang="id-ID" sz="2400" dirty="0"/>
          </a:p>
          <a:p>
            <a:pPr marL="342900" indent="-342900">
              <a:buFont typeface="Arial" panose="020B0604020202020204" pitchFamily="34" charset="0"/>
              <a:buChar char="•"/>
            </a:pPr>
            <a:endParaRPr lang="id-ID" sz="2400" dirty="0"/>
          </a:p>
          <a:p>
            <a:pPr marL="342900" indent="-342900">
              <a:buFont typeface="Arial" panose="020B0604020202020204" pitchFamily="34" charset="0"/>
              <a:buChar char="•"/>
            </a:pPr>
            <a:endParaRPr lang="id-ID" sz="2400" dirty="0"/>
          </a:p>
          <a:p>
            <a:pPr marL="342900" indent="-342900">
              <a:buFont typeface="Arial" panose="020B0604020202020204" pitchFamily="34" charset="0"/>
              <a:buChar char="•"/>
            </a:pPr>
            <a:endParaRPr lang="id-ID" sz="2400" dirty="0"/>
          </a:p>
          <a:p>
            <a:pPr marL="342900" indent="-342900">
              <a:buFont typeface="Arial" panose="020B0604020202020204" pitchFamily="34" charset="0"/>
              <a:buChar char="•"/>
            </a:pPr>
            <a:endParaRPr lang="id-ID" sz="2400" dirty="0"/>
          </a:p>
          <a:p>
            <a:pPr marL="342900" indent="-342900">
              <a:buFont typeface="Arial" panose="020B0604020202020204" pitchFamily="34" charset="0"/>
              <a:buChar char="•"/>
            </a:pPr>
            <a:r>
              <a:rPr lang="id-ID" sz="2400" dirty="0">
                <a:solidFill>
                  <a:srgbClr val="C82ECC"/>
                </a:solidFill>
              </a:rPr>
              <a:t>Switch berada dalam state “off” maka setelah tombol ditekan state berubah menjadi “on”.</a:t>
            </a:r>
          </a:p>
          <a:p>
            <a:pPr marL="342900" indent="-342900">
              <a:buFont typeface="Arial" panose="020B0604020202020204" pitchFamily="34" charset="0"/>
              <a:buChar char="•"/>
            </a:pPr>
            <a:r>
              <a:rPr lang="id-ID" sz="2400" dirty="0">
                <a:solidFill>
                  <a:srgbClr val="C82ECC"/>
                </a:solidFill>
              </a:rPr>
              <a:t>Jika switch berada dalam state “on” maka setelah tombol ditekan state berubah menjadi “off”</a:t>
            </a:r>
          </a:p>
        </p:txBody>
      </p:sp>
      <p:pic>
        <p:nvPicPr>
          <p:cNvPr id="5" name="Picture 4" descr="A picture containing drawing&#10;&#10;Description automatically generated">
            <a:extLst>
              <a:ext uri="{FF2B5EF4-FFF2-40B4-BE49-F238E27FC236}">
                <a16:creationId xmlns:a16="http://schemas.microsoft.com/office/drawing/2014/main" id="{F4E00771-314B-404C-B8DE-DB12426DD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0016" y="2092629"/>
            <a:ext cx="4195790" cy="2001069"/>
          </a:xfrm>
          <a:prstGeom prst="rect">
            <a:avLst/>
          </a:prstGeom>
        </p:spPr>
      </p:pic>
    </p:spTree>
    <p:extLst>
      <p:ext uri="{BB962C8B-B14F-4D97-AF65-F5344CB8AC3E}">
        <p14:creationId xmlns:p14="http://schemas.microsoft.com/office/powerpoint/2010/main" val="75877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F</a:t>
            </a:r>
            <a:r>
              <a:rPr lang="id-ID" sz="2400" dirty="0">
                <a:solidFill>
                  <a:srgbClr val="00B050"/>
                </a:solidFill>
                <a:latin typeface="Montserrat Light" panose="00000400000000000000" pitchFamily="50" charset="0"/>
                <a:ea typeface="Roboto" pitchFamily="2" charset="0"/>
                <a:cs typeface="Arial"/>
              </a:rPr>
              <a:t>inite State Automata (FSA)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4DB2DEF9-E84C-4411-AE70-EE3E8CA90796}"/>
              </a:ext>
            </a:extLst>
          </p:cNvPr>
          <p:cNvSpPr txBox="1"/>
          <p:nvPr/>
        </p:nvSpPr>
        <p:spPr>
          <a:xfrm>
            <a:off x="552450" y="794458"/>
            <a:ext cx="6903427" cy="6801862"/>
          </a:xfrm>
          <a:prstGeom prst="rect">
            <a:avLst/>
          </a:prstGeom>
          <a:noFill/>
        </p:spPr>
        <p:txBody>
          <a:bodyPr wrap="square" rtlCol="0">
            <a:spAutoFit/>
          </a:bodyPr>
          <a:lstStyle/>
          <a:p>
            <a:r>
              <a:rPr lang="id-ID" sz="2400" dirty="0">
                <a:solidFill>
                  <a:srgbClr val="FF0000"/>
                </a:solidFill>
              </a:rPr>
              <a:t>Contoh :</a:t>
            </a:r>
          </a:p>
          <a:p>
            <a:pPr marL="342900" indent="-342900">
              <a:buFont typeface="Arial" panose="020B0604020202020204" pitchFamily="34" charset="0"/>
              <a:buChar char="•"/>
            </a:pPr>
            <a:r>
              <a:rPr lang="id-ID" sz="2000" dirty="0"/>
              <a:t>FA berikut dapat dinyatakan sebagai bagian dari lexical analyzer</a:t>
            </a:r>
          </a:p>
          <a:p>
            <a:pPr marL="342900" indent="-342900">
              <a:buFont typeface="Arial" panose="020B0604020202020204" pitchFamily="34" charset="0"/>
              <a:buChar char="•"/>
            </a:pPr>
            <a:endParaRPr lang="id-ID" sz="2000" dirty="0"/>
          </a:p>
          <a:p>
            <a:pPr marL="342900" indent="-342900">
              <a:buFont typeface="Arial" panose="020B0604020202020204" pitchFamily="34" charset="0"/>
              <a:buChar char="•"/>
            </a:pPr>
            <a:endParaRPr lang="id-ID" sz="2000" dirty="0"/>
          </a:p>
          <a:p>
            <a:pPr marL="342900" indent="-342900">
              <a:buFont typeface="Arial" panose="020B0604020202020204" pitchFamily="34" charset="0"/>
              <a:buChar char="•"/>
            </a:pPr>
            <a:endParaRPr lang="id-ID" sz="2000" dirty="0"/>
          </a:p>
          <a:p>
            <a:pPr marL="342900" indent="-342900">
              <a:buFont typeface="Arial" panose="020B0604020202020204" pitchFamily="34" charset="0"/>
              <a:buChar char="•"/>
            </a:pPr>
            <a:endParaRPr lang="id-ID" sz="2000" dirty="0"/>
          </a:p>
          <a:p>
            <a:pPr marL="342900" indent="-342900">
              <a:buFont typeface="Arial" panose="020B0604020202020204" pitchFamily="34" charset="0"/>
              <a:buChar char="•"/>
            </a:pPr>
            <a:r>
              <a:rPr lang="id-ID" sz="2000" dirty="0"/>
              <a:t>Tugas FA adalah mengenali keyword “then”sehingga diperlukan lima state masing-masing menyatakan posisi yang berbeda dalam kata “then”yang telah dicapai sejauh ini.</a:t>
            </a:r>
          </a:p>
          <a:p>
            <a:pPr marL="342900" indent="-342900" algn="just">
              <a:buFont typeface="Arial" panose="020B0604020202020204" pitchFamily="34" charset="0"/>
              <a:buChar char="•"/>
            </a:pPr>
            <a:r>
              <a:rPr lang="id-ID" sz="2000" dirty="0">
                <a:solidFill>
                  <a:srgbClr val="00B050"/>
                </a:solidFill>
              </a:rPr>
              <a:t>Dalam gambar diatas input dinyatakan oleh huruf. Start state merupakan string kosong, dan setiap state memiliki transisi pada huruf selanjutnya dari kata then ke state yang menyatakan prefix selanjutnya yang lebih besar. State yang diberi nama “then” dimasuki ketika mengeja kata “then”. Karena fungsi dari model dalam gambar diatas adalah mengenali kata then, maka state “then” dinyatakan sebagai accepting state.</a:t>
            </a:r>
          </a:p>
          <a:p>
            <a:endParaRPr lang="id-ID" sz="2400" dirty="0"/>
          </a:p>
          <a:p>
            <a:endParaRPr lang="id-ID" sz="2400" dirty="0"/>
          </a:p>
          <a:p>
            <a:endParaRPr lang="id-ID" sz="2400" dirty="0"/>
          </a:p>
        </p:txBody>
      </p:sp>
      <p:pic>
        <p:nvPicPr>
          <p:cNvPr id="5" name="Picture 4" descr="A picture containing drawing, clock&#10;&#10;Description automatically generated">
            <a:extLst>
              <a:ext uri="{FF2B5EF4-FFF2-40B4-BE49-F238E27FC236}">
                <a16:creationId xmlns:a16="http://schemas.microsoft.com/office/drawing/2014/main" id="{3F548EF0-B4F1-4572-A2AE-7B84F5181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3864" y="1606355"/>
            <a:ext cx="4692281" cy="1164980"/>
          </a:xfrm>
          <a:prstGeom prst="rect">
            <a:avLst/>
          </a:prstGeom>
        </p:spPr>
      </p:pic>
    </p:spTree>
    <p:extLst>
      <p:ext uri="{BB962C8B-B14F-4D97-AF65-F5344CB8AC3E}">
        <p14:creationId xmlns:p14="http://schemas.microsoft.com/office/powerpoint/2010/main" val="98049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F</a:t>
            </a:r>
            <a:r>
              <a:rPr lang="id-ID" sz="2400" dirty="0">
                <a:solidFill>
                  <a:srgbClr val="00B050"/>
                </a:solidFill>
                <a:latin typeface="Montserrat Light" panose="00000400000000000000" pitchFamily="50" charset="0"/>
                <a:ea typeface="Roboto" pitchFamily="2" charset="0"/>
                <a:cs typeface="Arial"/>
              </a:rPr>
              <a:t>inite State Automata (FSA)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6575E575-13D7-470A-9926-9097FCD99117}"/>
              </a:ext>
            </a:extLst>
          </p:cNvPr>
          <p:cNvSpPr txBox="1"/>
          <p:nvPr/>
        </p:nvSpPr>
        <p:spPr>
          <a:xfrm>
            <a:off x="552450" y="1026942"/>
            <a:ext cx="7381728" cy="5324535"/>
          </a:xfrm>
          <a:prstGeom prst="rect">
            <a:avLst/>
          </a:prstGeom>
          <a:noFill/>
        </p:spPr>
        <p:txBody>
          <a:bodyPr wrap="square" rtlCol="0">
            <a:spAutoFit/>
          </a:bodyPr>
          <a:lstStyle/>
          <a:p>
            <a:endParaRPr lang="id-ID" sz="2000" dirty="0"/>
          </a:p>
          <a:p>
            <a:endParaRPr lang="id-ID" sz="2000" dirty="0"/>
          </a:p>
          <a:p>
            <a:endParaRPr lang="id-ID" sz="2000" dirty="0"/>
          </a:p>
          <a:p>
            <a:endParaRPr lang="id-ID" sz="2000" dirty="0"/>
          </a:p>
          <a:p>
            <a:endParaRPr lang="id-ID" sz="2000" dirty="0"/>
          </a:p>
          <a:p>
            <a:pPr marL="342900" indent="-342900">
              <a:buFont typeface="Arial" panose="020B0604020202020204" pitchFamily="34" charset="0"/>
              <a:buChar char="•"/>
            </a:pPr>
            <a:r>
              <a:rPr lang="id-ID" sz="2000" dirty="0"/>
              <a:t>Konfigurasi DFA diatas secara formal dinyatakan sebagai berikut:</a:t>
            </a:r>
          </a:p>
          <a:p>
            <a:pPr marL="800100" lvl="1" indent="-342900">
              <a:buFont typeface="Arial" panose="020B0604020202020204" pitchFamily="34" charset="0"/>
              <a:buChar char="•"/>
            </a:pPr>
            <a:r>
              <a:rPr lang="id-ID" sz="2000" dirty="0">
                <a:solidFill>
                  <a:srgbClr val="FF0000"/>
                </a:solidFill>
              </a:rPr>
              <a:t>Q = {q</a:t>
            </a:r>
            <a:r>
              <a:rPr lang="id-ID" sz="2000" baseline="-4000" dirty="0">
                <a:solidFill>
                  <a:srgbClr val="FF0000"/>
                </a:solidFill>
              </a:rPr>
              <a:t>0</a:t>
            </a:r>
            <a:r>
              <a:rPr lang="id-ID" sz="2000" dirty="0">
                <a:solidFill>
                  <a:srgbClr val="FF0000"/>
                </a:solidFill>
              </a:rPr>
              <a:t>,q</a:t>
            </a:r>
            <a:r>
              <a:rPr lang="id-ID" sz="2000" baseline="-4000" dirty="0">
                <a:solidFill>
                  <a:srgbClr val="FF0000"/>
                </a:solidFill>
              </a:rPr>
              <a:t>1</a:t>
            </a:r>
            <a:r>
              <a:rPr lang="id-ID" sz="2000" dirty="0">
                <a:solidFill>
                  <a:srgbClr val="FF0000"/>
                </a:solidFill>
              </a:rPr>
              <a:t>,q</a:t>
            </a:r>
            <a:r>
              <a:rPr lang="id-ID" sz="2000" baseline="4000" dirty="0">
                <a:solidFill>
                  <a:srgbClr val="FF0000"/>
                </a:solidFill>
              </a:rPr>
              <a:t>2</a:t>
            </a:r>
            <a:r>
              <a:rPr lang="id-ID" sz="2000" dirty="0">
                <a:solidFill>
                  <a:srgbClr val="FF0000"/>
                </a:solidFill>
              </a:rPr>
              <a:t>}</a:t>
            </a:r>
          </a:p>
          <a:p>
            <a:pPr marL="800100" lvl="1" indent="-342900">
              <a:buFont typeface="Arial" panose="020B0604020202020204" pitchFamily="34" charset="0"/>
              <a:buChar char="•"/>
            </a:pPr>
            <a:r>
              <a:rPr lang="id-ID" sz="2000" dirty="0">
                <a:solidFill>
                  <a:srgbClr val="FF0000"/>
                </a:solidFill>
                <a:sym typeface="Symbol" panose="05050102010706020507" pitchFamily="18" charset="2"/>
              </a:rPr>
              <a:t></a:t>
            </a:r>
            <a:r>
              <a:rPr lang="id-ID" sz="2000" dirty="0">
                <a:solidFill>
                  <a:srgbClr val="FF0000"/>
                </a:solidFill>
              </a:rPr>
              <a:t> = {a,b}</a:t>
            </a:r>
          </a:p>
          <a:p>
            <a:pPr marL="800100" lvl="1" indent="-342900">
              <a:buFont typeface="Arial" panose="020B0604020202020204" pitchFamily="34" charset="0"/>
              <a:buChar char="•"/>
            </a:pPr>
            <a:r>
              <a:rPr lang="id-ID" sz="2000" dirty="0">
                <a:solidFill>
                  <a:srgbClr val="FF0000"/>
                </a:solidFill>
              </a:rPr>
              <a:t>S  = q</a:t>
            </a:r>
            <a:r>
              <a:rPr lang="id-ID" sz="2000" baseline="4000" dirty="0">
                <a:solidFill>
                  <a:srgbClr val="FF0000"/>
                </a:solidFill>
              </a:rPr>
              <a:t>0</a:t>
            </a:r>
          </a:p>
          <a:p>
            <a:pPr marL="800100" lvl="1" indent="-342900">
              <a:buFont typeface="Arial" panose="020B0604020202020204" pitchFamily="34" charset="0"/>
              <a:buChar char="•"/>
            </a:pPr>
            <a:r>
              <a:rPr lang="id-ID" sz="2000" dirty="0">
                <a:solidFill>
                  <a:srgbClr val="FF0000"/>
                </a:solidFill>
              </a:rPr>
              <a:t>F  = {q</a:t>
            </a:r>
            <a:r>
              <a:rPr lang="id-ID" sz="2000" baseline="4000" dirty="0">
                <a:solidFill>
                  <a:srgbClr val="FF0000"/>
                </a:solidFill>
              </a:rPr>
              <a:t>2</a:t>
            </a:r>
            <a:r>
              <a:rPr lang="id-ID" sz="2000" dirty="0">
                <a:solidFill>
                  <a:srgbClr val="FF0000"/>
                </a:solidFill>
              </a:rPr>
              <a:t>}</a:t>
            </a:r>
          </a:p>
          <a:p>
            <a:pPr marL="342900" indent="-342900">
              <a:buFont typeface="Arial" panose="020B0604020202020204" pitchFamily="34" charset="0"/>
              <a:buChar char="•"/>
            </a:pPr>
            <a:r>
              <a:rPr lang="id-ID" sz="2000" dirty="0"/>
              <a:t>Fungsi transisi yang ada adalah sebagai berikut:</a:t>
            </a:r>
          </a:p>
          <a:p>
            <a:pPr marL="800100" lvl="1" indent="-342900">
              <a:buFont typeface="Arial" panose="020B0604020202020204" pitchFamily="34" charset="0"/>
              <a:buChar char="•"/>
            </a:pPr>
            <a:r>
              <a:rPr lang="id-ID" sz="2000" dirty="0">
                <a:solidFill>
                  <a:srgbClr val="00B050"/>
                </a:solidFill>
                <a:sym typeface="Symbol" panose="05050102010706020507" pitchFamily="18" charset="2"/>
              </a:rPr>
              <a:t></a:t>
            </a:r>
            <a:r>
              <a:rPr lang="id-ID" sz="2000" dirty="0">
                <a:solidFill>
                  <a:srgbClr val="00B050"/>
                </a:solidFill>
              </a:rPr>
              <a:t> (q</a:t>
            </a:r>
            <a:r>
              <a:rPr lang="id-ID" sz="2000" baseline="-4000" dirty="0">
                <a:solidFill>
                  <a:srgbClr val="00B050"/>
                </a:solidFill>
              </a:rPr>
              <a:t>0</a:t>
            </a:r>
            <a:r>
              <a:rPr lang="id-ID" sz="2000" dirty="0">
                <a:solidFill>
                  <a:srgbClr val="00B050"/>
                </a:solidFill>
              </a:rPr>
              <a:t>, a)  = q</a:t>
            </a:r>
            <a:r>
              <a:rPr lang="id-ID" sz="2000" baseline="-4000" dirty="0">
                <a:solidFill>
                  <a:srgbClr val="00B050"/>
                </a:solidFill>
              </a:rPr>
              <a:t>0</a:t>
            </a:r>
            <a:endParaRPr lang="id-ID" sz="2000" dirty="0">
              <a:solidFill>
                <a:srgbClr val="00B050"/>
              </a:solidFill>
            </a:endParaRPr>
          </a:p>
          <a:p>
            <a:pPr marL="800100" lvl="1" indent="-342900">
              <a:buFont typeface="Arial" panose="020B0604020202020204" pitchFamily="34" charset="0"/>
              <a:buChar char="•"/>
            </a:pPr>
            <a:r>
              <a:rPr lang="id-ID" sz="2000" dirty="0">
                <a:solidFill>
                  <a:srgbClr val="00B050"/>
                </a:solidFill>
                <a:sym typeface="Symbol" panose="05050102010706020507" pitchFamily="18" charset="2"/>
              </a:rPr>
              <a:t></a:t>
            </a:r>
            <a:r>
              <a:rPr lang="id-ID" sz="2000" dirty="0">
                <a:solidFill>
                  <a:srgbClr val="00B050"/>
                </a:solidFill>
              </a:rPr>
              <a:t> (q</a:t>
            </a:r>
            <a:r>
              <a:rPr lang="id-ID" sz="2000" baseline="-4000" dirty="0">
                <a:solidFill>
                  <a:srgbClr val="00B050"/>
                </a:solidFill>
              </a:rPr>
              <a:t>0</a:t>
            </a:r>
            <a:r>
              <a:rPr lang="id-ID" sz="2000" dirty="0">
                <a:solidFill>
                  <a:srgbClr val="00B050"/>
                </a:solidFill>
              </a:rPr>
              <a:t>, b)  = q</a:t>
            </a:r>
            <a:r>
              <a:rPr lang="id-ID" sz="2000" baseline="-4000" dirty="0">
                <a:solidFill>
                  <a:srgbClr val="00B050"/>
                </a:solidFill>
              </a:rPr>
              <a:t>1</a:t>
            </a:r>
            <a:endParaRPr lang="id-ID" sz="2000" dirty="0">
              <a:solidFill>
                <a:srgbClr val="00B050"/>
              </a:solidFill>
            </a:endParaRPr>
          </a:p>
          <a:p>
            <a:pPr marL="800100" lvl="1" indent="-342900">
              <a:buFont typeface="Arial" panose="020B0604020202020204" pitchFamily="34" charset="0"/>
              <a:buChar char="•"/>
            </a:pPr>
            <a:r>
              <a:rPr lang="id-ID" sz="2000" dirty="0">
                <a:solidFill>
                  <a:srgbClr val="00B050"/>
                </a:solidFill>
                <a:sym typeface="Symbol" panose="05050102010706020507" pitchFamily="18" charset="2"/>
              </a:rPr>
              <a:t></a:t>
            </a:r>
            <a:r>
              <a:rPr lang="id-ID" sz="2000" dirty="0">
                <a:solidFill>
                  <a:srgbClr val="00B050"/>
                </a:solidFill>
              </a:rPr>
              <a:t> (q</a:t>
            </a:r>
            <a:r>
              <a:rPr lang="id-ID" sz="2000" baseline="-4000" dirty="0">
                <a:solidFill>
                  <a:srgbClr val="00B050"/>
                </a:solidFill>
              </a:rPr>
              <a:t>1</a:t>
            </a:r>
            <a:r>
              <a:rPr lang="id-ID" sz="2000" dirty="0">
                <a:solidFill>
                  <a:srgbClr val="00B050"/>
                </a:solidFill>
              </a:rPr>
              <a:t>, a)  = q</a:t>
            </a:r>
            <a:r>
              <a:rPr lang="id-ID" sz="2000" baseline="-4000" dirty="0">
                <a:solidFill>
                  <a:srgbClr val="00B050"/>
                </a:solidFill>
              </a:rPr>
              <a:t>1</a:t>
            </a:r>
            <a:endParaRPr lang="id-ID" sz="2000" dirty="0">
              <a:solidFill>
                <a:srgbClr val="00B050"/>
              </a:solidFill>
            </a:endParaRPr>
          </a:p>
          <a:p>
            <a:pPr marL="800100" lvl="1" indent="-342900">
              <a:buFont typeface="Arial" panose="020B0604020202020204" pitchFamily="34" charset="0"/>
              <a:buChar char="•"/>
            </a:pPr>
            <a:r>
              <a:rPr lang="id-ID" sz="2000" dirty="0">
                <a:solidFill>
                  <a:srgbClr val="00B050"/>
                </a:solidFill>
                <a:sym typeface="Symbol" panose="05050102010706020507" pitchFamily="18" charset="2"/>
              </a:rPr>
              <a:t></a:t>
            </a:r>
            <a:r>
              <a:rPr lang="id-ID" sz="2000" dirty="0">
                <a:solidFill>
                  <a:srgbClr val="00B050"/>
                </a:solidFill>
              </a:rPr>
              <a:t> (q</a:t>
            </a:r>
            <a:r>
              <a:rPr lang="id-ID" sz="2000" baseline="-4000" dirty="0">
                <a:solidFill>
                  <a:srgbClr val="00B050"/>
                </a:solidFill>
              </a:rPr>
              <a:t>1</a:t>
            </a:r>
            <a:r>
              <a:rPr lang="id-ID" sz="2000" dirty="0">
                <a:solidFill>
                  <a:srgbClr val="00B050"/>
                </a:solidFill>
              </a:rPr>
              <a:t>, b)  = q</a:t>
            </a:r>
            <a:r>
              <a:rPr lang="id-ID" sz="2000" baseline="4000" dirty="0">
                <a:solidFill>
                  <a:srgbClr val="00B050"/>
                </a:solidFill>
              </a:rPr>
              <a:t>2</a:t>
            </a:r>
            <a:endParaRPr lang="id-ID" sz="2000" dirty="0">
              <a:solidFill>
                <a:srgbClr val="00B050"/>
              </a:solidFill>
            </a:endParaRPr>
          </a:p>
          <a:p>
            <a:pPr marL="800100" lvl="1" indent="-342900">
              <a:buFont typeface="Arial" panose="020B0604020202020204" pitchFamily="34" charset="0"/>
              <a:buChar char="•"/>
            </a:pPr>
            <a:r>
              <a:rPr lang="id-ID" sz="2000" dirty="0">
                <a:solidFill>
                  <a:srgbClr val="00B050"/>
                </a:solidFill>
                <a:sym typeface="Symbol" panose="05050102010706020507" pitchFamily="18" charset="2"/>
              </a:rPr>
              <a:t></a:t>
            </a:r>
            <a:r>
              <a:rPr lang="id-ID" sz="2000" dirty="0">
                <a:solidFill>
                  <a:srgbClr val="00B050"/>
                </a:solidFill>
              </a:rPr>
              <a:t> (q</a:t>
            </a:r>
            <a:r>
              <a:rPr lang="id-ID" sz="2000" baseline="4000" dirty="0">
                <a:solidFill>
                  <a:srgbClr val="00B050"/>
                </a:solidFill>
              </a:rPr>
              <a:t>2</a:t>
            </a:r>
            <a:r>
              <a:rPr lang="id-ID" sz="2000" dirty="0">
                <a:solidFill>
                  <a:srgbClr val="00B050"/>
                </a:solidFill>
              </a:rPr>
              <a:t>, a)  = q</a:t>
            </a:r>
            <a:r>
              <a:rPr lang="id-ID" sz="2000" baseline="-4000" dirty="0">
                <a:solidFill>
                  <a:srgbClr val="00B050"/>
                </a:solidFill>
              </a:rPr>
              <a:t>1</a:t>
            </a:r>
            <a:endParaRPr lang="id-ID" sz="2000" dirty="0">
              <a:solidFill>
                <a:srgbClr val="00B050"/>
              </a:solidFill>
            </a:endParaRPr>
          </a:p>
          <a:p>
            <a:pPr marL="800100" lvl="1" indent="-342900">
              <a:buFont typeface="Arial" panose="020B0604020202020204" pitchFamily="34" charset="0"/>
              <a:buChar char="•"/>
            </a:pPr>
            <a:r>
              <a:rPr lang="id-ID" sz="2000" dirty="0">
                <a:solidFill>
                  <a:srgbClr val="00B050"/>
                </a:solidFill>
                <a:sym typeface="Symbol" panose="05050102010706020507" pitchFamily="18" charset="2"/>
              </a:rPr>
              <a:t></a:t>
            </a:r>
            <a:r>
              <a:rPr lang="id-ID" sz="2000" dirty="0">
                <a:solidFill>
                  <a:srgbClr val="00B050"/>
                </a:solidFill>
              </a:rPr>
              <a:t> (q</a:t>
            </a:r>
            <a:r>
              <a:rPr lang="id-ID" sz="2000" baseline="4000" dirty="0">
                <a:solidFill>
                  <a:srgbClr val="00B050"/>
                </a:solidFill>
              </a:rPr>
              <a:t>2</a:t>
            </a:r>
            <a:r>
              <a:rPr lang="id-ID" sz="2000" dirty="0">
                <a:solidFill>
                  <a:srgbClr val="00B050"/>
                </a:solidFill>
              </a:rPr>
              <a:t>, b)  = q</a:t>
            </a:r>
            <a:r>
              <a:rPr lang="id-ID" sz="2000" baseline="4000" dirty="0">
                <a:solidFill>
                  <a:srgbClr val="00B050"/>
                </a:solidFill>
              </a:rPr>
              <a:t>2</a:t>
            </a:r>
            <a:endParaRPr lang="id-ID" sz="2000" dirty="0">
              <a:solidFill>
                <a:srgbClr val="00B050"/>
              </a:solidFill>
            </a:endParaRPr>
          </a:p>
        </p:txBody>
      </p:sp>
      <p:pic>
        <p:nvPicPr>
          <p:cNvPr id="5" name="Picture 4" descr="A picture containing object, clock, drawing&#10;&#10;Description automatically generated">
            <a:extLst>
              <a:ext uri="{FF2B5EF4-FFF2-40B4-BE49-F238E27FC236}">
                <a16:creationId xmlns:a16="http://schemas.microsoft.com/office/drawing/2014/main" id="{BE4C567D-C2CC-4041-AAAC-719F80FF8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733" y="882814"/>
            <a:ext cx="4909918" cy="1671741"/>
          </a:xfrm>
          <a:prstGeom prst="rect">
            <a:avLst/>
          </a:prstGeom>
        </p:spPr>
      </p:pic>
    </p:spTree>
    <p:extLst>
      <p:ext uri="{BB962C8B-B14F-4D97-AF65-F5344CB8AC3E}">
        <p14:creationId xmlns:p14="http://schemas.microsoft.com/office/powerpoint/2010/main" val="260571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F</a:t>
            </a:r>
            <a:r>
              <a:rPr lang="id-ID" sz="2400" dirty="0">
                <a:solidFill>
                  <a:srgbClr val="00B050"/>
                </a:solidFill>
                <a:latin typeface="Montserrat Light" panose="00000400000000000000" pitchFamily="50" charset="0"/>
                <a:ea typeface="Roboto" pitchFamily="2" charset="0"/>
                <a:cs typeface="Arial"/>
              </a:rPr>
              <a:t>inite State Automata (FSA)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3EC33ECF-2895-426D-9A8C-6D38E26E2D8A}"/>
              </a:ext>
            </a:extLst>
          </p:cNvPr>
          <p:cNvSpPr txBox="1"/>
          <p:nvPr/>
        </p:nvSpPr>
        <p:spPr>
          <a:xfrm>
            <a:off x="552450" y="1047682"/>
            <a:ext cx="7791450" cy="4401205"/>
          </a:xfrm>
          <a:prstGeom prst="rect">
            <a:avLst/>
          </a:prstGeom>
          <a:noFill/>
        </p:spPr>
        <p:txBody>
          <a:bodyPr wrap="square" rtlCol="0">
            <a:spAutoFit/>
          </a:bodyPr>
          <a:lstStyle/>
          <a:p>
            <a:pPr marL="342900" indent="-342900">
              <a:buFont typeface="Arial" panose="020B0604020202020204" pitchFamily="34" charset="0"/>
              <a:buChar char="•"/>
            </a:pPr>
            <a:r>
              <a:rPr lang="id-ID" sz="2000" dirty="0"/>
              <a:t>Biasanya fungsi-fungsi transisi disajikan dalam sebuah tabel transisi. Tabel transisi tersebut menunjukkan state-state berikutnya untuk kombinasi state-state dan input. </a:t>
            </a:r>
          </a:p>
          <a:p>
            <a:pPr marL="342900" indent="-342900">
              <a:buFont typeface="Arial" panose="020B0604020202020204" pitchFamily="34" charset="0"/>
              <a:buChar char="•"/>
            </a:pPr>
            <a:r>
              <a:rPr lang="id-ID" sz="2000" dirty="0"/>
              <a:t>Tabel transisi dari fungsi diatas adlah sebagai berikut:</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graphicFrame>
        <p:nvGraphicFramePr>
          <p:cNvPr id="4" name="Table 4">
            <a:extLst>
              <a:ext uri="{FF2B5EF4-FFF2-40B4-BE49-F238E27FC236}">
                <a16:creationId xmlns:a16="http://schemas.microsoft.com/office/drawing/2014/main" id="{2B5256A4-9432-4A10-9EBA-FDC131F7E517}"/>
              </a:ext>
            </a:extLst>
          </p:cNvPr>
          <p:cNvGraphicFramePr>
            <a:graphicFrameLocks noGrp="1"/>
          </p:cNvGraphicFramePr>
          <p:nvPr>
            <p:extLst>
              <p:ext uri="{D42A27DB-BD31-4B8C-83A1-F6EECF244321}">
                <p14:modId xmlns:p14="http://schemas.microsoft.com/office/powerpoint/2010/main" val="2032025450"/>
              </p:ext>
            </p:extLst>
          </p:nvPr>
        </p:nvGraphicFramePr>
        <p:xfrm>
          <a:off x="1524000" y="2522422"/>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71295814"/>
                    </a:ext>
                  </a:extLst>
                </a:gridCol>
                <a:gridCol w="2032000">
                  <a:extLst>
                    <a:ext uri="{9D8B030D-6E8A-4147-A177-3AD203B41FA5}">
                      <a16:colId xmlns:a16="http://schemas.microsoft.com/office/drawing/2014/main" val="2758621689"/>
                    </a:ext>
                  </a:extLst>
                </a:gridCol>
                <a:gridCol w="2032000">
                  <a:extLst>
                    <a:ext uri="{9D8B030D-6E8A-4147-A177-3AD203B41FA5}">
                      <a16:colId xmlns:a16="http://schemas.microsoft.com/office/drawing/2014/main" val="1455240153"/>
                    </a:ext>
                  </a:extLst>
                </a:gridCol>
              </a:tblGrid>
              <a:tr h="370840">
                <a:tc>
                  <a:txBody>
                    <a:bodyPr/>
                    <a:lstStyle/>
                    <a:p>
                      <a:pPr algn="ctr"/>
                      <a:r>
                        <a:rPr lang="id-ID" sz="2400" dirty="0">
                          <a:sym typeface="Symbol" panose="05050102010706020507" pitchFamily="18" charset="2"/>
                        </a:rPr>
                        <a:t></a:t>
                      </a:r>
                      <a:endParaRPr lang="id-ID" sz="2400" dirty="0"/>
                    </a:p>
                  </a:txBody>
                  <a:tcPr>
                    <a:solidFill>
                      <a:srgbClr val="00B050"/>
                    </a:solidFill>
                  </a:tcPr>
                </a:tc>
                <a:tc>
                  <a:txBody>
                    <a:bodyPr/>
                    <a:lstStyle/>
                    <a:p>
                      <a:pPr algn="ctr"/>
                      <a:r>
                        <a:rPr lang="id-ID" sz="2400" dirty="0"/>
                        <a:t>a</a:t>
                      </a:r>
                    </a:p>
                  </a:txBody>
                  <a:tcPr>
                    <a:solidFill>
                      <a:srgbClr val="00B050"/>
                    </a:solidFill>
                  </a:tcPr>
                </a:tc>
                <a:tc>
                  <a:txBody>
                    <a:bodyPr/>
                    <a:lstStyle/>
                    <a:p>
                      <a:pPr algn="ctr"/>
                      <a:r>
                        <a:rPr lang="id-ID" sz="2400" dirty="0"/>
                        <a:t>b</a:t>
                      </a:r>
                    </a:p>
                  </a:txBody>
                  <a:tcPr>
                    <a:solidFill>
                      <a:srgbClr val="00B050"/>
                    </a:solidFill>
                  </a:tcPr>
                </a:tc>
                <a:extLst>
                  <a:ext uri="{0D108BD9-81ED-4DB2-BD59-A6C34878D82A}">
                    <a16:rowId xmlns:a16="http://schemas.microsoft.com/office/drawing/2014/main" val="1810512938"/>
                  </a:ext>
                </a:extLst>
              </a:tr>
              <a:tr h="370840">
                <a:tc>
                  <a:txBody>
                    <a:bodyPr/>
                    <a:lstStyle/>
                    <a:p>
                      <a:pPr algn="ctr"/>
                      <a:r>
                        <a:rPr lang="id-ID" sz="2400" dirty="0"/>
                        <a:t>q0</a:t>
                      </a:r>
                    </a:p>
                  </a:txBody>
                  <a:tcPr>
                    <a:solidFill>
                      <a:schemeClr val="accent2">
                        <a:lumMod val="60000"/>
                        <a:lumOff val="40000"/>
                      </a:schemeClr>
                    </a:solidFill>
                  </a:tcPr>
                </a:tc>
                <a:tc>
                  <a:txBody>
                    <a:bodyPr/>
                    <a:lstStyle/>
                    <a:p>
                      <a:pPr algn="ctr"/>
                      <a:r>
                        <a:rPr lang="id-ID" sz="2400" dirty="0"/>
                        <a:t>q0</a:t>
                      </a:r>
                    </a:p>
                  </a:txBody>
                  <a:tcPr>
                    <a:solidFill>
                      <a:schemeClr val="accent2">
                        <a:lumMod val="60000"/>
                        <a:lumOff val="40000"/>
                      </a:schemeClr>
                    </a:solidFill>
                  </a:tcPr>
                </a:tc>
                <a:tc>
                  <a:txBody>
                    <a:bodyPr/>
                    <a:lstStyle/>
                    <a:p>
                      <a:pPr algn="ctr"/>
                      <a:r>
                        <a:rPr lang="id-ID" sz="2400" dirty="0"/>
                        <a:t>q1</a:t>
                      </a:r>
                    </a:p>
                  </a:txBody>
                  <a:tcPr>
                    <a:solidFill>
                      <a:schemeClr val="accent2">
                        <a:lumMod val="60000"/>
                        <a:lumOff val="40000"/>
                      </a:schemeClr>
                    </a:solidFill>
                  </a:tcPr>
                </a:tc>
                <a:extLst>
                  <a:ext uri="{0D108BD9-81ED-4DB2-BD59-A6C34878D82A}">
                    <a16:rowId xmlns:a16="http://schemas.microsoft.com/office/drawing/2014/main" val="3999264892"/>
                  </a:ext>
                </a:extLst>
              </a:tr>
              <a:tr h="370840">
                <a:tc>
                  <a:txBody>
                    <a:bodyPr/>
                    <a:lstStyle/>
                    <a:p>
                      <a:pPr algn="ctr"/>
                      <a:r>
                        <a:rPr lang="id-ID" sz="2400" dirty="0"/>
                        <a:t>q1</a:t>
                      </a:r>
                    </a:p>
                  </a:txBody>
                  <a:tcPr>
                    <a:solidFill>
                      <a:schemeClr val="accent2">
                        <a:lumMod val="60000"/>
                        <a:lumOff val="40000"/>
                      </a:schemeClr>
                    </a:solidFill>
                  </a:tcPr>
                </a:tc>
                <a:tc>
                  <a:txBody>
                    <a:bodyPr/>
                    <a:lstStyle/>
                    <a:p>
                      <a:pPr algn="ctr"/>
                      <a:r>
                        <a:rPr lang="id-ID" sz="2400" dirty="0"/>
                        <a:t>q1</a:t>
                      </a:r>
                    </a:p>
                  </a:txBody>
                  <a:tcPr>
                    <a:solidFill>
                      <a:schemeClr val="accent2">
                        <a:lumMod val="60000"/>
                        <a:lumOff val="40000"/>
                      </a:schemeClr>
                    </a:solidFill>
                  </a:tcPr>
                </a:tc>
                <a:tc>
                  <a:txBody>
                    <a:bodyPr/>
                    <a:lstStyle/>
                    <a:p>
                      <a:pPr algn="ctr"/>
                      <a:r>
                        <a:rPr lang="id-ID" sz="2400" dirty="0"/>
                        <a:t>q2</a:t>
                      </a:r>
                    </a:p>
                  </a:txBody>
                  <a:tcPr>
                    <a:solidFill>
                      <a:schemeClr val="accent2">
                        <a:lumMod val="60000"/>
                        <a:lumOff val="40000"/>
                      </a:schemeClr>
                    </a:solidFill>
                  </a:tcPr>
                </a:tc>
                <a:extLst>
                  <a:ext uri="{0D108BD9-81ED-4DB2-BD59-A6C34878D82A}">
                    <a16:rowId xmlns:a16="http://schemas.microsoft.com/office/drawing/2014/main" val="3735213891"/>
                  </a:ext>
                </a:extLst>
              </a:tr>
              <a:tr h="370840">
                <a:tc>
                  <a:txBody>
                    <a:bodyPr/>
                    <a:lstStyle/>
                    <a:p>
                      <a:pPr algn="ctr"/>
                      <a:r>
                        <a:rPr lang="id-ID" sz="2400" dirty="0"/>
                        <a:t>q2</a:t>
                      </a:r>
                    </a:p>
                  </a:txBody>
                  <a:tcPr>
                    <a:solidFill>
                      <a:schemeClr val="accent2">
                        <a:lumMod val="60000"/>
                        <a:lumOff val="40000"/>
                      </a:schemeClr>
                    </a:solidFill>
                  </a:tcPr>
                </a:tc>
                <a:tc>
                  <a:txBody>
                    <a:bodyPr/>
                    <a:lstStyle/>
                    <a:p>
                      <a:pPr algn="ctr"/>
                      <a:r>
                        <a:rPr lang="id-ID" sz="2400" dirty="0"/>
                        <a:t>q1</a:t>
                      </a:r>
                    </a:p>
                  </a:txBody>
                  <a:tcPr>
                    <a:solidFill>
                      <a:schemeClr val="accent2">
                        <a:lumMod val="60000"/>
                        <a:lumOff val="40000"/>
                      </a:schemeClr>
                    </a:solidFill>
                  </a:tcPr>
                </a:tc>
                <a:tc>
                  <a:txBody>
                    <a:bodyPr/>
                    <a:lstStyle/>
                    <a:p>
                      <a:pPr algn="ctr"/>
                      <a:r>
                        <a:rPr lang="id-ID" sz="2400" dirty="0"/>
                        <a:t>q2</a:t>
                      </a:r>
                    </a:p>
                  </a:txBody>
                  <a:tcPr>
                    <a:solidFill>
                      <a:schemeClr val="accent2">
                        <a:lumMod val="60000"/>
                        <a:lumOff val="40000"/>
                      </a:schemeClr>
                    </a:solidFill>
                  </a:tcPr>
                </a:tc>
                <a:extLst>
                  <a:ext uri="{0D108BD9-81ED-4DB2-BD59-A6C34878D82A}">
                    <a16:rowId xmlns:a16="http://schemas.microsoft.com/office/drawing/2014/main" val="2109130113"/>
                  </a:ext>
                </a:extLst>
              </a:tr>
            </a:tbl>
          </a:graphicData>
        </a:graphic>
      </p:graphicFrame>
    </p:spTree>
    <p:extLst>
      <p:ext uri="{BB962C8B-B14F-4D97-AF65-F5344CB8AC3E}">
        <p14:creationId xmlns:p14="http://schemas.microsoft.com/office/powerpoint/2010/main" val="227134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a:lnSpc>
                <a:spcPct val="120000"/>
              </a:lnSpc>
            </a:pPr>
            <a:r>
              <a:rPr lang="en-US" sz="1100" dirty="0">
                <a:solidFill>
                  <a:srgbClr val="003258"/>
                </a:solidFill>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a:lnSpc>
                <a:spcPct val="120000"/>
              </a:lnSpc>
            </a:pPr>
            <a:r>
              <a:rPr lang="en-US" sz="2400" dirty="0">
                <a:solidFill>
                  <a:srgbClr val="00B050"/>
                </a:solidFill>
                <a:latin typeface="Montserrat Light" panose="00000400000000000000" pitchFamily="50" charset="0"/>
                <a:ea typeface="Roboto" pitchFamily="2" charset="0"/>
                <a:cs typeface="Arial"/>
              </a:rPr>
              <a:t>P</a:t>
            </a:r>
            <a:r>
              <a:rPr lang="id-ID" sz="2400" dirty="0">
                <a:solidFill>
                  <a:srgbClr val="00B050"/>
                </a:solidFill>
                <a:latin typeface="Montserrat Light" panose="00000400000000000000" pitchFamily="50" charset="0"/>
                <a:ea typeface="Roboto" pitchFamily="2" charset="0"/>
                <a:cs typeface="Arial"/>
              </a:rPr>
              <a:t>endahuluan</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Rectangle 1">
            <a:extLst>
              <a:ext uri="{FF2B5EF4-FFF2-40B4-BE49-F238E27FC236}">
                <a16:creationId xmlns:a16="http://schemas.microsoft.com/office/drawing/2014/main" id="{8B1DAB96-F69E-48EB-942B-318F2DED37C4}"/>
              </a:ext>
            </a:extLst>
          </p:cNvPr>
          <p:cNvSpPr/>
          <p:nvPr/>
        </p:nvSpPr>
        <p:spPr>
          <a:xfrm>
            <a:off x="1942043" y="825438"/>
            <a:ext cx="3446584" cy="665737"/>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Teori Bahasa dan Otomata</a:t>
            </a:r>
          </a:p>
        </p:txBody>
      </p:sp>
      <p:sp>
        <p:nvSpPr>
          <p:cNvPr id="5" name="Flowchart: Document 4">
            <a:extLst>
              <a:ext uri="{FF2B5EF4-FFF2-40B4-BE49-F238E27FC236}">
                <a16:creationId xmlns:a16="http://schemas.microsoft.com/office/drawing/2014/main" id="{15ABA2DC-ACD0-4F04-8C4A-9F6221DC7EE0}"/>
              </a:ext>
            </a:extLst>
          </p:cNvPr>
          <p:cNvSpPr/>
          <p:nvPr/>
        </p:nvSpPr>
        <p:spPr>
          <a:xfrm>
            <a:off x="2039826" y="1730325"/>
            <a:ext cx="1266092" cy="908069"/>
          </a:xfrm>
          <a:prstGeom prst="flowChart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Persoalan</a:t>
            </a:r>
          </a:p>
        </p:txBody>
      </p:sp>
      <p:sp>
        <p:nvSpPr>
          <p:cNvPr id="9" name="Flowchart: Process 8">
            <a:extLst>
              <a:ext uri="{FF2B5EF4-FFF2-40B4-BE49-F238E27FC236}">
                <a16:creationId xmlns:a16="http://schemas.microsoft.com/office/drawing/2014/main" id="{D24D724E-882A-4B0B-9241-50C9EAC155E5}"/>
              </a:ext>
            </a:extLst>
          </p:cNvPr>
          <p:cNvSpPr/>
          <p:nvPr/>
        </p:nvSpPr>
        <p:spPr>
          <a:xfrm>
            <a:off x="4023360" y="1786597"/>
            <a:ext cx="1716258" cy="612648"/>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Logika Dasar Persoalan</a:t>
            </a:r>
          </a:p>
        </p:txBody>
      </p:sp>
      <p:sp>
        <p:nvSpPr>
          <p:cNvPr id="10" name="Flowchart: Process 9">
            <a:extLst>
              <a:ext uri="{FF2B5EF4-FFF2-40B4-BE49-F238E27FC236}">
                <a16:creationId xmlns:a16="http://schemas.microsoft.com/office/drawing/2014/main" id="{3775AE9A-C0F4-4B9B-989F-101ACD2CE0E3}"/>
              </a:ext>
            </a:extLst>
          </p:cNvPr>
          <p:cNvSpPr/>
          <p:nvPr/>
        </p:nvSpPr>
        <p:spPr>
          <a:xfrm>
            <a:off x="4023359" y="2694666"/>
            <a:ext cx="1716257" cy="612648"/>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rgbClr val="FF0000"/>
                </a:solidFill>
              </a:rPr>
              <a:t>Algoritma dan struktur data</a:t>
            </a:r>
          </a:p>
        </p:txBody>
      </p:sp>
      <p:sp>
        <p:nvSpPr>
          <p:cNvPr id="11" name="Flowchart: Process 10">
            <a:extLst>
              <a:ext uri="{FF2B5EF4-FFF2-40B4-BE49-F238E27FC236}">
                <a16:creationId xmlns:a16="http://schemas.microsoft.com/office/drawing/2014/main" id="{85F58F6F-9D83-4B0E-A838-672260C8FB43}"/>
              </a:ext>
            </a:extLst>
          </p:cNvPr>
          <p:cNvSpPr/>
          <p:nvPr/>
        </p:nvSpPr>
        <p:spPr>
          <a:xfrm>
            <a:off x="6719076" y="2230429"/>
            <a:ext cx="1371600" cy="612648"/>
          </a:xfrm>
          <a:prstGeom prst="flowChartProcess">
            <a:avLst/>
          </a:prstGeom>
          <a:solidFill>
            <a:srgbClr val="C82E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Pseudocode/Flowchart</a:t>
            </a:r>
          </a:p>
        </p:txBody>
      </p:sp>
      <p:sp>
        <p:nvSpPr>
          <p:cNvPr id="12" name="Flowchart: Process 11">
            <a:extLst>
              <a:ext uri="{FF2B5EF4-FFF2-40B4-BE49-F238E27FC236}">
                <a16:creationId xmlns:a16="http://schemas.microsoft.com/office/drawing/2014/main" id="{4DC629FD-773F-4320-83FB-374CD8A16C3C}"/>
              </a:ext>
            </a:extLst>
          </p:cNvPr>
          <p:cNvSpPr/>
          <p:nvPr/>
        </p:nvSpPr>
        <p:spPr>
          <a:xfrm>
            <a:off x="4023359" y="3756072"/>
            <a:ext cx="1716257" cy="612648"/>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Program Sumber</a:t>
            </a:r>
          </a:p>
        </p:txBody>
      </p:sp>
      <p:sp>
        <p:nvSpPr>
          <p:cNvPr id="13" name="Flowchart: Process 12">
            <a:extLst>
              <a:ext uri="{FF2B5EF4-FFF2-40B4-BE49-F238E27FC236}">
                <a16:creationId xmlns:a16="http://schemas.microsoft.com/office/drawing/2014/main" id="{ABDE0E4A-87BE-4492-881B-3EDFD711EFFF}"/>
              </a:ext>
            </a:extLst>
          </p:cNvPr>
          <p:cNvSpPr/>
          <p:nvPr/>
        </p:nvSpPr>
        <p:spPr>
          <a:xfrm>
            <a:off x="4023359" y="4923692"/>
            <a:ext cx="1716257" cy="612648"/>
          </a:xfrm>
          <a:prstGeom prst="flowChartProces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rgbClr val="00B050"/>
                </a:solidFill>
              </a:rPr>
              <a:t>Program Komputer</a:t>
            </a:r>
          </a:p>
        </p:txBody>
      </p:sp>
      <p:sp>
        <p:nvSpPr>
          <p:cNvPr id="14" name="Flowchart: Process 13">
            <a:extLst>
              <a:ext uri="{FF2B5EF4-FFF2-40B4-BE49-F238E27FC236}">
                <a16:creationId xmlns:a16="http://schemas.microsoft.com/office/drawing/2014/main" id="{5DE697F7-791F-4F7D-8768-3FBBDED77E6A}"/>
              </a:ext>
            </a:extLst>
          </p:cNvPr>
          <p:cNvSpPr/>
          <p:nvPr/>
        </p:nvSpPr>
        <p:spPr>
          <a:xfrm>
            <a:off x="2264897" y="4923690"/>
            <a:ext cx="1266092" cy="612648"/>
          </a:xfrm>
          <a:prstGeom prst="flowChartProcess">
            <a:avLst/>
          </a:prstGeom>
          <a:solidFill>
            <a:srgbClr val="E1F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rgbClr val="003258"/>
                </a:solidFill>
              </a:rPr>
              <a:t>Data Masukan</a:t>
            </a:r>
          </a:p>
        </p:txBody>
      </p:sp>
      <p:sp>
        <p:nvSpPr>
          <p:cNvPr id="15" name="Flowchart: Process 14">
            <a:extLst>
              <a:ext uri="{FF2B5EF4-FFF2-40B4-BE49-F238E27FC236}">
                <a16:creationId xmlns:a16="http://schemas.microsoft.com/office/drawing/2014/main" id="{D03F97C8-3CED-4483-85CD-A2D3D5C37690}"/>
              </a:ext>
            </a:extLst>
          </p:cNvPr>
          <p:cNvSpPr/>
          <p:nvPr/>
        </p:nvSpPr>
        <p:spPr>
          <a:xfrm>
            <a:off x="6233229" y="4909622"/>
            <a:ext cx="1561514" cy="612648"/>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Data Keluaran</a:t>
            </a:r>
          </a:p>
        </p:txBody>
      </p:sp>
      <p:sp>
        <p:nvSpPr>
          <p:cNvPr id="18" name="Flowchart: Process 17">
            <a:extLst>
              <a:ext uri="{FF2B5EF4-FFF2-40B4-BE49-F238E27FC236}">
                <a16:creationId xmlns:a16="http://schemas.microsoft.com/office/drawing/2014/main" id="{034AFE7F-9E95-4326-83AF-0ACBA6504180}"/>
              </a:ext>
            </a:extLst>
          </p:cNvPr>
          <p:cNvSpPr/>
          <p:nvPr/>
        </p:nvSpPr>
        <p:spPr>
          <a:xfrm>
            <a:off x="2194560" y="3307314"/>
            <a:ext cx="1434905" cy="448758"/>
          </a:xfrm>
          <a:prstGeom prst="flowChartProcess">
            <a:avLst/>
          </a:prstGeom>
          <a:solidFill>
            <a:srgbClr val="30D8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Compiler </a:t>
            </a:r>
          </a:p>
        </p:txBody>
      </p:sp>
      <p:cxnSp>
        <p:nvCxnSpPr>
          <p:cNvPr id="20" name="Straight Arrow Connector 19">
            <a:extLst>
              <a:ext uri="{FF2B5EF4-FFF2-40B4-BE49-F238E27FC236}">
                <a16:creationId xmlns:a16="http://schemas.microsoft.com/office/drawing/2014/main" id="{3E3685D3-3A30-4D0B-A62E-02020E62A412}"/>
              </a:ext>
            </a:extLst>
          </p:cNvPr>
          <p:cNvCxnSpPr>
            <a:cxnSpLocks/>
            <a:endCxn id="9" idx="1"/>
          </p:cNvCxnSpPr>
          <p:nvPr/>
        </p:nvCxnSpPr>
        <p:spPr>
          <a:xfrm>
            <a:off x="3279829" y="2086591"/>
            <a:ext cx="743531" cy="63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9BDDF06-13BF-4792-A93F-3496EDC621F9}"/>
              </a:ext>
            </a:extLst>
          </p:cNvPr>
          <p:cNvCxnSpPr/>
          <p:nvPr/>
        </p:nvCxnSpPr>
        <p:spPr>
          <a:xfrm>
            <a:off x="3638550" y="1491175"/>
            <a:ext cx="0" cy="5954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687026-5A90-4A4B-8851-7F6E8B93E31B}"/>
              </a:ext>
            </a:extLst>
          </p:cNvPr>
          <p:cNvCxnSpPr>
            <a:stCxn id="9" idx="2"/>
            <a:endCxn id="10" idx="0"/>
          </p:cNvCxnSpPr>
          <p:nvPr/>
        </p:nvCxnSpPr>
        <p:spPr>
          <a:xfrm flipH="1">
            <a:off x="4881488" y="2399245"/>
            <a:ext cx="1" cy="2954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93F128-1EFB-4A08-B2BF-74FA7E860542}"/>
              </a:ext>
            </a:extLst>
          </p:cNvPr>
          <p:cNvCxnSpPr>
            <a:stCxn id="11" idx="1"/>
          </p:cNvCxnSpPr>
          <p:nvPr/>
        </p:nvCxnSpPr>
        <p:spPr>
          <a:xfrm flipH="1">
            <a:off x="4881487" y="2536753"/>
            <a:ext cx="1837589" cy="10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922920B-FDA0-4D6A-8B2E-52C082950F3C}"/>
              </a:ext>
            </a:extLst>
          </p:cNvPr>
          <p:cNvCxnSpPr>
            <a:stCxn id="10" idx="2"/>
            <a:endCxn id="12" idx="0"/>
          </p:cNvCxnSpPr>
          <p:nvPr/>
        </p:nvCxnSpPr>
        <p:spPr>
          <a:xfrm>
            <a:off x="4881488" y="3307314"/>
            <a:ext cx="0" cy="448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7319A58-4FE0-4345-A6A3-BA903E43D29A}"/>
              </a:ext>
            </a:extLst>
          </p:cNvPr>
          <p:cNvCxnSpPr>
            <a:stCxn id="12" idx="2"/>
            <a:endCxn id="13" idx="0"/>
          </p:cNvCxnSpPr>
          <p:nvPr/>
        </p:nvCxnSpPr>
        <p:spPr>
          <a:xfrm>
            <a:off x="4881488" y="4368720"/>
            <a:ext cx="0" cy="5549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9E39B30-3263-4E6B-98C1-C4E90D9C5AEC}"/>
              </a:ext>
            </a:extLst>
          </p:cNvPr>
          <p:cNvCxnSpPr/>
          <p:nvPr/>
        </p:nvCxnSpPr>
        <p:spPr>
          <a:xfrm>
            <a:off x="2912012" y="4628271"/>
            <a:ext cx="19694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420BBB-5D02-4B66-A350-FD3E888F65E5}"/>
              </a:ext>
            </a:extLst>
          </p:cNvPr>
          <p:cNvCxnSpPr>
            <a:stCxn id="18" idx="2"/>
          </p:cNvCxnSpPr>
          <p:nvPr/>
        </p:nvCxnSpPr>
        <p:spPr>
          <a:xfrm flipH="1">
            <a:off x="2912012" y="3756072"/>
            <a:ext cx="1" cy="8901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F6A7DF2-44AE-4250-834F-56BE0A175C41}"/>
              </a:ext>
            </a:extLst>
          </p:cNvPr>
          <p:cNvCxnSpPr>
            <a:stCxn id="14" idx="3"/>
            <a:endCxn id="13" idx="1"/>
          </p:cNvCxnSpPr>
          <p:nvPr/>
        </p:nvCxnSpPr>
        <p:spPr>
          <a:xfrm>
            <a:off x="3530989" y="5230014"/>
            <a:ext cx="492370"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C247EB9-B4E1-4B98-BC58-F918B159BBEA}"/>
              </a:ext>
            </a:extLst>
          </p:cNvPr>
          <p:cNvCxnSpPr>
            <a:stCxn id="13" idx="3"/>
            <a:endCxn id="15" idx="1"/>
          </p:cNvCxnSpPr>
          <p:nvPr/>
        </p:nvCxnSpPr>
        <p:spPr>
          <a:xfrm flipV="1">
            <a:off x="5739616" y="5215946"/>
            <a:ext cx="493613" cy="140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F198635-37A6-41A9-9E8E-FDBF857103A0}"/>
              </a:ext>
            </a:extLst>
          </p:cNvPr>
          <p:cNvSpPr txBox="1"/>
          <p:nvPr/>
        </p:nvSpPr>
        <p:spPr>
          <a:xfrm>
            <a:off x="1942043" y="5739618"/>
            <a:ext cx="4777033" cy="369332"/>
          </a:xfrm>
          <a:prstGeom prst="rect">
            <a:avLst/>
          </a:prstGeom>
          <a:noFill/>
        </p:spPr>
        <p:txBody>
          <a:bodyPr wrap="square" rtlCol="0">
            <a:spAutoFit/>
          </a:bodyPr>
          <a:lstStyle/>
          <a:p>
            <a:pPr algn="ctr"/>
            <a:r>
              <a:rPr lang="id-ID" b="1" dirty="0">
                <a:solidFill>
                  <a:srgbClr val="003258"/>
                </a:solidFill>
              </a:rPr>
              <a:t>Model Pendekatan Otomata</a:t>
            </a:r>
          </a:p>
        </p:txBody>
      </p:sp>
    </p:spTree>
    <p:extLst>
      <p:ext uri="{BB962C8B-B14F-4D97-AF65-F5344CB8AC3E}">
        <p14:creationId xmlns:p14="http://schemas.microsoft.com/office/powerpoint/2010/main" val="336043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F</a:t>
            </a:r>
            <a:r>
              <a:rPr lang="id-ID" sz="2400" dirty="0">
                <a:solidFill>
                  <a:srgbClr val="00B050"/>
                </a:solidFill>
                <a:latin typeface="Montserrat Light" panose="00000400000000000000" pitchFamily="50" charset="0"/>
                <a:ea typeface="Roboto" pitchFamily="2" charset="0"/>
                <a:cs typeface="Arial"/>
              </a:rPr>
              <a:t>inite State Automata (FSA)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pic>
        <p:nvPicPr>
          <p:cNvPr id="4" name="Picture 3" descr="A drawing of a person&#10;&#10;Description automatically generated">
            <a:extLst>
              <a:ext uri="{FF2B5EF4-FFF2-40B4-BE49-F238E27FC236}">
                <a16:creationId xmlns:a16="http://schemas.microsoft.com/office/drawing/2014/main" id="{66E66479-C9ED-4604-9265-3B3CC1FFF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521" y="895570"/>
            <a:ext cx="4049486" cy="1779320"/>
          </a:xfrm>
          <a:prstGeom prst="rect">
            <a:avLst/>
          </a:prstGeom>
        </p:spPr>
      </p:pic>
      <p:sp>
        <p:nvSpPr>
          <p:cNvPr id="5" name="TextBox 4">
            <a:extLst>
              <a:ext uri="{FF2B5EF4-FFF2-40B4-BE49-F238E27FC236}">
                <a16:creationId xmlns:a16="http://schemas.microsoft.com/office/drawing/2014/main" id="{004DC98E-96F4-4205-8585-FDFD5AEEC691}"/>
              </a:ext>
            </a:extLst>
          </p:cNvPr>
          <p:cNvSpPr txBox="1"/>
          <p:nvPr/>
        </p:nvSpPr>
        <p:spPr>
          <a:xfrm>
            <a:off x="872197" y="2674890"/>
            <a:ext cx="6865034" cy="400110"/>
          </a:xfrm>
          <a:prstGeom prst="rect">
            <a:avLst/>
          </a:prstGeom>
          <a:noFill/>
        </p:spPr>
        <p:txBody>
          <a:bodyPr wrap="square" rtlCol="0">
            <a:spAutoFit/>
          </a:bodyPr>
          <a:lstStyle/>
          <a:p>
            <a:r>
              <a:rPr lang="id-ID" sz="2000" dirty="0"/>
              <a:t>Tabel transisi dari gambar diatas adalah sebagai berikut:</a:t>
            </a:r>
          </a:p>
        </p:txBody>
      </p:sp>
      <p:graphicFrame>
        <p:nvGraphicFramePr>
          <p:cNvPr id="9" name="Table 9">
            <a:extLst>
              <a:ext uri="{FF2B5EF4-FFF2-40B4-BE49-F238E27FC236}">
                <a16:creationId xmlns:a16="http://schemas.microsoft.com/office/drawing/2014/main" id="{EAA0FBB6-CD80-4F6C-8F1E-5B983EDC7685}"/>
              </a:ext>
            </a:extLst>
          </p:cNvPr>
          <p:cNvGraphicFramePr>
            <a:graphicFrameLocks noGrp="1"/>
          </p:cNvGraphicFramePr>
          <p:nvPr>
            <p:extLst>
              <p:ext uri="{D42A27DB-BD31-4B8C-83A1-F6EECF244321}">
                <p14:modId xmlns:p14="http://schemas.microsoft.com/office/powerpoint/2010/main" val="142124850"/>
              </p:ext>
            </p:extLst>
          </p:nvPr>
        </p:nvGraphicFramePr>
        <p:xfrm>
          <a:off x="1524000" y="3085125"/>
          <a:ext cx="6096000" cy="1188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03960217"/>
                    </a:ext>
                  </a:extLst>
                </a:gridCol>
                <a:gridCol w="2032000">
                  <a:extLst>
                    <a:ext uri="{9D8B030D-6E8A-4147-A177-3AD203B41FA5}">
                      <a16:colId xmlns:a16="http://schemas.microsoft.com/office/drawing/2014/main" val="2134547749"/>
                    </a:ext>
                  </a:extLst>
                </a:gridCol>
                <a:gridCol w="2032000">
                  <a:extLst>
                    <a:ext uri="{9D8B030D-6E8A-4147-A177-3AD203B41FA5}">
                      <a16:colId xmlns:a16="http://schemas.microsoft.com/office/drawing/2014/main" val="58837114"/>
                    </a:ext>
                  </a:extLst>
                </a:gridCol>
              </a:tblGrid>
              <a:tr h="370840">
                <a:tc>
                  <a:txBody>
                    <a:bodyPr/>
                    <a:lstStyle/>
                    <a:p>
                      <a:pPr algn="ctr"/>
                      <a:r>
                        <a:rPr lang="id-ID" sz="2000" dirty="0">
                          <a:solidFill>
                            <a:schemeClr val="tx1"/>
                          </a:solidFill>
                          <a:sym typeface="Symbol" panose="05050102010706020507" pitchFamily="18" charset="2"/>
                        </a:rPr>
                        <a:t></a:t>
                      </a:r>
                      <a:endParaRPr lang="id-ID" sz="2000" dirty="0">
                        <a:solidFill>
                          <a:schemeClr val="tx1"/>
                        </a:solidFill>
                      </a:endParaRPr>
                    </a:p>
                  </a:txBody>
                  <a:tcPr>
                    <a:solidFill>
                      <a:schemeClr val="bg2"/>
                    </a:solidFill>
                  </a:tcPr>
                </a:tc>
                <a:tc>
                  <a:txBody>
                    <a:bodyPr/>
                    <a:lstStyle/>
                    <a:p>
                      <a:pPr algn="ctr"/>
                      <a:r>
                        <a:rPr lang="id-ID" sz="2000" dirty="0">
                          <a:solidFill>
                            <a:schemeClr val="tx1"/>
                          </a:solidFill>
                        </a:rPr>
                        <a:t>a</a:t>
                      </a:r>
                    </a:p>
                  </a:txBody>
                  <a:tcPr>
                    <a:solidFill>
                      <a:schemeClr val="bg2"/>
                    </a:solidFill>
                  </a:tcPr>
                </a:tc>
                <a:tc>
                  <a:txBody>
                    <a:bodyPr/>
                    <a:lstStyle/>
                    <a:p>
                      <a:pPr algn="ctr"/>
                      <a:r>
                        <a:rPr lang="id-ID" sz="2000" dirty="0">
                          <a:solidFill>
                            <a:schemeClr val="tx1"/>
                          </a:solidFill>
                        </a:rPr>
                        <a:t>b</a:t>
                      </a:r>
                    </a:p>
                  </a:txBody>
                  <a:tcPr>
                    <a:solidFill>
                      <a:schemeClr val="bg2"/>
                    </a:solidFill>
                  </a:tcPr>
                </a:tc>
                <a:extLst>
                  <a:ext uri="{0D108BD9-81ED-4DB2-BD59-A6C34878D82A}">
                    <a16:rowId xmlns:a16="http://schemas.microsoft.com/office/drawing/2014/main" val="3219476264"/>
                  </a:ext>
                </a:extLst>
              </a:tr>
              <a:tr h="370840">
                <a:tc>
                  <a:txBody>
                    <a:bodyPr/>
                    <a:lstStyle/>
                    <a:p>
                      <a:pPr algn="ctr"/>
                      <a:r>
                        <a:rPr lang="id-ID" sz="2000" dirty="0">
                          <a:solidFill>
                            <a:schemeClr val="tx1"/>
                          </a:solidFill>
                        </a:rPr>
                        <a:t>q0</a:t>
                      </a:r>
                    </a:p>
                  </a:txBody>
                  <a:tcPr>
                    <a:solidFill>
                      <a:schemeClr val="accent2">
                        <a:lumMod val="60000"/>
                        <a:lumOff val="40000"/>
                      </a:schemeClr>
                    </a:solidFill>
                  </a:tcPr>
                </a:tc>
                <a:tc>
                  <a:txBody>
                    <a:bodyPr/>
                    <a:lstStyle/>
                    <a:p>
                      <a:pPr algn="ctr"/>
                      <a:r>
                        <a:rPr lang="id-ID" sz="2000" dirty="0">
                          <a:solidFill>
                            <a:schemeClr val="tx1"/>
                          </a:solidFill>
                        </a:rPr>
                        <a:t>q1</a:t>
                      </a:r>
                    </a:p>
                  </a:txBody>
                  <a:tcPr>
                    <a:solidFill>
                      <a:schemeClr val="accent2">
                        <a:lumMod val="60000"/>
                        <a:lumOff val="40000"/>
                      </a:schemeClr>
                    </a:solidFill>
                  </a:tcPr>
                </a:tc>
                <a:tc>
                  <a:txBody>
                    <a:bodyPr/>
                    <a:lstStyle/>
                    <a:p>
                      <a:pPr algn="ctr"/>
                      <a:r>
                        <a:rPr lang="id-ID" sz="2000" dirty="0">
                          <a:solidFill>
                            <a:schemeClr val="tx1"/>
                          </a:solidFill>
                        </a:rPr>
                        <a:t>q1</a:t>
                      </a:r>
                    </a:p>
                  </a:txBody>
                  <a:tcPr>
                    <a:solidFill>
                      <a:schemeClr val="accent2">
                        <a:lumMod val="60000"/>
                        <a:lumOff val="40000"/>
                      </a:schemeClr>
                    </a:solidFill>
                  </a:tcPr>
                </a:tc>
                <a:extLst>
                  <a:ext uri="{0D108BD9-81ED-4DB2-BD59-A6C34878D82A}">
                    <a16:rowId xmlns:a16="http://schemas.microsoft.com/office/drawing/2014/main" val="3325428438"/>
                  </a:ext>
                </a:extLst>
              </a:tr>
              <a:tr h="370840">
                <a:tc>
                  <a:txBody>
                    <a:bodyPr/>
                    <a:lstStyle/>
                    <a:p>
                      <a:pPr algn="ctr"/>
                      <a:r>
                        <a:rPr lang="id-ID" sz="2000" dirty="0">
                          <a:solidFill>
                            <a:schemeClr val="tx1"/>
                          </a:solidFill>
                        </a:rPr>
                        <a:t>q1</a:t>
                      </a:r>
                    </a:p>
                  </a:txBody>
                  <a:tcPr>
                    <a:solidFill>
                      <a:schemeClr val="accent2">
                        <a:lumMod val="60000"/>
                        <a:lumOff val="40000"/>
                      </a:schemeClr>
                    </a:solidFill>
                  </a:tcPr>
                </a:tc>
                <a:tc>
                  <a:txBody>
                    <a:bodyPr/>
                    <a:lstStyle/>
                    <a:p>
                      <a:pPr algn="ctr"/>
                      <a:r>
                        <a:rPr lang="id-ID" sz="2000" dirty="0">
                          <a:solidFill>
                            <a:schemeClr val="tx1"/>
                          </a:solidFill>
                        </a:rPr>
                        <a:t>q1</a:t>
                      </a:r>
                    </a:p>
                  </a:txBody>
                  <a:tcPr>
                    <a:solidFill>
                      <a:schemeClr val="accent2">
                        <a:lumMod val="60000"/>
                        <a:lumOff val="40000"/>
                      </a:schemeClr>
                    </a:solidFill>
                  </a:tcPr>
                </a:tc>
                <a:tc>
                  <a:txBody>
                    <a:bodyPr/>
                    <a:lstStyle/>
                    <a:p>
                      <a:pPr algn="ctr"/>
                      <a:r>
                        <a:rPr lang="id-ID" sz="2000" dirty="0">
                          <a:solidFill>
                            <a:schemeClr val="tx1"/>
                          </a:solidFill>
                        </a:rPr>
                        <a:t>q0</a:t>
                      </a:r>
                    </a:p>
                  </a:txBody>
                  <a:tcPr>
                    <a:solidFill>
                      <a:schemeClr val="accent2">
                        <a:lumMod val="60000"/>
                        <a:lumOff val="40000"/>
                      </a:schemeClr>
                    </a:solidFill>
                  </a:tcPr>
                </a:tc>
                <a:extLst>
                  <a:ext uri="{0D108BD9-81ED-4DB2-BD59-A6C34878D82A}">
                    <a16:rowId xmlns:a16="http://schemas.microsoft.com/office/drawing/2014/main" val="1009356551"/>
                  </a:ext>
                </a:extLst>
              </a:tr>
            </a:tbl>
          </a:graphicData>
        </a:graphic>
      </p:graphicFrame>
      <p:sp>
        <p:nvSpPr>
          <p:cNvPr id="11" name="TextBox 10">
            <a:extLst>
              <a:ext uri="{FF2B5EF4-FFF2-40B4-BE49-F238E27FC236}">
                <a16:creationId xmlns:a16="http://schemas.microsoft.com/office/drawing/2014/main" id="{19EE6C0A-E811-4D86-A222-0371D805AC5C}"/>
              </a:ext>
            </a:extLst>
          </p:cNvPr>
          <p:cNvSpPr txBox="1"/>
          <p:nvPr/>
        </p:nvSpPr>
        <p:spPr>
          <a:xfrm>
            <a:off x="872196" y="4403188"/>
            <a:ext cx="3052689" cy="1754326"/>
          </a:xfrm>
          <a:prstGeom prst="rect">
            <a:avLst/>
          </a:prstGeom>
          <a:noFill/>
        </p:spPr>
        <p:txBody>
          <a:bodyPr wrap="square" rtlCol="0">
            <a:spAutoFit/>
          </a:bodyPr>
          <a:lstStyle/>
          <a:p>
            <a:pPr marL="285750" indent="-285750">
              <a:buFont typeface="Arial" panose="020B0604020202020204" pitchFamily="34" charset="0"/>
              <a:buChar char="•"/>
            </a:pPr>
            <a:r>
              <a:rPr lang="id-ID" dirty="0"/>
              <a:t>Model FA diatas menerima input seperti string:</a:t>
            </a:r>
          </a:p>
          <a:p>
            <a:pPr marL="742950" lvl="1" indent="-285750">
              <a:buFont typeface="Arial" panose="020B0604020202020204" pitchFamily="34" charset="0"/>
              <a:buChar char="•"/>
            </a:pPr>
            <a:r>
              <a:rPr lang="id-ID" b="1" dirty="0">
                <a:solidFill>
                  <a:srgbClr val="00B050"/>
                </a:solidFill>
              </a:rPr>
              <a:t>aaba</a:t>
            </a:r>
          </a:p>
          <a:p>
            <a:pPr marL="742950" lvl="1" indent="-285750">
              <a:buFont typeface="Arial" panose="020B0604020202020204" pitchFamily="34" charset="0"/>
              <a:buChar char="•"/>
            </a:pPr>
            <a:r>
              <a:rPr lang="id-ID" b="1" dirty="0">
                <a:solidFill>
                  <a:srgbClr val="00B050"/>
                </a:solidFill>
              </a:rPr>
              <a:t>aaabb</a:t>
            </a:r>
          </a:p>
          <a:p>
            <a:pPr marL="742950" lvl="1" indent="-285750">
              <a:buFont typeface="Arial" panose="020B0604020202020204" pitchFamily="34" charset="0"/>
              <a:buChar char="•"/>
            </a:pPr>
            <a:r>
              <a:rPr lang="id-ID" b="1" dirty="0">
                <a:solidFill>
                  <a:srgbClr val="00B050"/>
                </a:solidFill>
              </a:rPr>
              <a:t>baba</a:t>
            </a:r>
          </a:p>
          <a:p>
            <a:pPr marL="742950" lvl="1" indent="-285750">
              <a:buFont typeface="Arial" panose="020B0604020202020204" pitchFamily="34" charset="0"/>
              <a:buChar char="•"/>
            </a:pPr>
            <a:r>
              <a:rPr lang="id-ID" b="1" dirty="0">
                <a:solidFill>
                  <a:srgbClr val="00B050"/>
                </a:solidFill>
              </a:rPr>
              <a:t>babaaba</a:t>
            </a:r>
          </a:p>
        </p:txBody>
      </p:sp>
      <p:sp>
        <p:nvSpPr>
          <p:cNvPr id="12" name="TextBox 11">
            <a:extLst>
              <a:ext uri="{FF2B5EF4-FFF2-40B4-BE49-F238E27FC236}">
                <a16:creationId xmlns:a16="http://schemas.microsoft.com/office/drawing/2014/main" id="{75B5C69F-039B-41F8-8B5D-2C8B8053DFEE}"/>
              </a:ext>
            </a:extLst>
          </p:cNvPr>
          <p:cNvSpPr txBox="1"/>
          <p:nvPr/>
        </p:nvSpPr>
        <p:spPr>
          <a:xfrm>
            <a:off x="4178105" y="4403188"/>
            <a:ext cx="2794195" cy="1754326"/>
          </a:xfrm>
          <a:prstGeom prst="rect">
            <a:avLst/>
          </a:prstGeom>
          <a:noFill/>
        </p:spPr>
        <p:txBody>
          <a:bodyPr wrap="square" rtlCol="0">
            <a:spAutoFit/>
          </a:bodyPr>
          <a:lstStyle/>
          <a:p>
            <a:pPr marL="285750" indent="-285750">
              <a:buFont typeface="Arial" panose="020B0604020202020204" pitchFamily="34" charset="0"/>
              <a:buChar char="•"/>
            </a:pPr>
            <a:r>
              <a:rPr lang="id-ID" dirty="0"/>
              <a:t>Sedangkan string yang ditolak FA diatas :</a:t>
            </a:r>
          </a:p>
          <a:p>
            <a:pPr marL="742950" lvl="1" indent="-285750">
              <a:buFont typeface="Arial" panose="020B0604020202020204" pitchFamily="34" charset="0"/>
              <a:buChar char="•"/>
            </a:pPr>
            <a:r>
              <a:rPr lang="id-ID" dirty="0">
                <a:solidFill>
                  <a:srgbClr val="FF0000"/>
                </a:solidFill>
              </a:rPr>
              <a:t>aaabbb</a:t>
            </a:r>
          </a:p>
          <a:p>
            <a:pPr marL="742950" lvl="1" indent="-285750">
              <a:buFont typeface="Arial" panose="020B0604020202020204" pitchFamily="34" charset="0"/>
              <a:buChar char="•"/>
            </a:pPr>
            <a:r>
              <a:rPr lang="id-ID" dirty="0">
                <a:solidFill>
                  <a:srgbClr val="FF0000"/>
                </a:solidFill>
              </a:rPr>
              <a:t>bbaab</a:t>
            </a:r>
          </a:p>
          <a:p>
            <a:pPr marL="742950" lvl="1" indent="-285750">
              <a:buFont typeface="Arial" panose="020B0604020202020204" pitchFamily="34" charset="0"/>
              <a:buChar char="•"/>
            </a:pPr>
            <a:r>
              <a:rPr lang="id-ID" dirty="0">
                <a:solidFill>
                  <a:srgbClr val="FF0000"/>
                </a:solidFill>
              </a:rPr>
              <a:t>babbab</a:t>
            </a:r>
          </a:p>
          <a:p>
            <a:pPr marL="742950" lvl="1" indent="-285750">
              <a:buFont typeface="Arial" panose="020B0604020202020204" pitchFamily="34" charset="0"/>
              <a:buChar char="•"/>
            </a:pPr>
            <a:r>
              <a:rPr lang="id-ID" dirty="0">
                <a:solidFill>
                  <a:srgbClr val="FF0000"/>
                </a:solidFill>
              </a:rPr>
              <a:t>ababab</a:t>
            </a:r>
          </a:p>
        </p:txBody>
      </p:sp>
    </p:spTree>
    <p:extLst>
      <p:ext uri="{BB962C8B-B14F-4D97-AF65-F5344CB8AC3E}">
        <p14:creationId xmlns:p14="http://schemas.microsoft.com/office/powerpoint/2010/main" val="3492504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F</a:t>
            </a:r>
            <a:r>
              <a:rPr lang="id-ID" sz="2400" dirty="0">
                <a:solidFill>
                  <a:srgbClr val="00B050"/>
                </a:solidFill>
                <a:latin typeface="Montserrat Light" panose="00000400000000000000" pitchFamily="50" charset="0"/>
                <a:ea typeface="Roboto" pitchFamily="2" charset="0"/>
                <a:cs typeface="Arial"/>
              </a:rPr>
              <a:t>inite State Automata (FSA)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152392F0-262A-459F-8F28-0A642013E887}"/>
              </a:ext>
            </a:extLst>
          </p:cNvPr>
          <p:cNvSpPr txBox="1"/>
          <p:nvPr/>
        </p:nvSpPr>
        <p:spPr>
          <a:xfrm>
            <a:off x="552449" y="794458"/>
            <a:ext cx="8428991" cy="2554545"/>
          </a:xfrm>
          <a:prstGeom prst="rect">
            <a:avLst/>
          </a:prstGeom>
          <a:noFill/>
        </p:spPr>
        <p:txBody>
          <a:bodyPr wrap="square" rtlCol="0">
            <a:spAutoFit/>
          </a:bodyPr>
          <a:lstStyle/>
          <a:p>
            <a:r>
              <a:rPr lang="id-ID" sz="2000" dirty="0"/>
              <a:t>Ada dua jenis FSA:</a:t>
            </a:r>
          </a:p>
          <a:p>
            <a:pPr marL="457200" indent="-457200">
              <a:buFont typeface="+mj-lt"/>
              <a:buAutoNum type="arabicPeriod"/>
            </a:pPr>
            <a:r>
              <a:rPr lang="id-ID" sz="2000" dirty="0">
                <a:solidFill>
                  <a:srgbClr val="FF0000"/>
                </a:solidFill>
              </a:rPr>
              <a:t>Deterministic Finite Automata (DFA): </a:t>
            </a:r>
            <a:r>
              <a:rPr lang="id-ID" sz="2000" dirty="0"/>
              <a:t>transisi state FSA akibat pembacaan sebuah simbol bersifat tertentu : </a:t>
            </a:r>
            <a:r>
              <a:rPr lang="id-ID" sz="2000" b="1" dirty="0">
                <a:sym typeface="Symbol" panose="05050102010706020507" pitchFamily="18" charset="2"/>
              </a:rPr>
              <a:t>:</a:t>
            </a:r>
            <a:r>
              <a:rPr lang="id-ID" sz="2000" b="1" dirty="0"/>
              <a:t> Q x </a:t>
            </a:r>
            <a:r>
              <a:rPr lang="id-ID" sz="2000" b="1" dirty="0">
                <a:sym typeface="Symbol" panose="05050102010706020507" pitchFamily="18" charset="2"/>
              </a:rPr>
              <a:t></a:t>
            </a:r>
            <a:r>
              <a:rPr lang="id-ID" sz="2000" b="1" dirty="0"/>
              <a:t> </a:t>
            </a:r>
            <a:r>
              <a:rPr lang="id-ID" sz="2000" b="1" dirty="0">
                <a:sym typeface="Wingdings" panose="05000000000000000000" pitchFamily="2" charset="2"/>
              </a:rPr>
              <a:t>Q</a:t>
            </a:r>
          </a:p>
          <a:p>
            <a:pPr marL="457200" indent="-457200">
              <a:buFont typeface="+mj-lt"/>
              <a:buAutoNum type="arabicPeriod"/>
            </a:pPr>
            <a:r>
              <a:rPr lang="id-ID" sz="2000" dirty="0">
                <a:solidFill>
                  <a:srgbClr val="FF0000"/>
                </a:solidFill>
                <a:sym typeface="Wingdings" panose="05000000000000000000" pitchFamily="2" charset="2"/>
              </a:rPr>
              <a:t>Non deterministic Finite Automata (NFA): </a:t>
            </a:r>
            <a:r>
              <a:rPr lang="id-ID" sz="2000" dirty="0">
                <a:sym typeface="Wingdings" panose="05000000000000000000" pitchFamily="2" charset="2"/>
              </a:rPr>
              <a:t>transisi state FSA akibat pembacaan sebuah simbol bersifat tak tentu. </a:t>
            </a:r>
            <a:r>
              <a:rPr lang="id-ID" sz="2000" b="1" dirty="0">
                <a:sym typeface="Symbol" panose="05050102010706020507" pitchFamily="18" charset="2"/>
              </a:rPr>
              <a:t>:</a:t>
            </a:r>
            <a:r>
              <a:rPr lang="id-ID" sz="2000" b="1" dirty="0"/>
              <a:t> Q x </a:t>
            </a:r>
            <a:r>
              <a:rPr lang="id-ID" sz="2000" b="1" dirty="0">
                <a:sym typeface="Symbol" panose="05050102010706020507" pitchFamily="18" charset="2"/>
              </a:rPr>
              <a:t></a:t>
            </a:r>
            <a:r>
              <a:rPr lang="id-ID" sz="2000" b="1" dirty="0">
                <a:sym typeface="Wingdings" panose="05000000000000000000" pitchFamily="2" charset="2"/>
              </a:rPr>
              <a:t>2</a:t>
            </a:r>
            <a:r>
              <a:rPr lang="id-ID" sz="2000" b="1" baseline="50000" dirty="0">
                <a:sym typeface="Wingdings" panose="05000000000000000000" pitchFamily="2" charset="2"/>
              </a:rPr>
              <a:t>Q</a:t>
            </a:r>
          </a:p>
          <a:p>
            <a:r>
              <a:rPr lang="id-ID" sz="2000" dirty="0">
                <a:sym typeface="Wingdings" panose="05000000000000000000" pitchFamily="2" charset="2"/>
              </a:rPr>
              <a:t> </a:t>
            </a:r>
          </a:p>
          <a:p>
            <a:endParaRPr lang="id-ID" sz="2000" dirty="0"/>
          </a:p>
          <a:p>
            <a:r>
              <a:rPr lang="id-ID" sz="2000" dirty="0"/>
              <a:t> </a:t>
            </a:r>
          </a:p>
        </p:txBody>
      </p:sp>
    </p:spTree>
    <p:extLst>
      <p:ext uri="{BB962C8B-B14F-4D97-AF65-F5344CB8AC3E}">
        <p14:creationId xmlns:p14="http://schemas.microsoft.com/office/powerpoint/2010/main" val="1779894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F</a:t>
            </a:r>
            <a:r>
              <a:rPr lang="id-ID" sz="2400" dirty="0">
                <a:solidFill>
                  <a:srgbClr val="00B050"/>
                </a:solidFill>
                <a:latin typeface="Montserrat Light" panose="00000400000000000000" pitchFamily="50" charset="0"/>
                <a:ea typeface="Roboto" pitchFamily="2" charset="0"/>
                <a:cs typeface="Arial"/>
              </a:rPr>
              <a:t>inite State Automata (FSA)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graphicFrame>
        <p:nvGraphicFramePr>
          <p:cNvPr id="2" name="Table 3">
            <a:extLst>
              <a:ext uri="{FF2B5EF4-FFF2-40B4-BE49-F238E27FC236}">
                <a16:creationId xmlns:a16="http://schemas.microsoft.com/office/drawing/2014/main" id="{42B2C8E8-3816-4B8F-B060-EB7922C801E8}"/>
              </a:ext>
            </a:extLst>
          </p:cNvPr>
          <p:cNvGraphicFramePr>
            <a:graphicFrameLocks noGrp="1"/>
          </p:cNvGraphicFramePr>
          <p:nvPr>
            <p:extLst>
              <p:ext uri="{D42A27DB-BD31-4B8C-83A1-F6EECF244321}">
                <p14:modId xmlns:p14="http://schemas.microsoft.com/office/powerpoint/2010/main" val="3758558280"/>
              </p:ext>
            </p:extLst>
          </p:nvPr>
        </p:nvGraphicFramePr>
        <p:xfrm>
          <a:off x="457200" y="1397000"/>
          <a:ext cx="7886700" cy="4124960"/>
        </p:xfrm>
        <a:graphic>
          <a:graphicData uri="http://schemas.openxmlformats.org/drawingml/2006/table">
            <a:tbl>
              <a:tblPr firstRow="1" bandRow="1">
                <a:tableStyleId>{5C22544A-7EE6-4342-B048-85BDC9FD1C3A}</a:tableStyleId>
              </a:tblPr>
              <a:tblGrid>
                <a:gridCol w="3797693">
                  <a:extLst>
                    <a:ext uri="{9D8B030D-6E8A-4147-A177-3AD203B41FA5}">
                      <a16:colId xmlns:a16="http://schemas.microsoft.com/office/drawing/2014/main" val="3737798461"/>
                    </a:ext>
                  </a:extLst>
                </a:gridCol>
                <a:gridCol w="4089007">
                  <a:extLst>
                    <a:ext uri="{9D8B030D-6E8A-4147-A177-3AD203B41FA5}">
                      <a16:colId xmlns:a16="http://schemas.microsoft.com/office/drawing/2014/main" val="16511289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dirty="0"/>
                        <a:t>DFA</a:t>
                      </a:r>
                    </a:p>
                  </a:txBody>
                  <a:tcPr>
                    <a:solidFill>
                      <a:srgbClr val="00B050"/>
                    </a:solidFill>
                  </a:tcPr>
                </a:tc>
                <a:tc>
                  <a:txBody>
                    <a:bodyPr/>
                    <a:lstStyle/>
                    <a:p>
                      <a:pPr algn="ctr"/>
                      <a:r>
                        <a:rPr lang="id-ID" dirty="0"/>
                        <a:t>NDFA</a:t>
                      </a:r>
                    </a:p>
                  </a:txBody>
                  <a:tcPr>
                    <a:solidFill>
                      <a:srgbClr val="00B050"/>
                    </a:solidFill>
                  </a:tcPr>
                </a:tc>
                <a:extLst>
                  <a:ext uri="{0D108BD9-81ED-4DB2-BD59-A6C34878D82A}">
                    <a16:rowId xmlns:a16="http://schemas.microsoft.com/office/drawing/2014/main" val="2712285850"/>
                  </a:ext>
                </a:extLst>
              </a:tr>
              <a:tr h="370840">
                <a:tc>
                  <a:txBody>
                    <a:bodyPr/>
                    <a:lstStyle/>
                    <a:p>
                      <a:pPr algn="just"/>
                      <a:r>
                        <a:rPr lang="id-ID" dirty="0">
                          <a:solidFill>
                            <a:srgbClr val="7030A0"/>
                          </a:solidFill>
                        </a:rPr>
                        <a:t>Transisi dari suatu state ke state berikutnya untuk setiap simbol masukan. Oleh karena itu disebut deterministik.</a:t>
                      </a:r>
                    </a:p>
                  </a:txBody>
                  <a:tcPr>
                    <a:solidFill>
                      <a:schemeClr val="accent6">
                        <a:lumMod val="40000"/>
                        <a:lumOff val="60000"/>
                      </a:schemeClr>
                    </a:solidFill>
                  </a:tcPr>
                </a:tc>
                <a:tc>
                  <a:txBody>
                    <a:bodyPr/>
                    <a:lstStyle/>
                    <a:p>
                      <a:pPr algn="just"/>
                      <a:r>
                        <a:rPr lang="id-ID" dirty="0">
                          <a:solidFill>
                            <a:srgbClr val="D54619"/>
                          </a:solidFill>
                        </a:rPr>
                        <a:t>Transisi dari suatu state dapat ke beberapa state berikutnya untuk setiap simbol masukan. Oleh karena itu disebut Non deterministik </a:t>
                      </a:r>
                    </a:p>
                  </a:txBody>
                  <a:tcPr>
                    <a:solidFill>
                      <a:schemeClr val="accent6">
                        <a:lumMod val="40000"/>
                        <a:lumOff val="60000"/>
                      </a:schemeClr>
                    </a:solidFill>
                  </a:tcPr>
                </a:tc>
                <a:extLst>
                  <a:ext uri="{0D108BD9-81ED-4DB2-BD59-A6C34878D82A}">
                    <a16:rowId xmlns:a16="http://schemas.microsoft.com/office/drawing/2014/main" val="1428779119"/>
                  </a:ext>
                </a:extLst>
              </a:tr>
              <a:tr h="370840">
                <a:tc>
                  <a:txBody>
                    <a:bodyPr/>
                    <a:lstStyle/>
                    <a:p>
                      <a:pPr algn="just"/>
                      <a:r>
                        <a:rPr lang="id-ID" dirty="0">
                          <a:solidFill>
                            <a:srgbClr val="7030A0"/>
                          </a:solidFill>
                        </a:rPr>
                        <a:t>Transisi string kosong tidak terlihat di DFA</a:t>
                      </a:r>
                    </a:p>
                  </a:txBody>
                  <a:tcPr>
                    <a:solidFill>
                      <a:schemeClr val="accent6">
                        <a:lumMod val="40000"/>
                        <a:lumOff val="60000"/>
                      </a:schemeClr>
                    </a:solidFill>
                  </a:tcPr>
                </a:tc>
                <a:tc>
                  <a:txBody>
                    <a:bodyPr/>
                    <a:lstStyle/>
                    <a:p>
                      <a:pPr algn="just"/>
                      <a:r>
                        <a:rPr lang="id-ID" dirty="0">
                          <a:solidFill>
                            <a:srgbClr val="D54619"/>
                          </a:solidFill>
                        </a:rPr>
                        <a:t>NDFA memungkinkan transisi string kosong</a:t>
                      </a:r>
                    </a:p>
                  </a:txBody>
                  <a:tcPr>
                    <a:solidFill>
                      <a:schemeClr val="accent6">
                        <a:lumMod val="40000"/>
                        <a:lumOff val="60000"/>
                      </a:schemeClr>
                    </a:solidFill>
                  </a:tcPr>
                </a:tc>
                <a:extLst>
                  <a:ext uri="{0D108BD9-81ED-4DB2-BD59-A6C34878D82A}">
                    <a16:rowId xmlns:a16="http://schemas.microsoft.com/office/drawing/2014/main" val="2498548014"/>
                  </a:ext>
                </a:extLst>
              </a:tr>
              <a:tr h="370840">
                <a:tc>
                  <a:txBody>
                    <a:bodyPr/>
                    <a:lstStyle/>
                    <a:p>
                      <a:pPr algn="just"/>
                      <a:r>
                        <a:rPr lang="id-ID" dirty="0">
                          <a:solidFill>
                            <a:srgbClr val="7030A0"/>
                          </a:solidFill>
                        </a:rPr>
                        <a:t>Backtracking diizinkan di DFA</a:t>
                      </a:r>
                    </a:p>
                  </a:txBody>
                  <a:tcPr>
                    <a:solidFill>
                      <a:schemeClr val="accent6">
                        <a:lumMod val="40000"/>
                        <a:lumOff val="60000"/>
                      </a:schemeClr>
                    </a:solidFill>
                  </a:tcPr>
                </a:tc>
                <a:tc>
                  <a:txBody>
                    <a:bodyPr/>
                    <a:lstStyle/>
                    <a:p>
                      <a:pPr algn="just"/>
                      <a:r>
                        <a:rPr lang="id-ID" dirty="0">
                          <a:solidFill>
                            <a:srgbClr val="D54619"/>
                          </a:solidFill>
                        </a:rPr>
                        <a:t>NDFA backtracking transisi tidak selalu memungkinkan</a:t>
                      </a:r>
                    </a:p>
                  </a:txBody>
                  <a:tcPr>
                    <a:solidFill>
                      <a:schemeClr val="accent6">
                        <a:lumMod val="40000"/>
                        <a:lumOff val="60000"/>
                      </a:schemeClr>
                    </a:solidFill>
                  </a:tcPr>
                </a:tc>
                <a:extLst>
                  <a:ext uri="{0D108BD9-81ED-4DB2-BD59-A6C34878D82A}">
                    <a16:rowId xmlns:a16="http://schemas.microsoft.com/office/drawing/2014/main" val="861416790"/>
                  </a:ext>
                </a:extLst>
              </a:tr>
              <a:tr h="370840">
                <a:tc>
                  <a:txBody>
                    <a:bodyPr/>
                    <a:lstStyle/>
                    <a:p>
                      <a:pPr algn="just"/>
                      <a:r>
                        <a:rPr lang="id-ID" dirty="0">
                          <a:solidFill>
                            <a:srgbClr val="7030A0"/>
                          </a:solidFill>
                        </a:rPr>
                        <a:t>Membutuhkan lebih banyak ruang</a:t>
                      </a:r>
                    </a:p>
                  </a:txBody>
                  <a:tcPr>
                    <a:solidFill>
                      <a:schemeClr val="accent6">
                        <a:lumMod val="40000"/>
                        <a:lumOff val="60000"/>
                      </a:schemeClr>
                    </a:solidFill>
                  </a:tcPr>
                </a:tc>
                <a:tc>
                  <a:txBody>
                    <a:bodyPr/>
                    <a:lstStyle/>
                    <a:p>
                      <a:pPr algn="just"/>
                      <a:r>
                        <a:rPr lang="id-ID" dirty="0">
                          <a:solidFill>
                            <a:srgbClr val="D54619"/>
                          </a:solidFill>
                        </a:rPr>
                        <a:t>Membutuhkan lebih sedikit ruang</a:t>
                      </a:r>
                    </a:p>
                  </a:txBody>
                  <a:tcPr>
                    <a:solidFill>
                      <a:schemeClr val="accent6">
                        <a:lumMod val="40000"/>
                        <a:lumOff val="60000"/>
                      </a:schemeClr>
                    </a:solidFill>
                  </a:tcPr>
                </a:tc>
                <a:extLst>
                  <a:ext uri="{0D108BD9-81ED-4DB2-BD59-A6C34878D82A}">
                    <a16:rowId xmlns:a16="http://schemas.microsoft.com/office/drawing/2014/main" val="3281299574"/>
                  </a:ext>
                </a:extLst>
              </a:tr>
              <a:tr h="370840">
                <a:tc>
                  <a:txBody>
                    <a:bodyPr/>
                    <a:lstStyle/>
                    <a:p>
                      <a:pPr algn="just"/>
                      <a:r>
                        <a:rPr lang="id-ID" dirty="0">
                          <a:solidFill>
                            <a:srgbClr val="7030A0"/>
                          </a:solidFill>
                        </a:rPr>
                        <a:t>String diterima oleh DFA, jika transit ke keadaan final</a:t>
                      </a:r>
                    </a:p>
                  </a:txBody>
                  <a:tcPr>
                    <a:solidFill>
                      <a:schemeClr val="accent6">
                        <a:lumMod val="40000"/>
                        <a:lumOff val="60000"/>
                      </a:schemeClr>
                    </a:solidFill>
                  </a:tcPr>
                </a:tc>
                <a:tc>
                  <a:txBody>
                    <a:bodyPr/>
                    <a:lstStyle/>
                    <a:p>
                      <a:pPr algn="just"/>
                      <a:r>
                        <a:rPr lang="id-ID" dirty="0">
                          <a:solidFill>
                            <a:srgbClr val="D54619"/>
                          </a:solidFill>
                        </a:rPr>
                        <a:t>String diterima oleh NDFA, jika setidaknya salah satu dari semua transisi yang mungkin berakhir dalam keadaan terakhir</a:t>
                      </a:r>
                    </a:p>
                  </a:txBody>
                  <a:tcPr>
                    <a:solidFill>
                      <a:schemeClr val="accent6">
                        <a:lumMod val="40000"/>
                        <a:lumOff val="60000"/>
                      </a:schemeClr>
                    </a:solidFill>
                  </a:tcPr>
                </a:tc>
                <a:extLst>
                  <a:ext uri="{0D108BD9-81ED-4DB2-BD59-A6C34878D82A}">
                    <a16:rowId xmlns:a16="http://schemas.microsoft.com/office/drawing/2014/main" val="1565955054"/>
                  </a:ext>
                </a:extLst>
              </a:tr>
            </a:tbl>
          </a:graphicData>
        </a:graphic>
      </p:graphicFrame>
    </p:spTree>
    <p:extLst>
      <p:ext uri="{BB962C8B-B14F-4D97-AF65-F5344CB8AC3E}">
        <p14:creationId xmlns:p14="http://schemas.microsoft.com/office/powerpoint/2010/main" val="3344935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F</a:t>
            </a:r>
            <a:r>
              <a:rPr lang="id-ID" sz="2400" dirty="0">
                <a:solidFill>
                  <a:srgbClr val="00B050"/>
                </a:solidFill>
                <a:latin typeface="Montserrat Light" panose="00000400000000000000" pitchFamily="50" charset="0"/>
                <a:ea typeface="Roboto" pitchFamily="2" charset="0"/>
                <a:cs typeface="Arial"/>
              </a:rPr>
              <a:t>inite State Automata (FSA)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Rectangle 1">
            <a:extLst>
              <a:ext uri="{FF2B5EF4-FFF2-40B4-BE49-F238E27FC236}">
                <a16:creationId xmlns:a16="http://schemas.microsoft.com/office/drawing/2014/main" id="{64A8064A-55A9-432B-8156-CC5EA52AF8A1}"/>
              </a:ext>
            </a:extLst>
          </p:cNvPr>
          <p:cNvSpPr/>
          <p:nvPr/>
        </p:nvSpPr>
        <p:spPr>
          <a:xfrm>
            <a:off x="2602525" y="1111348"/>
            <a:ext cx="2700997" cy="618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Automata Hingga</a:t>
            </a:r>
          </a:p>
        </p:txBody>
      </p:sp>
      <p:sp>
        <p:nvSpPr>
          <p:cNvPr id="4" name="Rectangle 3">
            <a:extLst>
              <a:ext uri="{FF2B5EF4-FFF2-40B4-BE49-F238E27FC236}">
                <a16:creationId xmlns:a16="http://schemas.microsoft.com/office/drawing/2014/main" id="{F1ED79E2-9218-49CC-A8F7-9BE155540F6A}"/>
              </a:ext>
            </a:extLst>
          </p:cNvPr>
          <p:cNvSpPr/>
          <p:nvPr/>
        </p:nvSpPr>
        <p:spPr>
          <a:xfrm>
            <a:off x="745588" y="2433714"/>
            <a:ext cx="2700997" cy="71745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Automata Hingga Deterministik</a:t>
            </a:r>
          </a:p>
        </p:txBody>
      </p:sp>
      <p:sp>
        <p:nvSpPr>
          <p:cNvPr id="5" name="Rectangle 4">
            <a:extLst>
              <a:ext uri="{FF2B5EF4-FFF2-40B4-BE49-F238E27FC236}">
                <a16:creationId xmlns:a16="http://schemas.microsoft.com/office/drawing/2014/main" id="{1ABD3937-B0CF-4D85-8E24-CABF3B06E94B}"/>
              </a:ext>
            </a:extLst>
          </p:cNvPr>
          <p:cNvSpPr/>
          <p:nvPr/>
        </p:nvSpPr>
        <p:spPr>
          <a:xfrm>
            <a:off x="4515739" y="2475918"/>
            <a:ext cx="2659087" cy="717373"/>
          </a:xfrm>
          <a:prstGeom prst="rect">
            <a:avLst/>
          </a:prstGeom>
          <a:solidFill>
            <a:srgbClr val="30D8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Autumata Hingga Non Deterministik</a:t>
            </a:r>
          </a:p>
        </p:txBody>
      </p:sp>
      <p:sp>
        <p:nvSpPr>
          <p:cNvPr id="9" name="Rectangle 8">
            <a:extLst>
              <a:ext uri="{FF2B5EF4-FFF2-40B4-BE49-F238E27FC236}">
                <a16:creationId xmlns:a16="http://schemas.microsoft.com/office/drawing/2014/main" id="{164E56FE-DF00-4E93-BBE7-9034E8C62CB3}"/>
              </a:ext>
            </a:extLst>
          </p:cNvPr>
          <p:cNvSpPr/>
          <p:nvPr/>
        </p:nvSpPr>
        <p:spPr>
          <a:xfrm>
            <a:off x="552451" y="4051495"/>
            <a:ext cx="3259894" cy="10761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Otomata yang berada pada state tunggal tertentu setelah membaca baris input</a:t>
            </a:r>
          </a:p>
        </p:txBody>
      </p:sp>
      <p:sp>
        <p:nvSpPr>
          <p:cNvPr id="10" name="Rectangle 9">
            <a:extLst>
              <a:ext uri="{FF2B5EF4-FFF2-40B4-BE49-F238E27FC236}">
                <a16:creationId xmlns:a16="http://schemas.microsoft.com/office/drawing/2014/main" id="{745B002B-9E7B-43C2-B1FD-FECE47901EE5}"/>
              </a:ext>
            </a:extLst>
          </p:cNvPr>
          <p:cNvSpPr/>
          <p:nvPr/>
        </p:nvSpPr>
        <p:spPr>
          <a:xfrm>
            <a:off x="4543864" y="4051495"/>
            <a:ext cx="2659087" cy="1076145"/>
          </a:xfrm>
          <a:prstGeom prst="rect">
            <a:avLst/>
          </a:prstGeom>
          <a:solidFill>
            <a:srgbClr val="30D8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Otomata yang dapat berada di beberapa state tertentu setelah membaca sembarang baris input</a:t>
            </a:r>
          </a:p>
        </p:txBody>
      </p:sp>
      <p:cxnSp>
        <p:nvCxnSpPr>
          <p:cNvPr id="14" name="Straight Connector 13">
            <a:extLst>
              <a:ext uri="{FF2B5EF4-FFF2-40B4-BE49-F238E27FC236}">
                <a16:creationId xmlns:a16="http://schemas.microsoft.com/office/drawing/2014/main" id="{11C869D8-F5B7-42C4-9520-96C7313D1204}"/>
              </a:ext>
            </a:extLst>
          </p:cNvPr>
          <p:cNvCxnSpPr>
            <a:stCxn id="2" idx="1"/>
          </p:cNvCxnSpPr>
          <p:nvPr/>
        </p:nvCxnSpPr>
        <p:spPr>
          <a:xfrm flipH="1" flipV="1">
            <a:off x="1997612" y="1406769"/>
            <a:ext cx="604913" cy="140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E4B7F5-8E75-4E21-B595-966453C00BF8}"/>
              </a:ext>
            </a:extLst>
          </p:cNvPr>
          <p:cNvCxnSpPr>
            <a:stCxn id="2" idx="3"/>
          </p:cNvCxnSpPr>
          <p:nvPr/>
        </p:nvCxnSpPr>
        <p:spPr>
          <a:xfrm>
            <a:off x="5303522" y="1420837"/>
            <a:ext cx="5774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870499-F1D7-40D8-9781-18D3007A4CED}"/>
              </a:ext>
            </a:extLst>
          </p:cNvPr>
          <p:cNvCxnSpPr/>
          <p:nvPr/>
        </p:nvCxnSpPr>
        <p:spPr>
          <a:xfrm>
            <a:off x="1997612" y="1406769"/>
            <a:ext cx="0" cy="10269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B86464-2B44-4F6A-8A2A-4FA1CA902DB6}"/>
              </a:ext>
            </a:extLst>
          </p:cNvPr>
          <p:cNvCxnSpPr/>
          <p:nvPr/>
        </p:nvCxnSpPr>
        <p:spPr>
          <a:xfrm>
            <a:off x="5881007" y="1406769"/>
            <a:ext cx="0" cy="10691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8ABF9ED-014C-40FB-9CF7-323FC6CCE2F0}"/>
              </a:ext>
            </a:extLst>
          </p:cNvPr>
          <p:cNvCxnSpPr>
            <a:stCxn id="4" idx="2"/>
          </p:cNvCxnSpPr>
          <p:nvPr/>
        </p:nvCxnSpPr>
        <p:spPr>
          <a:xfrm flipH="1">
            <a:off x="2096086" y="3151167"/>
            <a:ext cx="1" cy="9003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990B2E5-A466-4980-99E6-5D5D4151EB75}"/>
              </a:ext>
            </a:extLst>
          </p:cNvPr>
          <p:cNvCxnSpPr>
            <a:cxnSpLocks/>
            <a:endCxn id="10" idx="0"/>
          </p:cNvCxnSpPr>
          <p:nvPr/>
        </p:nvCxnSpPr>
        <p:spPr>
          <a:xfrm flipH="1">
            <a:off x="5873408" y="3193291"/>
            <a:ext cx="7599" cy="8582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899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515100" cy="50597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D</a:t>
            </a:r>
            <a:r>
              <a:rPr kumimoji="0" lang="id-ID"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eterministic Finite Automata (DFA)</a:t>
            </a:r>
            <a:endPar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7D4DD935-2B09-4162-8E51-5B0E30EA6A78}"/>
              </a:ext>
            </a:extLst>
          </p:cNvPr>
          <p:cNvSpPr txBox="1"/>
          <p:nvPr/>
        </p:nvSpPr>
        <p:spPr>
          <a:xfrm>
            <a:off x="348343" y="998806"/>
            <a:ext cx="7839054" cy="2246769"/>
          </a:xfrm>
          <a:prstGeom prst="rect">
            <a:avLst/>
          </a:prstGeom>
          <a:noFill/>
        </p:spPr>
        <p:txBody>
          <a:bodyPr wrap="square" rtlCol="0">
            <a:spAutoFit/>
          </a:bodyPr>
          <a:lstStyle/>
          <a:p>
            <a:r>
              <a:rPr lang="id-ID" sz="2000" dirty="0"/>
              <a:t>Deterministic Finite Automata (DFA): dari suatu state ada tepat satu state berikutnya untuk setiap simbol masukan yang diterima.</a:t>
            </a:r>
          </a:p>
          <a:p>
            <a:r>
              <a:rPr lang="id-ID" sz="2000" dirty="0"/>
              <a:t>Q = {q0, q1, q2}</a:t>
            </a:r>
          </a:p>
          <a:p>
            <a:r>
              <a:rPr lang="id-ID" sz="2000" dirty="0"/>
              <a:t>  diberikan dalam tabel berikut:</a:t>
            </a:r>
          </a:p>
          <a:p>
            <a:r>
              <a:rPr lang="id-ID" sz="2000" dirty="0">
                <a:sym typeface="Symbol" panose="05050102010706020507" pitchFamily="18" charset="2"/>
              </a:rPr>
              <a:t></a:t>
            </a:r>
            <a:r>
              <a:rPr lang="id-ID" sz="2000" dirty="0"/>
              <a:t>  = {a, b}</a:t>
            </a:r>
          </a:p>
          <a:p>
            <a:r>
              <a:rPr lang="id-ID" sz="2000" dirty="0"/>
              <a:t>S = q0</a:t>
            </a:r>
          </a:p>
          <a:p>
            <a:r>
              <a:rPr lang="id-ID" sz="2000" dirty="0"/>
              <a:t>F = {q0, q1}</a:t>
            </a:r>
          </a:p>
        </p:txBody>
      </p:sp>
      <p:graphicFrame>
        <p:nvGraphicFramePr>
          <p:cNvPr id="4" name="Table 4">
            <a:extLst>
              <a:ext uri="{FF2B5EF4-FFF2-40B4-BE49-F238E27FC236}">
                <a16:creationId xmlns:a16="http://schemas.microsoft.com/office/drawing/2014/main" id="{F034FAF2-8105-4A93-8475-8165B953B0B9}"/>
              </a:ext>
            </a:extLst>
          </p:cNvPr>
          <p:cNvGraphicFramePr>
            <a:graphicFrameLocks noGrp="1"/>
          </p:cNvGraphicFramePr>
          <p:nvPr>
            <p:extLst>
              <p:ext uri="{D42A27DB-BD31-4B8C-83A1-F6EECF244321}">
                <p14:modId xmlns:p14="http://schemas.microsoft.com/office/powerpoint/2010/main" val="2191450188"/>
              </p:ext>
            </p:extLst>
          </p:nvPr>
        </p:nvGraphicFramePr>
        <p:xfrm>
          <a:off x="3910828" y="1748694"/>
          <a:ext cx="4553244" cy="1483360"/>
        </p:xfrm>
        <a:graphic>
          <a:graphicData uri="http://schemas.openxmlformats.org/drawingml/2006/table">
            <a:tbl>
              <a:tblPr firstRow="1" bandRow="1">
                <a:tableStyleId>{5C22544A-7EE6-4342-B048-85BDC9FD1C3A}</a:tableStyleId>
              </a:tblPr>
              <a:tblGrid>
                <a:gridCol w="1517748">
                  <a:extLst>
                    <a:ext uri="{9D8B030D-6E8A-4147-A177-3AD203B41FA5}">
                      <a16:colId xmlns:a16="http://schemas.microsoft.com/office/drawing/2014/main" val="994933545"/>
                    </a:ext>
                  </a:extLst>
                </a:gridCol>
                <a:gridCol w="1517748">
                  <a:extLst>
                    <a:ext uri="{9D8B030D-6E8A-4147-A177-3AD203B41FA5}">
                      <a16:colId xmlns:a16="http://schemas.microsoft.com/office/drawing/2014/main" val="167320128"/>
                    </a:ext>
                  </a:extLst>
                </a:gridCol>
                <a:gridCol w="1517748">
                  <a:extLst>
                    <a:ext uri="{9D8B030D-6E8A-4147-A177-3AD203B41FA5}">
                      <a16:colId xmlns:a16="http://schemas.microsoft.com/office/drawing/2014/main" val="2420575622"/>
                    </a:ext>
                  </a:extLst>
                </a:gridCol>
              </a:tblGrid>
              <a:tr h="370840">
                <a:tc>
                  <a:txBody>
                    <a:bodyPr/>
                    <a:lstStyle/>
                    <a:p>
                      <a:pPr algn="ctr"/>
                      <a:r>
                        <a:rPr lang="id-ID" dirty="0">
                          <a:sym typeface="Symbol" panose="05050102010706020507" pitchFamily="18" charset="2"/>
                        </a:rPr>
                        <a:t></a:t>
                      </a:r>
                      <a:endParaRPr lang="id-ID" dirty="0"/>
                    </a:p>
                  </a:txBody>
                  <a:tcPr>
                    <a:solidFill>
                      <a:srgbClr val="FFC000"/>
                    </a:solidFill>
                  </a:tcPr>
                </a:tc>
                <a:tc>
                  <a:txBody>
                    <a:bodyPr/>
                    <a:lstStyle/>
                    <a:p>
                      <a:pPr algn="ctr"/>
                      <a:r>
                        <a:rPr lang="id-ID" dirty="0"/>
                        <a:t>a</a:t>
                      </a:r>
                    </a:p>
                  </a:txBody>
                  <a:tcPr>
                    <a:solidFill>
                      <a:srgbClr val="FFC000"/>
                    </a:solidFill>
                  </a:tcPr>
                </a:tc>
                <a:tc>
                  <a:txBody>
                    <a:bodyPr/>
                    <a:lstStyle/>
                    <a:p>
                      <a:pPr algn="ctr"/>
                      <a:r>
                        <a:rPr lang="id-ID" dirty="0"/>
                        <a:t>b</a:t>
                      </a:r>
                    </a:p>
                  </a:txBody>
                  <a:tcPr>
                    <a:solidFill>
                      <a:srgbClr val="FFC000"/>
                    </a:solidFill>
                  </a:tcPr>
                </a:tc>
                <a:extLst>
                  <a:ext uri="{0D108BD9-81ED-4DB2-BD59-A6C34878D82A}">
                    <a16:rowId xmlns:a16="http://schemas.microsoft.com/office/drawing/2014/main" val="2706909763"/>
                  </a:ext>
                </a:extLst>
              </a:tr>
              <a:tr h="370840">
                <a:tc>
                  <a:txBody>
                    <a:bodyPr/>
                    <a:lstStyle/>
                    <a:p>
                      <a:pPr algn="ctr"/>
                      <a:r>
                        <a:rPr lang="id-ID" dirty="0"/>
                        <a:t>q0</a:t>
                      </a:r>
                    </a:p>
                  </a:txBody>
                  <a:tcPr>
                    <a:solidFill>
                      <a:srgbClr val="C82ECC"/>
                    </a:solidFill>
                  </a:tcPr>
                </a:tc>
                <a:tc>
                  <a:txBody>
                    <a:bodyPr/>
                    <a:lstStyle/>
                    <a:p>
                      <a:pPr algn="ctr"/>
                      <a:r>
                        <a:rPr lang="id-ID" dirty="0"/>
                        <a:t>q0</a:t>
                      </a:r>
                    </a:p>
                  </a:txBody>
                  <a:tcPr>
                    <a:solidFill>
                      <a:srgbClr val="C82ECC"/>
                    </a:solidFill>
                  </a:tcPr>
                </a:tc>
                <a:tc>
                  <a:txBody>
                    <a:bodyPr/>
                    <a:lstStyle/>
                    <a:p>
                      <a:pPr algn="ctr"/>
                      <a:r>
                        <a:rPr lang="id-ID" dirty="0"/>
                        <a:t>q1</a:t>
                      </a:r>
                    </a:p>
                  </a:txBody>
                  <a:tcPr>
                    <a:solidFill>
                      <a:srgbClr val="C82ECC"/>
                    </a:solidFill>
                  </a:tcPr>
                </a:tc>
                <a:extLst>
                  <a:ext uri="{0D108BD9-81ED-4DB2-BD59-A6C34878D82A}">
                    <a16:rowId xmlns:a16="http://schemas.microsoft.com/office/drawing/2014/main" val="1303293838"/>
                  </a:ext>
                </a:extLst>
              </a:tr>
              <a:tr h="370840">
                <a:tc>
                  <a:txBody>
                    <a:bodyPr/>
                    <a:lstStyle/>
                    <a:p>
                      <a:pPr algn="ctr"/>
                      <a:r>
                        <a:rPr lang="id-ID" dirty="0"/>
                        <a:t>q1</a:t>
                      </a:r>
                    </a:p>
                  </a:txBody>
                  <a:tcPr>
                    <a:solidFill>
                      <a:srgbClr val="C82ECC"/>
                    </a:solidFill>
                  </a:tcPr>
                </a:tc>
                <a:tc>
                  <a:txBody>
                    <a:bodyPr/>
                    <a:lstStyle/>
                    <a:p>
                      <a:pPr algn="ctr"/>
                      <a:r>
                        <a:rPr lang="id-ID" dirty="0"/>
                        <a:t>q0</a:t>
                      </a:r>
                    </a:p>
                  </a:txBody>
                  <a:tcPr>
                    <a:solidFill>
                      <a:srgbClr val="C82ECC"/>
                    </a:solidFill>
                  </a:tcPr>
                </a:tc>
                <a:tc>
                  <a:txBody>
                    <a:bodyPr/>
                    <a:lstStyle/>
                    <a:p>
                      <a:pPr algn="ctr"/>
                      <a:r>
                        <a:rPr lang="id-ID" dirty="0"/>
                        <a:t>q2</a:t>
                      </a:r>
                    </a:p>
                  </a:txBody>
                  <a:tcPr>
                    <a:solidFill>
                      <a:srgbClr val="C82ECC"/>
                    </a:solidFill>
                  </a:tcPr>
                </a:tc>
                <a:extLst>
                  <a:ext uri="{0D108BD9-81ED-4DB2-BD59-A6C34878D82A}">
                    <a16:rowId xmlns:a16="http://schemas.microsoft.com/office/drawing/2014/main" val="1143750592"/>
                  </a:ext>
                </a:extLst>
              </a:tr>
              <a:tr h="370840">
                <a:tc>
                  <a:txBody>
                    <a:bodyPr/>
                    <a:lstStyle/>
                    <a:p>
                      <a:pPr algn="ctr"/>
                      <a:r>
                        <a:rPr lang="id-ID" dirty="0"/>
                        <a:t>q2</a:t>
                      </a:r>
                    </a:p>
                  </a:txBody>
                  <a:tcPr>
                    <a:solidFill>
                      <a:srgbClr val="C82ECC"/>
                    </a:solidFill>
                  </a:tcPr>
                </a:tc>
                <a:tc>
                  <a:txBody>
                    <a:bodyPr/>
                    <a:lstStyle/>
                    <a:p>
                      <a:pPr algn="ctr"/>
                      <a:r>
                        <a:rPr lang="id-ID" dirty="0"/>
                        <a:t>q2</a:t>
                      </a:r>
                    </a:p>
                  </a:txBody>
                  <a:tcPr>
                    <a:solidFill>
                      <a:srgbClr val="C82ECC"/>
                    </a:solidFill>
                  </a:tcPr>
                </a:tc>
                <a:tc>
                  <a:txBody>
                    <a:bodyPr/>
                    <a:lstStyle/>
                    <a:p>
                      <a:pPr algn="ctr"/>
                      <a:r>
                        <a:rPr lang="id-ID" dirty="0"/>
                        <a:t>q2</a:t>
                      </a:r>
                    </a:p>
                  </a:txBody>
                  <a:tcPr>
                    <a:solidFill>
                      <a:srgbClr val="C82ECC"/>
                    </a:solidFill>
                  </a:tcPr>
                </a:tc>
                <a:extLst>
                  <a:ext uri="{0D108BD9-81ED-4DB2-BD59-A6C34878D82A}">
                    <a16:rowId xmlns:a16="http://schemas.microsoft.com/office/drawing/2014/main" val="1006935033"/>
                  </a:ext>
                </a:extLst>
              </a:tr>
            </a:tbl>
          </a:graphicData>
        </a:graphic>
      </p:graphicFrame>
      <p:pic>
        <p:nvPicPr>
          <p:cNvPr id="10" name="Picture 9" descr="A drawing of a person&#10;&#10;Description automatically generated">
            <a:extLst>
              <a:ext uri="{FF2B5EF4-FFF2-40B4-BE49-F238E27FC236}">
                <a16:creationId xmlns:a16="http://schemas.microsoft.com/office/drawing/2014/main" id="{61496F22-7795-4365-B413-DFB62BC01B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137" y="3258715"/>
            <a:ext cx="4389849" cy="1588503"/>
          </a:xfrm>
          <a:prstGeom prst="rect">
            <a:avLst/>
          </a:prstGeom>
        </p:spPr>
      </p:pic>
      <p:sp>
        <p:nvSpPr>
          <p:cNvPr id="12" name="TextBox 11">
            <a:extLst>
              <a:ext uri="{FF2B5EF4-FFF2-40B4-BE49-F238E27FC236}">
                <a16:creationId xmlns:a16="http://schemas.microsoft.com/office/drawing/2014/main" id="{2767A597-3E02-4253-B4EB-150A26113FF5}"/>
              </a:ext>
            </a:extLst>
          </p:cNvPr>
          <p:cNvSpPr txBox="1"/>
          <p:nvPr/>
        </p:nvSpPr>
        <p:spPr>
          <a:xfrm>
            <a:off x="552450" y="4847218"/>
            <a:ext cx="7001901" cy="1200329"/>
          </a:xfrm>
          <a:prstGeom prst="rect">
            <a:avLst/>
          </a:prstGeom>
          <a:noFill/>
        </p:spPr>
        <p:txBody>
          <a:bodyPr wrap="square" rtlCol="0">
            <a:spAutoFit/>
          </a:bodyPr>
          <a:lstStyle/>
          <a:p>
            <a:r>
              <a:rPr lang="id-ID" dirty="0">
                <a:solidFill>
                  <a:srgbClr val="D54619"/>
                </a:solidFill>
              </a:rPr>
              <a:t>Kalimat yang diterima oleh DFA : a, ab, aa, ab, ba, aba, bab, abab, baba</a:t>
            </a:r>
          </a:p>
          <a:p>
            <a:r>
              <a:rPr lang="id-ID" dirty="0">
                <a:solidFill>
                  <a:srgbClr val="D54619"/>
                </a:solidFill>
              </a:rPr>
              <a:t>Kalimat yang ditolak oleh DFA : bb, abb, abba</a:t>
            </a:r>
          </a:p>
          <a:p>
            <a:r>
              <a:rPr lang="id-ID" dirty="0">
                <a:solidFill>
                  <a:srgbClr val="D54619"/>
                </a:solidFill>
              </a:rPr>
              <a:t>DFA ini menerima semua susunan kalimat yang tersusun dari simbol a dan b yang tidak mengandung substring bb.</a:t>
            </a:r>
          </a:p>
        </p:txBody>
      </p:sp>
    </p:spTree>
    <p:extLst>
      <p:ext uri="{BB962C8B-B14F-4D97-AF65-F5344CB8AC3E}">
        <p14:creationId xmlns:p14="http://schemas.microsoft.com/office/powerpoint/2010/main" val="1367827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267450"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D</a:t>
            </a:r>
            <a:r>
              <a:rPr lang="id-ID" sz="2400" dirty="0">
                <a:solidFill>
                  <a:srgbClr val="00B050"/>
                </a:solidFill>
                <a:latin typeface="Montserrat Light" panose="00000400000000000000" pitchFamily="50" charset="0"/>
                <a:ea typeface="Roboto" pitchFamily="2" charset="0"/>
                <a:cs typeface="Arial"/>
              </a:rPr>
              <a:t>eterministic Finite Automata (DFA)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420859AE-DC85-4228-BB06-5564BDACF782}"/>
              </a:ext>
            </a:extLst>
          </p:cNvPr>
          <p:cNvSpPr txBox="1"/>
          <p:nvPr/>
        </p:nvSpPr>
        <p:spPr>
          <a:xfrm>
            <a:off x="552450" y="956603"/>
            <a:ext cx="7353593" cy="3693319"/>
          </a:xfrm>
          <a:prstGeom prst="rect">
            <a:avLst/>
          </a:prstGeom>
          <a:noFill/>
        </p:spPr>
        <p:txBody>
          <a:bodyPr wrap="square" rtlCol="0">
            <a:spAutoFit/>
          </a:bodyPr>
          <a:lstStyle/>
          <a:p>
            <a:r>
              <a:rPr lang="id-ID" sz="2000" b="1" dirty="0">
                <a:solidFill>
                  <a:srgbClr val="D54619"/>
                </a:solidFill>
              </a:rPr>
              <a:t>Contoh:</a:t>
            </a:r>
          </a:p>
          <a:p>
            <a:r>
              <a:rPr lang="id-ID" dirty="0"/>
              <a:t>Pengujian untuk menerima bit string dengan banyaknya 0 genap, serta banyaknya 1 genap.</a:t>
            </a:r>
          </a:p>
          <a:p>
            <a:r>
              <a:rPr lang="id-ID" dirty="0">
                <a:solidFill>
                  <a:srgbClr val="00B0F0"/>
                </a:solidFill>
              </a:rPr>
              <a:t>0011 : diterima</a:t>
            </a:r>
          </a:p>
          <a:p>
            <a:r>
              <a:rPr lang="id-ID" dirty="0">
                <a:solidFill>
                  <a:srgbClr val="00B0F0"/>
                </a:solidFill>
              </a:rPr>
              <a:t>10010: ditolak, karena banyaknya 0 ganjil</a:t>
            </a:r>
          </a:p>
          <a:p>
            <a:r>
              <a:rPr lang="id-ID" dirty="0"/>
              <a:t>Diagram transisinya:</a:t>
            </a:r>
          </a:p>
          <a:p>
            <a:r>
              <a:rPr lang="id-ID" dirty="0"/>
              <a:t>DFAnya:</a:t>
            </a:r>
          </a:p>
          <a:p>
            <a:r>
              <a:rPr lang="id-ID" dirty="0"/>
              <a:t>Q = {q0, q1, q2, q3}</a:t>
            </a:r>
          </a:p>
          <a:p>
            <a:r>
              <a:rPr lang="id-ID" dirty="0">
                <a:sym typeface="Symbol" panose="05050102010706020507" pitchFamily="18" charset="2"/>
              </a:rPr>
              <a:t></a:t>
            </a:r>
            <a:r>
              <a:rPr lang="id-ID" dirty="0"/>
              <a:t>  = {0,1}</a:t>
            </a:r>
          </a:p>
          <a:p>
            <a:r>
              <a:rPr lang="id-ID" dirty="0"/>
              <a:t>S = q0</a:t>
            </a:r>
          </a:p>
          <a:p>
            <a:r>
              <a:rPr lang="id-ID" dirty="0"/>
              <a:t>F = {q0}</a:t>
            </a:r>
          </a:p>
          <a:p>
            <a:r>
              <a:rPr lang="id-ID" dirty="0"/>
              <a:t>Fungsi transisi</a:t>
            </a:r>
          </a:p>
          <a:p>
            <a:endParaRPr lang="id-ID" dirty="0"/>
          </a:p>
        </p:txBody>
      </p:sp>
      <p:graphicFrame>
        <p:nvGraphicFramePr>
          <p:cNvPr id="4" name="Table 4">
            <a:extLst>
              <a:ext uri="{FF2B5EF4-FFF2-40B4-BE49-F238E27FC236}">
                <a16:creationId xmlns:a16="http://schemas.microsoft.com/office/drawing/2014/main" id="{344577C1-29C9-4049-B162-A7DDBD290556}"/>
              </a:ext>
            </a:extLst>
          </p:cNvPr>
          <p:cNvGraphicFramePr>
            <a:graphicFrameLocks noGrp="1"/>
          </p:cNvGraphicFramePr>
          <p:nvPr>
            <p:extLst>
              <p:ext uri="{D42A27DB-BD31-4B8C-83A1-F6EECF244321}">
                <p14:modId xmlns:p14="http://schemas.microsoft.com/office/powerpoint/2010/main" val="2670616567"/>
              </p:ext>
            </p:extLst>
          </p:nvPr>
        </p:nvGraphicFramePr>
        <p:xfrm>
          <a:off x="2199251" y="4421569"/>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26189288"/>
                    </a:ext>
                  </a:extLst>
                </a:gridCol>
                <a:gridCol w="2032000">
                  <a:extLst>
                    <a:ext uri="{9D8B030D-6E8A-4147-A177-3AD203B41FA5}">
                      <a16:colId xmlns:a16="http://schemas.microsoft.com/office/drawing/2014/main" val="2697488933"/>
                    </a:ext>
                  </a:extLst>
                </a:gridCol>
                <a:gridCol w="2032000">
                  <a:extLst>
                    <a:ext uri="{9D8B030D-6E8A-4147-A177-3AD203B41FA5}">
                      <a16:colId xmlns:a16="http://schemas.microsoft.com/office/drawing/2014/main" val="4009766360"/>
                    </a:ext>
                  </a:extLst>
                </a:gridCol>
              </a:tblGrid>
              <a:tr h="370840">
                <a:tc>
                  <a:txBody>
                    <a:bodyPr/>
                    <a:lstStyle/>
                    <a:p>
                      <a:pPr algn="ctr"/>
                      <a:r>
                        <a:rPr lang="id-ID" dirty="0">
                          <a:sym typeface="Symbol" panose="05050102010706020507" pitchFamily="18" charset="2"/>
                        </a:rPr>
                        <a:t></a:t>
                      </a:r>
                      <a:endParaRPr lang="id-ID" dirty="0"/>
                    </a:p>
                  </a:txBody>
                  <a:tcPr>
                    <a:solidFill>
                      <a:schemeClr val="accent2">
                        <a:lumMod val="75000"/>
                      </a:schemeClr>
                    </a:solidFill>
                  </a:tcPr>
                </a:tc>
                <a:tc>
                  <a:txBody>
                    <a:bodyPr/>
                    <a:lstStyle/>
                    <a:p>
                      <a:pPr algn="ctr"/>
                      <a:r>
                        <a:rPr lang="id-ID" dirty="0"/>
                        <a:t>0</a:t>
                      </a:r>
                    </a:p>
                  </a:txBody>
                  <a:tcPr>
                    <a:solidFill>
                      <a:schemeClr val="accent2">
                        <a:lumMod val="75000"/>
                      </a:schemeClr>
                    </a:solidFill>
                  </a:tcPr>
                </a:tc>
                <a:tc>
                  <a:txBody>
                    <a:bodyPr/>
                    <a:lstStyle/>
                    <a:p>
                      <a:pPr algn="ctr"/>
                      <a:r>
                        <a:rPr lang="id-ID" dirty="0"/>
                        <a:t>1</a:t>
                      </a:r>
                    </a:p>
                  </a:txBody>
                  <a:tcPr>
                    <a:solidFill>
                      <a:schemeClr val="accent2">
                        <a:lumMod val="75000"/>
                      </a:schemeClr>
                    </a:solidFill>
                  </a:tcPr>
                </a:tc>
                <a:extLst>
                  <a:ext uri="{0D108BD9-81ED-4DB2-BD59-A6C34878D82A}">
                    <a16:rowId xmlns:a16="http://schemas.microsoft.com/office/drawing/2014/main" val="3679526383"/>
                  </a:ext>
                </a:extLst>
              </a:tr>
              <a:tr h="370840">
                <a:tc>
                  <a:txBody>
                    <a:bodyPr/>
                    <a:lstStyle/>
                    <a:p>
                      <a:pPr algn="ctr"/>
                      <a:r>
                        <a:rPr lang="id-ID" dirty="0"/>
                        <a:t>q0</a:t>
                      </a:r>
                    </a:p>
                  </a:txBody>
                  <a:tcPr>
                    <a:solidFill>
                      <a:schemeClr val="accent2">
                        <a:lumMod val="60000"/>
                        <a:lumOff val="40000"/>
                      </a:schemeClr>
                    </a:solidFill>
                  </a:tcPr>
                </a:tc>
                <a:tc>
                  <a:txBody>
                    <a:bodyPr/>
                    <a:lstStyle/>
                    <a:p>
                      <a:pPr algn="ctr"/>
                      <a:r>
                        <a:rPr lang="id-ID" dirty="0"/>
                        <a:t>q2</a:t>
                      </a:r>
                    </a:p>
                  </a:txBody>
                  <a:tcPr>
                    <a:solidFill>
                      <a:schemeClr val="accent2">
                        <a:lumMod val="60000"/>
                        <a:lumOff val="40000"/>
                      </a:schemeClr>
                    </a:solidFill>
                  </a:tcPr>
                </a:tc>
                <a:tc>
                  <a:txBody>
                    <a:bodyPr/>
                    <a:lstStyle/>
                    <a:p>
                      <a:pPr algn="ctr"/>
                      <a:r>
                        <a:rPr lang="id-ID" dirty="0"/>
                        <a:t>q1</a:t>
                      </a:r>
                    </a:p>
                  </a:txBody>
                  <a:tcPr>
                    <a:solidFill>
                      <a:schemeClr val="accent2">
                        <a:lumMod val="60000"/>
                        <a:lumOff val="40000"/>
                      </a:schemeClr>
                    </a:solidFill>
                  </a:tcPr>
                </a:tc>
                <a:extLst>
                  <a:ext uri="{0D108BD9-81ED-4DB2-BD59-A6C34878D82A}">
                    <a16:rowId xmlns:a16="http://schemas.microsoft.com/office/drawing/2014/main" val="3242141139"/>
                  </a:ext>
                </a:extLst>
              </a:tr>
              <a:tr h="370840">
                <a:tc>
                  <a:txBody>
                    <a:bodyPr/>
                    <a:lstStyle/>
                    <a:p>
                      <a:pPr algn="ctr"/>
                      <a:r>
                        <a:rPr lang="id-ID" dirty="0"/>
                        <a:t>q1</a:t>
                      </a:r>
                    </a:p>
                  </a:txBody>
                  <a:tcPr>
                    <a:solidFill>
                      <a:schemeClr val="accent2">
                        <a:lumMod val="60000"/>
                        <a:lumOff val="40000"/>
                      </a:schemeClr>
                    </a:solidFill>
                  </a:tcPr>
                </a:tc>
                <a:tc>
                  <a:txBody>
                    <a:bodyPr/>
                    <a:lstStyle/>
                    <a:p>
                      <a:pPr algn="ctr"/>
                      <a:r>
                        <a:rPr lang="id-ID" dirty="0"/>
                        <a:t>q3</a:t>
                      </a:r>
                    </a:p>
                  </a:txBody>
                  <a:tcPr>
                    <a:solidFill>
                      <a:schemeClr val="accent2">
                        <a:lumMod val="60000"/>
                        <a:lumOff val="40000"/>
                      </a:schemeClr>
                    </a:solidFill>
                  </a:tcPr>
                </a:tc>
                <a:tc>
                  <a:txBody>
                    <a:bodyPr/>
                    <a:lstStyle/>
                    <a:p>
                      <a:pPr algn="ctr"/>
                      <a:r>
                        <a:rPr lang="id-ID" dirty="0"/>
                        <a:t>q0</a:t>
                      </a:r>
                    </a:p>
                  </a:txBody>
                  <a:tcPr>
                    <a:solidFill>
                      <a:schemeClr val="accent2">
                        <a:lumMod val="60000"/>
                        <a:lumOff val="40000"/>
                      </a:schemeClr>
                    </a:solidFill>
                  </a:tcPr>
                </a:tc>
                <a:extLst>
                  <a:ext uri="{0D108BD9-81ED-4DB2-BD59-A6C34878D82A}">
                    <a16:rowId xmlns:a16="http://schemas.microsoft.com/office/drawing/2014/main" val="4594695"/>
                  </a:ext>
                </a:extLst>
              </a:tr>
              <a:tr h="370840">
                <a:tc>
                  <a:txBody>
                    <a:bodyPr/>
                    <a:lstStyle/>
                    <a:p>
                      <a:pPr algn="ctr"/>
                      <a:r>
                        <a:rPr lang="id-ID" dirty="0"/>
                        <a:t>q2</a:t>
                      </a:r>
                    </a:p>
                  </a:txBody>
                  <a:tcPr>
                    <a:solidFill>
                      <a:schemeClr val="accent2">
                        <a:lumMod val="60000"/>
                        <a:lumOff val="40000"/>
                      </a:schemeClr>
                    </a:solidFill>
                  </a:tcPr>
                </a:tc>
                <a:tc>
                  <a:txBody>
                    <a:bodyPr/>
                    <a:lstStyle/>
                    <a:p>
                      <a:pPr algn="ctr"/>
                      <a:r>
                        <a:rPr lang="id-ID" dirty="0"/>
                        <a:t>q0</a:t>
                      </a:r>
                    </a:p>
                  </a:txBody>
                  <a:tcPr>
                    <a:solidFill>
                      <a:schemeClr val="accent2">
                        <a:lumMod val="60000"/>
                        <a:lumOff val="40000"/>
                      </a:schemeClr>
                    </a:solidFill>
                  </a:tcPr>
                </a:tc>
                <a:tc>
                  <a:txBody>
                    <a:bodyPr/>
                    <a:lstStyle/>
                    <a:p>
                      <a:pPr algn="ctr"/>
                      <a:r>
                        <a:rPr lang="id-ID" dirty="0"/>
                        <a:t>q3</a:t>
                      </a:r>
                    </a:p>
                  </a:txBody>
                  <a:tcPr>
                    <a:solidFill>
                      <a:schemeClr val="accent2">
                        <a:lumMod val="60000"/>
                        <a:lumOff val="40000"/>
                      </a:schemeClr>
                    </a:solidFill>
                  </a:tcPr>
                </a:tc>
                <a:extLst>
                  <a:ext uri="{0D108BD9-81ED-4DB2-BD59-A6C34878D82A}">
                    <a16:rowId xmlns:a16="http://schemas.microsoft.com/office/drawing/2014/main" val="340355273"/>
                  </a:ext>
                </a:extLst>
              </a:tr>
              <a:tr h="370840">
                <a:tc>
                  <a:txBody>
                    <a:bodyPr/>
                    <a:lstStyle/>
                    <a:p>
                      <a:pPr algn="ctr"/>
                      <a:r>
                        <a:rPr lang="id-ID" dirty="0"/>
                        <a:t>q3</a:t>
                      </a:r>
                    </a:p>
                  </a:txBody>
                  <a:tcPr>
                    <a:solidFill>
                      <a:schemeClr val="accent2">
                        <a:lumMod val="60000"/>
                        <a:lumOff val="40000"/>
                      </a:schemeClr>
                    </a:solidFill>
                  </a:tcPr>
                </a:tc>
                <a:tc>
                  <a:txBody>
                    <a:bodyPr/>
                    <a:lstStyle/>
                    <a:p>
                      <a:pPr algn="ctr"/>
                      <a:r>
                        <a:rPr lang="id-ID" dirty="0"/>
                        <a:t>q1</a:t>
                      </a:r>
                    </a:p>
                  </a:txBody>
                  <a:tcPr>
                    <a:solidFill>
                      <a:schemeClr val="accent2">
                        <a:lumMod val="60000"/>
                        <a:lumOff val="40000"/>
                      </a:schemeClr>
                    </a:solidFill>
                  </a:tcPr>
                </a:tc>
                <a:tc>
                  <a:txBody>
                    <a:bodyPr/>
                    <a:lstStyle/>
                    <a:p>
                      <a:pPr algn="ctr"/>
                      <a:r>
                        <a:rPr lang="id-ID" dirty="0"/>
                        <a:t>q2</a:t>
                      </a:r>
                    </a:p>
                  </a:txBody>
                  <a:tcPr>
                    <a:solidFill>
                      <a:schemeClr val="accent2">
                        <a:lumMod val="60000"/>
                        <a:lumOff val="40000"/>
                      </a:schemeClr>
                    </a:solidFill>
                  </a:tcPr>
                </a:tc>
                <a:extLst>
                  <a:ext uri="{0D108BD9-81ED-4DB2-BD59-A6C34878D82A}">
                    <a16:rowId xmlns:a16="http://schemas.microsoft.com/office/drawing/2014/main" val="1799596787"/>
                  </a:ext>
                </a:extLst>
              </a:tr>
            </a:tbl>
          </a:graphicData>
        </a:graphic>
      </p:graphicFrame>
      <p:pic>
        <p:nvPicPr>
          <p:cNvPr id="10" name="Picture 9" descr="A drawing of a cartoon character&#10;&#10;Description automatically generated">
            <a:extLst>
              <a:ext uri="{FF2B5EF4-FFF2-40B4-BE49-F238E27FC236}">
                <a16:creationId xmlns:a16="http://schemas.microsoft.com/office/drawing/2014/main" id="{D0D8B150-565F-4D4F-8509-AC3E57672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6604" y="1751061"/>
            <a:ext cx="3615213" cy="2418044"/>
          </a:xfrm>
          <a:prstGeom prst="rect">
            <a:avLst/>
          </a:prstGeom>
        </p:spPr>
      </p:pic>
    </p:spTree>
    <p:extLst>
      <p:ext uri="{BB962C8B-B14F-4D97-AF65-F5344CB8AC3E}">
        <p14:creationId xmlns:p14="http://schemas.microsoft.com/office/powerpoint/2010/main" val="3867054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720547" cy="50597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N</a:t>
            </a:r>
            <a:r>
              <a:rPr kumimoji="0" lang="id-ID"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on-deterministic Finite Automata (NDFA)</a:t>
            </a:r>
            <a:endPar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8E1332C4-9BD1-4069-8E0D-CDAA7A13F363}"/>
              </a:ext>
            </a:extLst>
          </p:cNvPr>
          <p:cNvSpPr txBox="1"/>
          <p:nvPr/>
        </p:nvSpPr>
        <p:spPr>
          <a:xfrm>
            <a:off x="552450" y="928468"/>
            <a:ext cx="6720547" cy="2862322"/>
          </a:xfrm>
          <a:prstGeom prst="rect">
            <a:avLst/>
          </a:prstGeom>
          <a:noFill/>
        </p:spPr>
        <p:txBody>
          <a:bodyPr wrap="square" rtlCol="0">
            <a:spAutoFit/>
          </a:bodyPr>
          <a:lstStyle/>
          <a:p>
            <a:r>
              <a:rPr lang="id-ID" sz="2000" dirty="0"/>
              <a:t>Non-deterministic finite automata (NDFA): dari suatu state ada 0, 1 atau lebih state berikutnya untuk setiap simbol ,masukan yang diterima.</a:t>
            </a:r>
          </a:p>
          <a:p>
            <a:r>
              <a:rPr lang="id-ID" sz="2000" dirty="0"/>
              <a:t>Berikut adalah contoh NFA (Q, </a:t>
            </a:r>
            <a:r>
              <a:rPr lang="id-ID" sz="2000" dirty="0">
                <a:sym typeface="Symbol" panose="05050102010706020507" pitchFamily="18" charset="2"/>
              </a:rPr>
              <a:t></a:t>
            </a:r>
            <a:r>
              <a:rPr lang="id-ID" sz="2000" dirty="0"/>
              <a:t>   , </a:t>
            </a:r>
            <a:r>
              <a:rPr lang="id-ID" sz="2000" dirty="0">
                <a:sym typeface="Symbol" panose="05050102010706020507" pitchFamily="18" charset="2"/>
              </a:rPr>
              <a:t></a:t>
            </a:r>
            <a:r>
              <a:rPr lang="id-ID" sz="2000" dirty="0"/>
              <a:t>   , S, F) dimana:</a:t>
            </a:r>
          </a:p>
          <a:p>
            <a:r>
              <a:rPr lang="id-ID" sz="2000" dirty="0"/>
              <a:t>Q = { q0, q1, q2, q3, q4}</a:t>
            </a:r>
          </a:p>
          <a:p>
            <a:r>
              <a:rPr lang="id-ID" sz="2000" dirty="0">
                <a:sym typeface="Symbol" panose="05050102010706020507" pitchFamily="18" charset="2"/>
              </a:rPr>
              <a:t></a:t>
            </a:r>
            <a:r>
              <a:rPr lang="id-ID" sz="2000" dirty="0"/>
              <a:t>  = {a, b, c}</a:t>
            </a:r>
          </a:p>
          <a:p>
            <a:r>
              <a:rPr lang="id-ID" sz="2000" dirty="0"/>
              <a:t>S = q0</a:t>
            </a:r>
          </a:p>
          <a:p>
            <a:r>
              <a:rPr lang="id-ID" sz="2000" dirty="0"/>
              <a:t>F = {q4}</a:t>
            </a:r>
          </a:p>
          <a:p>
            <a:r>
              <a:rPr lang="id-ID" sz="2000" dirty="0">
                <a:sym typeface="Symbol" panose="05050102010706020507" pitchFamily="18" charset="2"/>
              </a:rPr>
              <a:t></a:t>
            </a:r>
            <a:r>
              <a:rPr lang="id-ID" sz="2000" dirty="0"/>
              <a:t>  diberikan dalam tabel berikut:</a:t>
            </a:r>
          </a:p>
        </p:txBody>
      </p:sp>
      <p:graphicFrame>
        <p:nvGraphicFramePr>
          <p:cNvPr id="4" name="Table 4">
            <a:extLst>
              <a:ext uri="{FF2B5EF4-FFF2-40B4-BE49-F238E27FC236}">
                <a16:creationId xmlns:a16="http://schemas.microsoft.com/office/drawing/2014/main" id="{27D79FDC-163F-48FF-A44B-E1990B37A169}"/>
              </a:ext>
            </a:extLst>
          </p:cNvPr>
          <p:cNvGraphicFramePr>
            <a:graphicFrameLocks noGrp="1"/>
          </p:cNvGraphicFramePr>
          <p:nvPr>
            <p:extLst>
              <p:ext uri="{D42A27DB-BD31-4B8C-83A1-F6EECF244321}">
                <p14:modId xmlns:p14="http://schemas.microsoft.com/office/powerpoint/2010/main" val="3216885345"/>
              </p:ext>
            </p:extLst>
          </p:nvPr>
        </p:nvGraphicFramePr>
        <p:xfrm>
          <a:off x="1524000" y="3760373"/>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456981360"/>
                    </a:ext>
                  </a:extLst>
                </a:gridCol>
                <a:gridCol w="1524000">
                  <a:extLst>
                    <a:ext uri="{9D8B030D-6E8A-4147-A177-3AD203B41FA5}">
                      <a16:colId xmlns:a16="http://schemas.microsoft.com/office/drawing/2014/main" val="3557697230"/>
                    </a:ext>
                  </a:extLst>
                </a:gridCol>
                <a:gridCol w="1524000">
                  <a:extLst>
                    <a:ext uri="{9D8B030D-6E8A-4147-A177-3AD203B41FA5}">
                      <a16:colId xmlns:a16="http://schemas.microsoft.com/office/drawing/2014/main" val="2121376661"/>
                    </a:ext>
                  </a:extLst>
                </a:gridCol>
                <a:gridCol w="1524000">
                  <a:extLst>
                    <a:ext uri="{9D8B030D-6E8A-4147-A177-3AD203B41FA5}">
                      <a16:colId xmlns:a16="http://schemas.microsoft.com/office/drawing/2014/main" val="2987984108"/>
                    </a:ext>
                  </a:extLst>
                </a:gridCol>
              </a:tblGrid>
              <a:tr h="370840">
                <a:tc>
                  <a:txBody>
                    <a:bodyPr/>
                    <a:lstStyle/>
                    <a:p>
                      <a:pPr algn="ctr"/>
                      <a:r>
                        <a:rPr lang="id-ID" dirty="0">
                          <a:solidFill>
                            <a:schemeClr val="tx1"/>
                          </a:solidFill>
                          <a:sym typeface="Symbol" panose="05050102010706020507" pitchFamily="18" charset="2"/>
                        </a:rPr>
                        <a:t></a:t>
                      </a:r>
                      <a:endParaRPr lang="id-ID" dirty="0">
                        <a:solidFill>
                          <a:schemeClr val="tx1"/>
                        </a:solidFill>
                      </a:endParaRPr>
                    </a:p>
                  </a:txBody>
                  <a:tcPr>
                    <a:solidFill>
                      <a:schemeClr val="accent6">
                        <a:lumMod val="20000"/>
                        <a:lumOff val="80000"/>
                      </a:schemeClr>
                    </a:solidFill>
                  </a:tcPr>
                </a:tc>
                <a:tc>
                  <a:txBody>
                    <a:bodyPr/>
                    <a:lstStyle/>
                    <a:p>
                      <a:pPr algn="ctr"/>
                      <a:r>
                        <a:rPr lang="id-ID" dirty="0">
                          <a:solidFill>
                            <a:schemeClr val="tx1"/>
                          </a:solidFill>
                        </a:rPr>
                        <a:t>a</a:t>
                      </a:r>
                    </a:p>
                  </a:txBody>
                  <a:tcPr>
                    <a:solidFill>
                      <a:schemeClr val="accent6">
                        <a:lumMod val="20000"/>
                        <a:lumOff val="80000"/>
                      </a:schemeClr>
                    </a:solidFill>
                  </a:tcPr>
                </a:tc>
                <a:tc>
                  <a:txBody>
                    <a:bodyPr/>
                    <a:lstStyle/>
                    <a:p>
                      <a:pPr algn="ctr"/>
                      <a:r>
                        <a:rPr lang="id-ID" dirty="0">
                          <a:solidFill>
                            <a:schemeClr val="tx1"/>
                          </a:solidFill>
                        </a:rPr>
                        <a:t>b</a:t>
                      </a:r>
                    </a:p>
                  </a:txBody>
                  <a:tcPr>
                    <a:solidFill>
                      <a:schemeClr val="accent6">
                        <a:lumMod val="20000"/>
                        <a:lumOff val="80000"/>
                      </a:schemeClr>
                    </a:solidFill>
                  </a:tcPr>
                </a:tc>
                <a:tc>
                  <a:txBody>
                    <a:bodyPr/>
                    <a:lstStyle/>
                    <a:p>
                      <a:pPr algn="ctr"/>
                      <a:r>
                        <a:rPr lang="id-ID" dirty="0">
                          <a:solidFill>
                            <a:schemeClr val="tx1"/>
                          </a:solidFill>
                        </a:rPr>
                        <a:t>c</a:t>
                      </a:r>
                    </a:p>
                  </a:txBody>
                  <a:tcPr>
                    <a:solidFill>
                      <a:schemeClr val="accent6">
                        <a:lumMod val="20000"/>
                        <a:lumOff val="80000"/>
                      </a:schemeClr>
                    </a:solidFill>
                  </a:tcPr>
                </a:tc>
                <a:extLst>
                  <a:ext uri="{0D108BD9-81ED-4DB2-BD59-A6C34878D82A}">
                    <a16:rowId xmlns:a16="http://schemas.microsoft.com/office/drawing/2014/main" val="4207341321"/>
                  </a:ext>
                </a:extLst>
              </a:tr>
              <a:tr h="370840">
                <a:tc>
                  <a:txBody>
                    <a:bodyPr/>
                    <a:lstStyle/>
                    <a:p>
                      <a:pPr algn="ctr"/>
                      <a:r>
                        <a:rPr lang="id-ID" dirty="0"/>
                        <a:t>q0</a:t>
                      </a:r>
                    </a:p>
                  </a:txBody>
                  <a:tcPr>
                    <a:solidFill>
                      <a:schemeClr val="accent6">
                        <a:lumMod val="60000"/>
                        <a:lumOff val="40000"/>
                      </a:schemeClr>
                    </a:solidFill>
                  </a:tcPr>
                </a:tc>
                <a:tc>
                  <a:txBody>
                    <a:bodyPr/>
                    <a:lstStyle/>
                    <a:p>
                      <a:pPr algn="ctr"/>
                      <a:r>
                        <a:rPr lang="id-ID" dirty="0"/>
                        <a:t>{q0, q1}</a:t>
                      </a:r>
                    </a:p>
                  </a:txBody>
                  <a:tcPr>
                    <a:solidFill>
                      <a:schemeClr val="accent6">
                        <a:lumMod val="60000"/>
                        <a:lumOff val="40000"/>
                      </a:schemeClr>
                    </a:solidFill>
                  </a:tcPr>
                </a:tc>
                <a:tc>
                  <a:txBody>
                    <a:bodyPr/>
                    <a:lstStyle/>
                    <a:p>
                      <a:pPr algn="ctr"/>
                      <a:r>
                        <a:rPr lang="id-ID" dirty="0"/>
                        <a:t>{q0, q2}</a:t>
                      </a:r>
                    </a:p>
                  </a:txBody>
                  <a:tcPr>
                    <a:solidFill>
                      <a:schemeClr val="accent6">
                        <a:lumMod val="60000"/>
                        <a:lumOff val="40000"/>
                      </a:schemeClr>
                    </a:solidFill>
                  </a:tcPr>
                </a:tc>
                <a:tc>
                  <a:txBody>
                    <a:bodyPr/>
                    <a:lstStyle/>
                    <a:p>
                      <a:pPr algn="ctr"/>
                      <a:r>
                        <a:rPr lang="id-ID" dirty="0"/>
                        <a:t>{q0, q3}</a:t>
                      </a:r>
                    </a:p>
                  </a:txBody>
                  <a:tcPr>
                    <a:solidFill>
                      <a:schemeClr val="accent6">
                        <a:lumMod val="60000"/>
                        <a:lumOff val="40000"/>
                      </a:schemeClr>
                    </a:solidFill>
                  </a:tcPr>
                </a:tc>
                <a:extLst>
                  <a:ext uri="{0D108BD9-81ED-4DB2-BD59-A6C34878D82A}">
                    <a16:rowId xmlns:a16="http://schemas.microsoft.com/office/drawing/2014/main" val="2778312707"/>
                  </a:ext>
                </a:extLst>
              </a:tr>
              <a:tr h="370840">
                <a:tc>
                  <a:txBody>
                    <a:bodyPr/>
                    <a:lstStyle/>
                    <a:p>
                      <a:pPr algn="ctr"/>
                      <a:r>
                        <a:rPr lang="id-ID" dirty="0"/>
                        <a:t>q1</a:t>
                      </a:r>
                    </a:p>
                  </a:txBody>
                  <a:tcPr>
                    <a:solidFill>
                      <a:schemeClr val="accent6">
                        <a:lumMod val="60000"/>
                        <a:lumOff val="40000"/>
                      </a:schemeClr>
                    </a:solidFill>
                  </a:tcPr>
                </a:tc>
                <a:tc>
                  <a:txBody>
                    <a:bodyPr/>
                    <a:lstStyle/>
                    <a:p>
                      <a:pPr algn="ctr"/>
                      <a:r>
                        <a:rPr lang="id-ID" dirty="0"/>
                        <a:t>{q1, q4}</a:t>
                      </a:r>
                    </a:p>
                  </a:txBody>
                  <a:tcPr>
                    <a:solidFill>
                      <a:schemeClr val="accent6">
                        <a:lumMod val="60000"/>
                        <a:lumOff val="40000"/>
                      </a:schemeClr>
                    </a:solidFill>
                  </a:tcPr>
                </a:tc>
                <a:tc>
                  <a:txBody>
                    <a:bodyPr/>
                    <a:lstStyle/>
                    <a:p>
                      <a:pPr algn="ctr"/>
                      <a:r>
                        <a:rPr lang="id-ID" dirty="0"/>
                        <a:t>{q1}</a:t>
                      </a:r>
                    </a:p>
                  </a:txBody>
                  <a:tcPr>
                    <a:solidFill>
                      <a:schemeClr val="accent6">
                        <a:lumMod val="60000"/>
                        <a:lumOff val="40000"/>
                      </a:schemeClr>
                    </a:solidFill>
                  </a:tcPr>
                </a:tc>
                <a:tc>
                  <a:txBody>
                    <a:bodyPr/>
                    <a:lstStyle/>
                    <a:p>
                      <a:pPr algn="ctr"/>
                      <a:r>
                        <a:rPr lang="id-ID" dirty="0"/>
                        <a:t>{q1}</a:t>
                      </a:r>
                    </a:p>
                  </a:txBody>
                  <a:tcPr>
                    <a:solidFill>
                      <a:schemeClr val="accent6">
                        <a:lumMod val="60000"/>
                        <a:lumOff val="40000"/>
                      </a:schemeClr>
                    </a:solidFill>
                  </a:tcPr>
                </a:tc>
                <a:extLst>
                  <a:ext uri="{0D108BD9-81ED-4DB2-BD59-A6C34878D82A}">
                    <a16:rowId xmlns:a16="http://schemas.microsoft.com/office/drawing/2014/main" val="2079673493"/>
                  </a:ext>
                </a:extLst>
              </a:tr>
              <a:tr h="370840">
                <a:tc>
                  <a:txBody>
                    <a:bodyPr/>
                    <a:lstStyle/>
                    <a:p>
                      <a:pPr algn="ctr"/>
                      <a:r>
                        <a:rPr lang="id-ID" dirty="0"/>
                        <a:t>q2</a:t>
                      </a:r>
                    </a:p>
                  </a:txBody>
                  <a:tcPr>
                    <a:solidFill>
                      <a:schemeClr val="accent6">
                        <a:lumMod val="60000"/>
                        <a:lumOff val="40000"/>
                      </a:schemeClr>
                    </a:solidFill>
                  </a:tcPr>
                </a:tc>
                <a:tc>
                  <a:txBody>
                    <a:bodyPr/>
                    <a:lstStyle/>
                    <a:p>
                      <a:pPr algn="ctr"/>
                      <a:r>
                        <a:rPr lang="id-ID" dirty="0"/>
                        <a:t>{q2}</a:t>
                      </a:r>
                    </a:p>
                  </a:txBody>
                  <a:tcPr>
                    <a:solidFill>
                      <a:schemeClr val="accent6">
                        <a:lumMod val="60000"/>
                        <a:lumOff val="40000"/>
                      </a:schemeClr>
                    </a:solidFill>
                  </a:tcPr>
                </a:tc>
                <a:tc>
                  <a:txBody>
                    <a:bodyPr/>
                    <a:lstStyle/>
                    <a:p>
                      <a:pPr algn="ctr"/>
                      <a:r>
                        <a:rPr lang="id-ID" dirty="0"/>
                        <a:t>{q2, q4}</a:t>
                      </a:r>
                    </a:p>
                  </a:txBody>
                  <a:tcPr>
                    <a:solidFill>
                      <a:schemeClr val="accent6">
                        <a:lumMod val="60000"/>
                        <a:lumOff val="40000"/>
                      </a:schemeClr>
                    </a:solidFill>
                  </a:tcPr>
                </a:tc>
                <a:tc>
                  <a:txBody>
                    <a:bodyPr/>
                    <a:lstStyle/>
                    <a:p>
                      <a:pPr algn="ctr"/>
                      <a:r>
                        <a:rPr lang="id-ID" dirty="0"/>
                        <a:t>{q2}</a:t>
                      </a:r>
                    </a:p>
                  </a:txBody>
                  <a:tcPr>
                    <a:solidFill>
                      <a:schemeClr val="accent6">
                        <a:lumMod val="60000"/>
                        <a:lumOff val="40000"/>
                      </a:schemeClr>
                    </a:solidFill>
                  </a:tcPr>
                </a:tc>
                <a:extLst>
                  <a:ext uri="{0D108BD9-81ED-4DB2-BD59-A6C34878D82A}">
                    <a16:rowId xmlns:a16="http://schemas.microsoft.com/office/drawing/2014/main" val="1453222570"/>
                  </a:ext>
                </a:extLst>
              </a:tr>
              <a:tr h="370840">
                <a:tc>
                  <a:txBody>
                    <a:bodyPr/>
                    <a:lstStyle/>
                    <a:p>
                      <a:pPr algn="ctr"/>
                      <a:r>
                        <a:rPr lang="id-ID" dirty="0"/>
                        <a:t>q3</a:t>
                      </a:r>
                    </a:p>
                  </a:txBody>
                  <a:tcPr>
                    <a:solidFill>
                      <a:schemeClr val="accent6">
                        <a:lumMod val="60000"/>
                        <a:lumOff val="40000"/>
                      </a:schemeClr>
                    </a:solidFill>
                  </a:tcPr>
                </a:tc>
                <a:tc>
                  <a:txBody>
                    <a:bodyPr/>
                    <a:lstStyle/>
                    <a:p>
                      <a:pPr algn="ctr"/>
                      <a:r>
                        <a:rPr lang="id-ID" dirty="0"/>
                        <a:t>{q3}</a:t>
                      </a:r>
                    </a:p>
                  </a:txBody>
                  <a:tcPr>
                    <a:solidFill>
                      <a:schemeClr val="accent6">
                        <a:lumMod val="60000"/>
                        <a:lumOff val="40000"/>
                      </a:schemeClr>
                    </a:solidFill>
                  </a:tcPr>
                </a:tc>
                <a:tc>
                  <a:txBody>
                    <a:bodyPr/>
                    <a:lstStyle/>
                    <a:p>
                      <a:pPr algn="ctr"/>
                      <a:r>
                        <a:rPr lang="id-ID" dirty="0"/>
                        <a:t>{q3}</a:t>
                      </a:r>
                    </a:p>
                  </a:txBody>
                  <a:tcPr>
                    <a:solidFill>
                      <a:schemeClr val="accent6">
                        <a:lumMod val="60000"/>
                        <a:lumOff val="40000"/>
                      </a:schemeClr>
                    </a:solidFill>
                  </a:tcPr>
                </a:tc>
                <a:tc>
                  <a:txBody>
                    <a:bodyPr/>
                    <a:lstStyle/>
                    <a:p>
                      <a:pPr algn="ctr"/>
                      <a:r>
                        <a:rPr lang="id-ID" dirty="0"/>
                        <a:t>{q3, q4}</a:t>
                      </a:r>
                    </a:p>
                  </a:txBody>
                  <a:tcPr>
                    <a:solidFill>
                      <a:schemeClr val="accent6">
                        <a:lumMod val="60000"/>
                        <a:lumOff val="40000"/>
                      </a:schemeClr>
                    </a:solidFill>
                  </a:tcPr>
                </a:tc>
                <a:extLst>
                  <a:ext uri="{0D108BD9-81ED-4DB2-BD59-A6C34878D82A}">
                    <a16:rowId xmlns:a16="http://schemas.microsoft.com/office/drawing/2014/main" val="2247491934"/>
                  </a:ext>
                </a:extLst>
              </a:tr>
              <a:tr h="370840">
                <a:tc>
                  <a:txBody>
                    <a:bodyPr/>
                    <a:lstStyle/>
                    <a:p>
                      <a:pPr algn="ctr"/>
                      <a:r>
                        <a:rPr lang="id-ID" dirty="0"/>
                        <a:t>q4</a:t>
                      </a:r>
                    </a:p>
                  </a:txBody>
                  <a:tcPr>
                    <a:solidFill>
                      <a:schemeClr val="accent6">
                        <a:lumMod val="60000"/>
                        <a:lumOff val="40000"/>
                      </a:schemeClr>
                    </a:solidFill>
                  </a:tcPr>
                </a:tc>
                <a:tc>
                  <a:txBody>
                    <a:bodyPr/>
                    <a:lstStyle/>
                    <a:p>
                      <a:pPr algn="ctr"/>
                      <a:r>
                        <a:rPr lang="id-ID" dirty="0">
                          <a:sym typeface="Symbol" panose="05050102010706020507" pitchFamily="18" charset="2"/>
                        </a:rPr>
                        <a:t></a:t>
                      </a:r>
                      <a:endParaRPr lang="id-ID" dirty="0"/>
                    </a:p>
                  </a:txBody>
                  <a:tcP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dirty="0">
                          <a:sym typeface="Symbol" panose="05050102010706020507" pitchFamily="18" charset="2"/>
                        </a:rPr>
                        <a:t></a:t>
                      </a:r>
                      <a:endParaRPr lang="id-ID" dirty="0"/>
                    </a:p>
                  </a:txBody>
                  <a:tcP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dirty="0">
                          <a:sym typeface="Symbol" panose="05050102010706020507" pitchFamily="18" charset="2"/>
                        </a:rPr>
                        <a:t></a:t>
                      </a:r>
                      <a:endParaRPr lang="id-ID" dirty="0"/>
                    </a:p>
                  </a:txBody>
                  <a:tcPr>
                    <a:solidFill>
                      <a:schemeClr val="accent6">
                        <a:lumMod val="60000"/>
                        <a:lumOff val="40000"/>
                      </a:schemeClr>
                    </a:solidFill>
                  </a:tcPr>
                </a:tc>
                <a:extLst>
                  <a:ext uri="{0D108BD9-81ED-4DB2-BD59-A6C34878D82A}">
                    <a16:rowId xmlns:a16="http://schemas.microsoft.com/office/drawing/2014/main" val="719157439"/>
                  </a:ext>
                </a:extLst>
              </a:tr>
            </a:tbl>
          </a:graphicData>
        </a:graphic>
      </p:graphicFrame>
    </p:spTree>
    <p:extLst>
      <p:ext uri="{BB962C8B-B14F-4D97-AF65-F5344CB8AC3E}">
        <p14:creationId xmlns:p14="http://schemas.microsoft.com/office/powerpoint/2010/main" val="2693283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886135"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N</a:t>
            </a:r>
            <a:r>
              <a:rPr lang="id-ID" sz="2400" dirty="0">
                <a:solidFill>
                  <a:srgbClr val="00B050"/>
                </a:solidFill>
                <a:latin typeface="Montserrat Light" panose="00000400000000000000" pitchFamily="50" charset="0"/>
                <a:ea typeface="Roboto" pitchFamily="2" charset="0"/>
                <a:cs typeface="Arial"/>
              </a:rPr>
              <a:t>on-deterministic Finite Automata (NDFA)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5" name="TextBox 4">
            <a:extLst>
              <a:ext uri="{FF2B5EF4-FFF2-40B4-BE49-F238E27FC236}">
                <a16:creationId xmlns:a16="http://schemas.microsoft.com/office/drawing/2014/main" id="{D6E6FFF3-AF5F-46CF-B645-F72E10F5DE92}"/>
              </a:ext>
            </a:extLst>
          </p:cNvPr>
          <p:cNvSpPr txBox="1"/>
          <p:nvPr/>
        </p:nvSpPr>
        <p:spPr>
          <a:xfrm>
            <a:off x="457200" y="3709976"/>
            <a:ext cx="7886699" cy="646331"/>
          </a:xfrm>
          <a:prstGeom prst="rect">
            <a:avLst/>
          </a:prstGeom>
          <a:noFill/>
        </p:spPr>
        <p:txBody>
          <a:bodyPr wrap="square" rtlCol="0">
            <a:spAutoFit/>
          </a:bodyPr>
          <a:lstStyle/>
          <a:p>
            <a:pPr marL="285750" indent="-285750">
              <a:buFont typeface="Arial" panose="020B0604020202020204" pitchFamily="34" charset="0"/>
              <a:buChar char="•"/>
            </a:pPr>
            <a:r>
              <a:rPr lang="id-ID" dirty="0"/>
              <a:t>Kalimat yang diterima NFA diatas : aa, bb, cc, aaa, abb, bcc</a:t>
            </a:r>
          </a:p>
          <a:p>
            <a:pPr marL="285750" indent="-285750">
              <a:buFont typeface="Arial" panose="020B0604020202020204" pitchFamily="34" charset="0"/>
              <a:buChar char="•"/>
            </a:pPr>
            <a:r>
              <a:rPr lang="id-ID" dirty="0"/>
              <a:t>Kalimat yang tidak diterima NFA diatas : a, b, c, ab, ba, ac, bc</a:t>
            </a:r>
          </a:p>
        </p:txBody>
      </p:sp>
      <p:pic>
        <p:nvPicPr>
          <p:cNvPr id="10" name="Picture 9" descr="A clock on each of it s sides&#10;&#10;Description automatically generated">
            <a:extLst>
              <a:ext uri="{FF2B5EF4-FFF2-40B4-BE49-F238E27FC236}">
                <a16:creationId xmlns:a16="http://schemas.microsoft.com/office/drawing/2014/main" id="{78536210-0C62-4968-8B0F-76CF59F683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214" y="794457"/>
            <a:ext cx="4222653" cy="2951059"/>
          </a:xfrm>
          <a:prstGeom prst="rect">
            <a:avLst/>
          </a:prstGeom>
        </p:spPr>
      </p:pic>
    </p:spTree>
    <p:extLst>
      <p:ext uri="{BB962C8B-B14F-4D97-AF65-F5344CB8AC3E}">
        <p14:creationId xmlns:p14="http://schemas.microsoft.com/office/powerpoint/2010/main" val="3782678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745458" cy="500778"/>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N</a:t>
            </a:r>
            <a:r>
              <a:rPr lang="id-ID" sz="2400" dirty="0">
                <a:solidFill>
                  <a:srgbClr val="00B050"/>
                </a:solidFill>
                <a:latin typeface="Montserrat Light" panose="00000400000000000000" pitchFamily="50" charset="0"/>
                <a:ea typeface="Roboto" pitchFamily="2" charset="0"/>
                <a:cs typeface="Arial"/>
              </a:rPr>
              <a:t>on-deterministic Finite Automata (NDFA)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4" name="TextBox 3">
            <a:extLst>
              <a:ext uri="{FF2B5EF4-FFF2-40B4-BE49-F238E27FC236}">
                <a16:creationId xmlns:a16="http://schemas.microsoft.com/office/drawing/2014/main" id="{B63D2450-8474-4782-9288-05D4283A9166}"/>
              </a:ext>
            </a:extLst>
          </p:cNvPr>
          <p:cNvSpPr txBox="1"/>
          <p:nvPr/>
        </p:nvSpPr>
        <p:spPr>
          <a:xfrm>
            <a:off x="552450" y="900332"/>
            <a:ext cx="7522405" cy="6186309"/>
          </a:xfrm>
          <a:prstGeom prst="rect">
            <a:avLst/>
          </a:prstGeom>
          <a:noFill/>
        </p:spPr>
        <p:txBody>
          <a:bodyPr wrap="square" rtlCol="0">
            <a:spAutoFit/>
          </a:bodyPr>
          <a:lstStyle/>
          <a:p>
            <a:r>
              <a:rPr lang="id-ID" dirty="0"/>
              <a:t>Sebuah Kalimat diterima NFA jika:</a:t>
            </a:r>
          </a:p>
          <a:p>
            <a:pPr marL="285750" indent="-285750">
              <a:buFont typeface="Arial" panose="020B0604020202020204" pitchFamily="34" charset="0"/>
              <a:buChar char="•"/>
            </a:pPr>
            <a:r>
              <a:rPr lang="id-ID" dirty="0">
                <a:solidFill>
                  <a:srgbClr val="FF0000"/>
                </a:solidFill>
              </a:rPr>
              <a:t>Salah satu tracingnya berakhir di state akhir atau</a:t>
            </a:r>
          </a:p>
          <a:p>
            <a:pPr marL="285750" indent="-285750">
              <a:buFont typeface="Arial" panose="020B0604020202020204" pitchFamily="34" charset="0"/>
              <a:buChar char="•"/>
            </a:pPr>
            <a:r>
              <a:rPr lang="id-ID" dirty="0">
                <a:solidFill>
                  <a:srgbClr val="FF0000"/>
                </a:solidFill>
              </a:rPr>
              <a:t>Himpunan state setelah membaca string tersebut mengandung state akhir</a:t>
            </a:r>
          </a:p>
          <a:p>
            <a:pPr marL="285750" indent="-285750">
              <a:buFont typeface="Arial" panose="020B0604020202020204" pitchFamily="34" charset="0"/>
              <a:buChar char="•"/>
            </a:pPr>
            <a:r>
              <a:rPr lang="id-ID" dirty="0">
                <a:solidFill>
                  <a:srgbClr val="FF0000"/>
                </a:solidFill>
              </a:rPr>
              <a:t>Perbedaan dengan DFA: fungsi transisi dapat memiliki 0 atau lebih fungsi transisi.</a:t>
            </a:r>
          </a:p>
          <a:p>
            <a:pPr marL="285750" indent="-285750">
              <a:buFont typeface="Arial" panose="020B0604020202020204" pitchFamily="34" charset="0"/>
              <a:buChar char="•"/>
            </a:pPr>
            <a:r>
              <a:rPr lang="id-ID" dirty="0">
                <a:solidFill>
                  <a:srgbClr val="FF0000"/>
                </a:solidFill>
              </a:rPr>
              <a:t>G = ( {q0,q1, q2, q3, q4}, {0, 1},  </a:t>
            </a:r>
            <a:r>
              <a:rPr lang="id-ID" dirty="0">
                <a:solidFill>
                  <a:srgbClr val="FF0000"/>
                </a:solidFill>
                <a:sym typeface="Symbol" panose="05050102010706020507" pitchFamily="18" charset="2"/>
              </a:rPr>
              <a:t></a:t>
            </a:r>
            <a:r>
              <a:rPr lang="id-ID" dirty="0">
                <a:solidFill>
                  <a:srgbClr val="FF0000"/>
                </a:solidFill>
              </a:rPr>
              <a:t>, q0, {q2, q4})</a:t>
            </a: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r>
              <a:rPr lang="id-ID" dirty="0">
                <a:solidFill>
                  <a:srgbClr val="FF0000"/>
                </a:solidFill>
              </a:rPr>
              <a:t>String diterima NFA bila terdapat suatu ururtan transisi berdasar input, dari  state awal ke state akhir.</a:t>
            </a:r>
          </a:p>
          <a:p>
            <a:pPr marL="285750" indent="-285750">
              <a:buFont typeface="Arial" panose="020B0604020202020204" pitchFamily="34" charset="0"/>
              <a:buChar char="•"/>
            </a:pPr>
            <a:r>
              <a:rPr lang="id-ID" dirty="0">
                <a:solidFill>
                  <a:srgbClr val="FF0000"/>
                </a:solidFill>
              </a:rPr>
              <a:t>Harus mencoba semua kemungkinan</a:t>
            </a: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pPr marL="285750" indent="-285750">
              <a:buFont typeface="Arial" panose="020B0604020202020204" pitchFamily="34" charset="0"/>
              <a:buChar char="•"/>
            </a:pPr>
            <a:endParaRPr lang="id-ID" dirty="0">
              <a:solidFill>
                <a:srgbClr val="FF0000"/>
              </a:solidFill>
            </a:endParaRPr>
          </a:p>
          <a:p>
            <a:endParaRPr lang="id-ID" dirty="0"/>
          </a:p>
        </p:txBody>
      </p:sp>
      <p:graphicFrame>
        <p:nvGraphicFramePr>
          <p:cNvPr id="5" name="Table 8">
            <a:extLst>
              <a:ext uri="{FF2B5EF4-FFF2-40B4-BE49-F238E27FC236}">
                <a16:creationId xmlns:a16="http://schemas.microsoft.com/office/drawing/2014/main" id="{DEDF6F03-6476-4B2E-AF2C-DA3BF81C366A}"/>
              </a:ext>
            </a:extLst>
          </p:cNvPr>
          <p:cNvGraphicFramePr>
            <a:graphicFrameLocks noGrp="1"/>
          </p:cNvGraphicFramePr>
          <p:nvPr>
            <p:extLst>
              <p:ext uri="{D42A27DB-BD31-4B8C-83A1-F6EECF244321}">
                <p14:modId xmlns:p14="http://schemas.microsoft.com/office/powerpoint/2010/main" val="159123166"/>
              </p:ext>
            </p:extLst>
          </p:nvPr>
        </p:nvGraphicFramePr>
        <p:xfrm>
          <a:off x="2335236" y="2748277"/>
          <a:ext cx="4637064" cy="2219960"/>
        </p:xfrm>
        <a:graphic>
          <a:graphicData uri="http://schemas.openxmlformats.org/drawingml/2006/table">
            <a:tbl>
              <a:tblPr firstRow="1" bandRow="1">
                <a:tableStyleId>{5C22544A-7EE6-4342-B048-85BDC9FD1C3A}</a:tableStyleId>
              </a:tblPr>
              <a:tblGrid>
                <a:gridCol w="1545688">
                  <a:extLst>
                    <a:ext uri="{9D8B030D-6E8A-4147-A177-3AD203B41FA5}">
                      <a16:colId xmlns:a16="http://schemas.microsoft.com/office/drawing/2014/main" val="989081362"/>
                    </a:ext>
                  </a:extLst>
                </a:gridCol>
                <a:gridCol w="1545688">
                  <a:extLst>
                    <a:ext uri="{9D8B030D-6E8A-4147-A177-3AD203B41FA5}">
                      <a16:colId xmlns:a16="http://schemas.microsoft.com/office/drawing/2014/main" val="106508755"/>
                    </a:ext>
                  </a:extLst>
                </a:gridCol>
                <a:gridCol w="1545688">
                  <a:extLst>
                    <a:ext uri="{9D8B030D-6E8A-4147-A177-3AD203B41FA5}">
                      <a16:colId xmlns:a16="http://schemas.microsoft.com/office/drawing/2014/main" val="411228216"/>
                    </a:ext>
                  </a:extLst>
                </a:gridCol>
              </a:tblGrid>
              <a:tr h="0">
                <a:tc>
                  <a:txBody>
                    <a:bodyPr/>
                    <a:lstStyle/>
                    <a:p>
                      <a:pPr algn="ctr"/>
                      <a:r>
                        <a:rPr lang="id-ID" dirty="0">
                          <a:sym typeface="Symbol" panose="05050102010706020507" pitchFamily="18" charset="2"/>
                        </a:rPr>
                        <a:t></a:t>
                      </a:r>
                      <a:endParaRPr lang="id-ID" dirty="0"/>
                    </a:p>
                  </a:txBody>
                  <a:tcPr>
                    <a:solidFill>
                      <a:srgbClr val="FFC000"/>
                    </a:solidFill>
                  </a:tcPr>
                </a:tc>
                <a:tc>
                  <a:txBody>
                    <a:bodyPr/>
                    <a:lstStyle/>
                    <a:p>
                      <a:pPr algn="ctr"/>
                      <a:r>
                        <a:rPr lang="id-ID" dirty="0"/>
                        <a:t>0</a:t>
                      </a:r>
                    </a:p>
                  </a:txBody>
                  <a:tcPr>
                    <a:solidFill>
                      <a:srgbClr val="FFC000"/>
                    </a:solidFill>
                  </a:tcPr>
                </a:tc>
                <a:tc>
                  <a:txBody>
                    <a:bodyPr/>
                    <a:lstStyle/>
                    <a:p>
                      <a:pPr algn="ctr"/>
                      <a:r>
                        <a:rPr lang="id-ID" dirty="0"/>
                        <a:t>1</a:t>
                      </a:r>
                    </a:p>
                  </a:txBody>
                  <a:tcPr>
                    <a:solidFill>
                      <a:srgbClr val="FFC000"/>
                    </a:solidFill>
                  </a:tcPr>
                </a:tc>
                <a:extLst>
                  <a:ext uri="{0D108BD9-81ED-4DB2-BD59-A6C34878D82A}">
                    <a16:rowId xmlns:a16="http://schemas.microsoft.com/office/drawing/2014/main" val="4003743045"/>
                  </a:ext>
                </a:extLst>
              </a:tr>
              <a:tr h="370840">
                <a:tc>
                  <a:txBody>
                    <a:bodyPr/>
                    <a:lstStyle/>
                    <a:p>
                      <a:pPr algn="ctr"/>
                      <a:r>
                        <a:rPr lang="id-ID" dirty="0"/>
                        <a:t>q0</a:t>
                      </a:r>
                    </a:p>
                  </a:txBody>
                  <a:tcPr>
                    <a:solidFill>
                      <a:schemeClr val="accent2">
                        <a:lumMod val="60000"/>
                        <a:lumOff val="40000"/>
                      </a:schemeClr>
                    </a:solidFill>
                  </a:tcPr>
                </a:tc>
                <a:tc>
                  <a:txBody>
                    <a:bodyPr/>
                    <a:lstStyle/>
                    <a:p>
                      <a:pPr algn="ctr"/>
                      <a:r>
                        <a:rPr lang="id-ID" dirty="0"/>
                        <a:t>{q0, q3}</a:t>
                      </a:r>
                    </a:p>
                  </a:txBody>
                  <a:tcPr>
                    <a:solidFill>
                      <a:schemeClr val="accent2">
                        <a:lumMod val="60000"/>
                        <a:lumOff val="40000"/>
                      </a:schemeClr>
                    </a:solidFill>
                  </a:tcPr>
                </a:tc>
                <a:tc>
                  <a:txBody>
                    <a:bodyPr/>
                    <a:lstStyle/>
                    <a:p>
                      <a:pPr algn="ctr"/>
                      <a:r>
                        <a:rPr lang="id-ID" dirty="0"/>
                        <a:t>{q0, q1}</a:t>
                      </a:r>
                    </a:p>
                  </a:txBody>
                  <a:tcPr>
                    <a:solidFill>
                      <a:schemeClr val="accent2">
                        <a:lumMod val="60000"/>
                        <a:lumOff val="40000"/>
                      </a:schemeClr>
                    </a:solidFill>
                  </a:tcPr>
                </a:tc>
                <a:extLst>
                  <a:ext uri="{0D108BD9-81ED-4DB2-BD59-A6C34878D82A}">
                    <a16:rowId xmlns:a16="http://schemas.microsoft.com/office/drawing/2014/main" val="3734490341"/>
                  </a:ext>
                </a:extLst>
              </a:tr>
              <a:tr h="370840">
                <a:tc>
                  <a:txBody>
                    <a:bodyPr/>
                    <a:lstStyle/>
                    <a:p>
                      <a:pPr algn="ctr"/>
                      <a:r>
                        <a:rPr lang="id-ID" dirty="0"/>
                        <a:t>q1</a:t>
                      </a:r>
                    </a:p>
                  </a:txBody>
                  <a:tcPr>
                    <a:solidFill>
                      <a:schemeClr val="accent2">
                        <a:lumMod val="60000"/>
                        <a:lumOff val="40000"/>
                      </a:schemeClr>
                    </a:solidFill>
                  </a:tcPr>
                </a:tc>
                <a:tc>
                  <a:txBody>
                    <a:bodyPr/>
                    <a:lstStyle/>
                    <a:p>
                      <a:pPr algn="ctr"/>
                      <a:r>
                        <a:rPr lang="id-ID" dirty="0">
                          <a:sym typeface="Symbol" panose="05050102010706020507" pitchFamily="18" charset="2"/>
                        </a:rPr>
                        <a:t></a:t>
                      </a:r>
                      <a:endParaRPr lang="id-ID" dirty="0"/>
                    </a:p>
                  </a:txBody>
                  <a:tcPr>
                    <a:solidFill>
                      <a:schemeClr val="accent2">
                        <a:lumMod val="60000"/>
                        <a:lumOff val="40000"/>
                      </a:schemeClr>
                    </a:solidFill>
                  </a:tcPr>
                </a:tc>
                <a:tc>
                  <a:txBody>
                    <a:bodyPr/>
                    <a:lstStyle/>
                    <a:p>
                      <a:pPr algn="ctr"/>
                      <a:r>
                        <a:rPr lang="id-ID" dirty="0"/>
                        <a:t>{q2}</a:t>
                      </a:r>
                    </a:p>
                  </a:txBody>
                  <a:tcPr>
                    <a:solidFill>
                      <a:schemeClr val="accent2">
                        <a:lumMod val="60000"/>
                        <a:lumOff val="40000"/>
                      </a:schemeClr>
                    </a:solidFill>
                  </a:tcPr>
                </a:tc>
                <a:extLst>
                  <a:ext uri="{0D108BD9-81ED-4DB2-BD59-A6C34878D82A}">
                    <a16:rowId xmlns:a16="http://schemas.microsoft.com/office/drawing/2014/main" val="3555954990"/>
                  </a:ext>
                </a:extLst>
              </a:tr>
              <a:tr h="370840">
                <a:tc>
                  <a:txBody>
                    <a:bodyPr/>
                    <a:lstStyle/>
                    <a:p>
                      <a:pPr algn="ctr"/>
                      <a:r>
                        <a:rPr lang="id-ID" dirty="0"/>
                        <a:t>q2</a:t>
                      </a:r>
                    </a:p>
                  </a:txBody>
                  <a:tcPr>
                    <a:solidFill>
                      <a:schemeClr val="accent2">
                        <a:lumMod val="60000"/>
                        <a:lumOff val="40000"/>
                      </a:schemeClr>
                    </a:solidFill>
                  </a:tcPr>
                </a:tc>
                <a:tc>
                  <a:txBody>
                    <a:bodyPr/>
                    <a:lstStyle/>
                    <a:p>
                      <a:pPr algn="ctr"/>
                      <a:r>
                        <a:rPr lang="id-ID" dirty="0"/>
                        <a:t>{q2}</a:t>
                      </a:r>
                    </a:p>
                  </a:txBody>
                  <a:tcPr>
                    <a:solidFill>
                      <a:schemeClr val="accent2">
                        <a:lumMod val="60000"/>
                        <a:lumOff val="40000"/>
                      </a:schemeClr>
                    </a:solidFill>
                  </a:tcPr>
                </a:tc>
                <a:tc>
                  <a:txBody>
                    <a:bodyPr/>
                    <a:lstStyle/>
                    <a:p>
                      <a:pPr algn="ctr"/>
                      <a:r>
                        <a:rPr lang="id-ID" dirty="0"/>
                        <a:t>{q2}</a:t>
                      </a:r>
                    </a:p>
                  </a:txBody>
                  <a:tcPr>
                    <a:solidFill>
                      <a:schemeClr val="accent2">
                        <a:lumMod val="60000"/>
                        <a:lumOff val="40000"/>
                      </a:schemeClr>
                    </a:solidFill>
                  </a:tcPr>
                </a:tc>
                <a:extLst>
                  <a:ext uri="{0D108BD9-81ED-4DB2-BD59-A6C34878D82A}">
                    <a16:rowId xmlns:a16="http://schemas.microsoft.com/office/drawing/2014/main" val="669746056"/>
                  </a:ext>
                </a:extLst>
              </a:tr>
              <a:tr h="370840">
                <a:tc>
                  <a:txBody>
                    <a:bodyPr/>
                    <a:lstStyle/>
                    <a:p>
                      <a:pPr algn="ctr"/>
                      <a:r>
                        <a:rPr lang="id-ID" dirty="0"/>
                        <a:t>q3</a:t>
                      </a:r>
                    </a:p>
                  </a:txBody>
                  <a:tcPr>
                    <a:solidFill>
                      <a:schemeClr val="accent2">
                        <a:lumMod val="60000"/>
                        <a:lumOff val="40000"/>
                      </a:schemeClr>
                    </a:solidFill>
                  </a:tcPr>
                </a:tc>
                <a:tc>
                  <a:txBody>
                    <a:bodyPr/>
                    <a:lstStyle/>
                    <a:p>
                      <a:pPr algn="ctr"/>
                      <a:r>
                        <a:rPr lang="id-ID" dirty="0"/>
                        <a:t>{q4}</a:t>
                      </a:r>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dirty="0">
                          <a:sym typeface="Symbol" panose="05050102010706020507" pitchFamily="18" charset="2"/>
                        </a:rPr>
                        <a:t></a:t>
                      </a:r>
                      <a:endParaRPr lang="id-ID" dirty="0"/>
                    </a:p>
                  </a:txBody>
                  <a:tcPr>
                    <a:solidFill>
                      <a:schemeClr val="accent2">
                        <a:lumMod val="60000"/>
                        <a:lumOff val="40000"/>
                      </a:schemeClr>
                    </a:solidFill>
                  </a:tcPr>
                </a:tc>
                <a:extLst>
                  <a:ext uri="{0D108BD9-81ED-4DB2-BD59-A6C34878D82A}">
                    <a16:rowId xmlns:a16="http://schemas.microsoft.com/office/drawing/2014/main" val="963752428"/>
                  </a:ext>
                </a:extLst>
              </a:tr>
              <a:tr h="370840">
                <a:tc>
                  <a:txBody>
                    <a:bodyPr/>
                    <a:lstStyle/>
                    <a:p>
                      <a:pPr algn="ctr"/>
                      <a:r>
                        <a:rPr lang="id-ID" dirty="0"/>
                        <a:t>q4</a:t>
                      </a:r>
                    </a:p>
                  </a:txBody>
                  <a:tcPr>
                    <a:solidFill>
                      <a:schemeClr val="accent2">
                        <a:lumMod val="60000"/>
                        <a:lumOff val="40000"/>
                      </a:schemeClr>
                    </a:solidFill>
                  </a:tcPr>
                </a:tc>
                <a:tc>
                  <a:txBody>
                    <a:bodyPr/>
                    <a:lstStyle/>
                    <a:p>
                      <a:pPr algn="ctr"/>
                      <a:r>
                        <a:rPr lang="id-ID" dirty="0"/>
                        <a:t>{q4}</a:t>
                      </a:r>
                    </a:p>
                  </a:txBody>
                  <a:tcPr>
                    <a:solidFill>
                      <a:schemeClr val="accent2">
                        <a:lumMod val="60000"/>
                        <a:lumOff val="40000"/>
                      </a:schemeClr>
                    </a:solidFill>
                  </a:tcPr>
                </a:tc>
                <a:tc>
                  <a:txBody>
                    <a:bodyPr/>
                    <a:lstStyle/>
                    <a:p>
                      <a:pPr algn="ctr"/>
                      <a:r>
                        <a:rPr lang="id-ID" dirty="0"/>
                        <a:t>{q4}</a:t>
                      </a:r>
                    </a:p>
                  </a:txBody>
                  <a:tcPr>
                    <a:solidFill>
                      <a:schemeClr val="accent2">
                        <a:lumMod val="60000"/>
                        <a:lumOff val="40000"/>
                      </a:schemeClr>
                    </a:solidFill>
                  </a:tcPr>
                </a:tc>
                <a:extLst>
                  <a:ext uri="{0D108BD9-81ED-4DB2-BD59-A6C34878D82A}">
                    <a16:rowId xmlns:a16="http://schemas.microsoft.com/office/drawing/2014/main" val="1124733373"/>
                  </a:ext>
                </a:extLst>
              </a:tr>
            </a:tbl>
          </a:graphicData>
        </a:graphic>
      </p:graphicFrame>
    </p:spTree>
    <p:extLst>
      <p:ext uri="{BB962C8B-B14F-4D97-AF65-F5344CB8AC3E}">
        <p14:creationId xmlns:p14="http://schemas.microsoft.com/office/powerpoint/2010/main" val="1241031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872068"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N</a:t>
            </a:r>
            <a:r>
              <a:rPr lang="id-ID" sz="2400" dirty="0">
                <a:solidFill>
                  <a:srgbClr val="00B050"/>
                </a:solidFill>
                <a:latin typeface="Montserrat Light" panose="00000400000000000000" pitchFamily="50" charset="0"/>
                <a:ea typeface="Roboto" pitchFamily="2" charset="0"/>
                <a:cs typeface="Arial"/>
              </a:rPr>
              <a:t>on-deterministic Finite Automata (NDFA)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7CC53CF8-E8D4-4639-A05D-53DE3A630BEA}"/>
              </a:ext>
            </a:extLst>
          </p:cNvPr>
          <p:cNvSpPr txBox="1"/>
          <p:nvPr/>
        </p:nvSpPr>
        <p:spPr>
          <a:xfrm>
            <a:off x="552450" y="942535"/>
            <a:ext cx="7791450" cy="1846659"/>
          </a:xfrm>
          <a:prstGeom prst="rect">
            <a:avLst/>
          </a:prstGeom>
          <a:noFill/>
        </p:spPr>
        <p:txBody>
          <a:bodyPr wrap="square" rtlCol="0">
            <a:spAutoFit/>
          </a:bodyPr>
          <a:lstStyle/>
          <a:p>
            <a:r>
              <a:rPr lang="id-ID" sz="2400" dirty="0"/>
              <a:t>Definisi : dua buah FSA disebut ekuivalen apabila kedua FSA tersebut menerima bahasa yang sama</a:t>
            </a:r>
          </a:p>
          <a:p>
            <a:r>
              <a:rPr lang="id-ID" sz="2400" dirty="0"/>
              <a:t>Contoh: </a:t>
            </a:r>
          </a:p>
          <a:p>
            <a:r>
              <a:rPr lang="id-ID" sz="2400" dirty="0"/>
              <a:t>FSA yang menerima bahasa {a</a:t>
            </a:r>
            <a:r>
              <a:rPr lang="id-ID" sz="2400" baseline="50000" dirty="0"/>
              <a:t>n</a:t>
            </a:r>
            <a:r>
              <a:rPr lang="id-ID" sz="2400" dirty="0"/>
              <a:t> | n </a:t>
            </a:r>
            <a:r>
              <a:rPr lang="id-ID" sz="2400" dirty="0">
                <a:sym typeface="Symbol" panose="05050102010706020507" pitchFamily="18" charset="2"/>
              </a:rPr>
              <a:t></a:t>
            </a:r>
            <a:r>
              <a:rPr lang="id-ID" sz="2400" dirty="0"/>
              <a:t>  0}</a:t>
            </a:r>
          </a:p>
          <a:p>
            <a:endParaRPr lang="id-ID" dirty="0"/>
          </a:p>
        </p:txBody>
      </p:sp>
      <p:pic>
        <p:nvPicPr>
          <p:cNvPr id="5" name="Picture 4" descr="A drawing of a person&#10;&#10;Description automatically generated">
            <a:extLst>
              <a:ext uri="{FF2B5EF4-FFF2-40B4-BE49-F238E27FC236}">
                <a16:creationId xmlns:a16="http://schemas.microsoft.com/office/drawing/2014/main" id="{D6E16A42-85B3-4252-AC3D-4B728BB34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924" y="2886075"/>
            <a:ext cx="2741076" cy="1376576"/>
          </a:xfrm>
          <a:prstGeom prst="rect">
            <a:avLst/>
          </a:prstGeom>
        </p:spPr>
      </p:pic>
      <p:pic>
        <p:nvPicPr>
          <p:cNvPr id="10" name="Picture 9" descr="A drawing of a person&#10;&#10;Description automatically generated">
            <a:extLst>
              <a:ext uri="{FF2B5EF4-FFF2-40B4-BE49-F238E27FC236}">
                <a16:creationId xmlns:a16="http://schemas.microsoft.com/office/drawing/2014/main" id="{9C1EDF8F-1422-4BEA-A96D-385DD10E21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2145" y="2854054"/>
            <a:ext cx="1169670" cy="1309522"/>
          </a:xfrm>
          <a:prstGeom prst="rect">
            <a:avLst/>
          </a:prstGeom>
        </p:spPr>
      </p:pic>
      <p:cxnSp>
        <p:nvCxnSpPr>
          <p:cNvPr id="12" name="Straight Connector 11">
            <a:extLst>
              <a:ext uri="{FF2B5EF4-FFF2-40B4-BE49-F238E27FC236}">
                <a16:creationId xmlns:a16="http://schemas.microsoft.com/office/drawing/2014/main" id="{CDB2A7D4-1A68-4688-B64B-679F566E978C}"/>
              </a:ext>
            </a:extLst>
          </p:cNvPr>
          <p:cNvCxnSpPr/>
          <p:nvPr/>
        </p:nvCxnSpPr>
        <p:spPr>
          <a:xfrm>
            <a:off x="4797083" y="3615397"/>
            <a:ext cx="42203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FD6E5B-629E-49DD-BD45-D783389255FA}"/>
              </a:ext>
            </a:extLst>
          </p:cNvPr>
          <p:cNvCxnSpPr>
            <a:cxnSpLocks/>
          </p:cNvCxnSpPr>
          <p:nvPr/>
        </p:nvCxnSpPr>
        <p:spPr>
          <a:xfrm>
            <a:off x="4797083" y="3756074"/>
            <a:ext cx="42203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19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6054167"/>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P</a:t>
            </a:r>
            <a:r>
              <a:rPr kumimoji="0" lang="id-ID"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endahuluan</a:t>
            </a:r>
            <a:endPar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16" name="TextBox 15">
            <a:extLst>
              <a:ext uri="{FF2B5EF4-FFF2-40B4-BE49-F238E27FC236}">
                <a16:creationId xmlns:a16="http://schemas.microsoft.com/office/drawing/2014/main" id="{79B0035B-ABB2-4EB8-A01D-72B466048E37}"/>
              </a:ext>
            </a:extLst>
          </p:cNvPr>
          <p:cNvSpPr txBox="1"/>
          <p:nvPr/>
        </p:nvSpPr>
        <p:spPr>
          <a:xfrm>
            <a:off x="552450" y="928468"/>
            <a:ext cx="7677150" cy="4801314"/>
          </a:xfrm>
          <a:prstGeom prst="rect">
            <a:avLst/>
          </a:prstGeom>
          <a:noFill/>
        </p:spPr>
        <p:txBody>
          <a:bodyPr wrap="square" rtlCol="0">
            <a:spAutoFit/>
          </a:bodyPr>
          <a:lstStyle/>
          <a:p>
            <a:pPr marL="457200" indent="-457200">
              <a:buFont typeface="Arial" panose="020B0604020202020204" pitchFamily="34" charset="0"/>
              <a:buChar char="•"/>
            </a:pPr>
            <a:r>
              <a:rPr lang="id-ID" sz="2400" dirty="0">
                <a:solidFill>
                  <a:srgbClr val="FFC000"/>
                </a:solidFill>
              </a:rPr>
              <a:t>Otomata merupakan suatu sistem yang terdiri dari sejumlah berhingga state, dimana state menyatakan informasi mengenai input</a:t>
            </a:r>
          </a:p>
          <a:p>
            <a:pPr marL="457200" indent="-457200">
              <a:buFont typeface="Arial" panose="020B0604020202020204" pitchFamily="34" charset="0"/>
              <a:buChar char="•"/>
            </a:pPr>
            <a:r>
              <a:rPr lang="id-ID" sz="2400" dirty="0"/>
              <a:t>Otomata dianggap sebagai mesin otomatis (bukan mesin fisik) yang merupakan suatu model matematika dari suatu sistem yang menerima input dan menghasilkan output, serta terdiri dari sejumlah berhingga state.</a:t>
            </a:r>
          </a:p>
          <a:p>
            <a:pPr marL="457200" indent="-457200">
              <a:buFont typeface="Arial" panose="020B0604020202020204" pitchFamily="34" charset="0"/>
              <a:buChar char="•"/>
            </a:pPr>
            <a:r>
              <a:rPr lang="id-ID" sz="2400" dirty="0">
                <a:solidFill>
                  <a:srgbClr val="FF0000"/>
                </a:solidFill>
              </a:rPr>
              <a:t>Hubungan diantara bahasa dan otomata adalah bahasa dijadikan sebagai input oleh suatu mesin otomata, selanjutnya mesin otomata akan membuat keputusan yang mengindikasikan apakah input itu diterima atau ditolak.</a:t>
            </a:r>
          </a:p>
          <a:p>
            <a:endParaRPr lang="id-ID" dirty="0"/>
          </a:p>
        </p:txBody>
      </p:sp>
    </p:spTree>
    <p:extLst>
      <p:ext uri="{BB962C8B-B14F-4D97-AF65-F5344CB8AC3E}">
        <p14:creationId xmlns:p14="http://schemas.microsoft.com/office/powerpoint/2010/main" val="407491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7376160"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N</a:t>
            </a:r>
            <a:r>
              <a:rPr lang="id-ID" sz="2400" dirty="0">
                <a:solidFill>
                  <a:srgbClr val="00B050"/>
                </a:solidFill>
                <a:latin typeface="Montserrat Light" panose="00000400000000000000" pitchFamily="50" charset="0"/>
                <a:ea typeface="Roboto" pitchFamily="2" charset="0"/>
                <a:cs typeface="Arial"/>
              </a:rPr>
              <a:t>on-deterministic Finite Automata (NDFA)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4910D721-AAED-48FB-AEC0-2414974F36CE}"/>
              </a:ext>
            </a:extLst>
          </p:cNvPr>
          <p:cNvSpPr txBox="1"/>
          <p:nvPr/>
        </p:nvSpPr>
        <p:spPr>
          <a:xfrm>
            <a:off x="552450" y="942535"/>
            <a:ext cx="7663082" cy="4062651"/>
          </a:xfrm>
          <a:prstGeom prst="rect">
            <a:avLst/>
          </a:prstGeom>
          <a:noFill/>
        </p:spPr>
        <p:txBody>
          <a:bodyPr wrap="square" rtlCol="0">
            <a:spAutoFit/>
          </a:bodyPr>
          <a:lstStyle/>
          <a:p>
            <a:r>
              <a:rPr lang="id-ID" sz="2400" dirty="0">
                <a:solidFill>
                  <a:srgbClr val="FF0000"/>
                </a:solidFill>
              </a:rPr>
              <a:t>Definisi </a:t>
            </a:r>
            <a:r>
              <a:rPr lang="id-ID" sz="2400" dirty="0"/>
              <a:t>: dua buah state dari FSA disebut indistinguishable ( tidak dapat dibedakan) apabila:</a:t>
            </a:r>
          </a:p>
          <a:p>
            <a:r>
              <a:rPr lang="id-ID" sz="2400" dirty="0">
                <a:sym typeface="Symbol" panose="05050102010706020507" pitchFamily="18" charset="2"/>
              </a:rPr>
              <a:t></a:t>
            </a:r>
            <a:r>
              <a:rPr lang="id-ID" sz="2400" dirty="0"/>
              <a:t>(q, w) </a:t>
            </a:r>
            <a:r>
              <a:rPr lang="id-ID" sz="2400" dirty="0">
                <a:sym typeface="Symbol" panose="05050102010706020507" pitchFamily="18" charset="2"/>
              </a:rPr>
              <a:t></a:t>
            </a:r>
            <a:r>
              <a:rPr lang="id-ID" sz="2400" dirty="0"/>
              <a:t> F sedangkan </a:t>
            </a:r>
            <a:r>
              <a:rPr lang="id-ID" sz="2400" dirty="0">
                <a:sym typeface="Symbol" panose="05050102010706020507" pitchFamily="18" charset="2"/>
              </a:rPr>
              <a:t></a:t>
            </a:r>
            <a:r>
              <a:rPr lang="id-ID" sz="2400" dirty="0"/>
              <a:t>(p, w)  </a:t>
            </a:r>
            <a:r>
              <a:rPr lang="id-ID" sz="2400" dirty="0">
                <a:sym typeface="Symbol" panose="05050102010706020507" pitchFamily="18" charset="2"/>
              </a:rPr>
              <a:t></a:t>
            </a:r>
            <a:r>
              <a:rPr lang="id-ID" sz="2400" dirty="0"/>
              <a:t> F dan</a:t>
            </a:r>
          </a:p>
          <a:p>
            <a:r>
              <a:rPr lang="id-ID" sz="2400" dirty="0"/>
              <a:t> </a:t>
            </a:r>
            <a:r>
              <a:rPr lang="id-ID" sz="2400" dirty="0">
                <a:sym typeface="Symbol" panose="05050102010706020507" pitchFamily="18" charset="2"/>
              </a:rPr>
              <a:t></a:t>
            </a:r>
            <a:r>
              <a:rPr lang="id-ID" sz="2400" dirty="0"/>
              <a:t> (q, w) </a:t>
            </a:r>
            <a:r>
              <a:rPr lang="id-ID" sz="2400" dirty="0">
                <a:sym typeface="Symbol" panose="05050102010706020507" pitchFamily="18" charset="2"/>
              </a:rPr>
              <a:t></a:t>
            </a:r>
            <a:r>
              <a:rPr lang="id-ID" sz="2400" dirty="0"/>
              <a:t>    F sedangkan </a:t>
            </a:r>
            <a:r>
              <a:rPr lang="id-ID" sz="2400" dirty="0">
                <a:sym typeface="Symbol" panose="05050102010706020507" pitchFamily="18" charset="2"/>
              </a:rPr>
              <a:t></a:t>
            </a:r>
            <a:r>
              <a:rPr lang="id-ID" sz="2400" dirty="0"/>
              <a:t>(p, w) </a:t>
            </a:r>
            <a:r>
              <a:rPr lang="id-ID" sz="2400" dirty="0">
                <a:sym typeface="Symbol" panose="05050102010706020507" pitchFamily="18" charset="2"/>
              </a:rPr>
              <a:t></a:t>
            </a:r>
            <a:r>
              <a:rPr lang="id-ID" sz="2400" dirty="0"/>
              <a:t> F untuk semua w</a:t>
            </a:r>
            <a:r>
              <a:rPr lang="id-ID" sz="2400" dirty="0">
                <a:sym typeface="Symbol" panose="05050102010706020507" pitchFamily="18" charset="2"/>
              </a:rPr>
              <a:t></a:t>
            </a:r>
            <a:r>
              <a:rPr lang="id-ID" sz="2400" dirty="0"/>
              <a:t> </a:t>
            </a:r>
            <a:r>
              <a:rPr lang="id-ID" sz="2400" dirty="0">
                <a:sym typeface="Symbol" panose="05050102010706020507" pitchFamily="18" charset="2"/>
              </a:rPr>
              <a:t>*</a:t>
            </a:r>
            <a:r>
              <a:rPr lang="id-ID" sz="2400" dirty="0"/>
              <a:t>     </a:t>
            </a:r>
          </a:p>
          <a:p>
            <a:endParaRPr lang="id-ID" sz="2400" dirty="0"/>
          </a:p>
          <a:p>
            <a:endParaRPr lang="id-ID" sz="2400" dirty="0"/>
          </a:p>
          <a:p>
            <a:r>
              <a:rPr lang="id-ID" sz="2400" dirty="0">
                <a:solidFill>
                  <a:srgbClr val="FF0000"/>
                </a:solidFill>
              </a:rPr>
              <a:t>Definisi </a:t>
            </a:r>
            <a:r>
              <a:rPr lang="id-ID" sz="2400" dirty="0"/>
              <a:t>: Dua buah state dari FSA disebut distinguishable (dapat dibedakan) bila terdapat w </a:t>
            </a:r>
            <a:r>
              <a:rPr lang="id-ID" sz="2400" dirty="0">
                <a:sym typeface="Symbol" panose="05050102010706020507" pitchFamily="18" charset="2"/>
              </a:rPr>
              <a:t> *</a:t>
            </a:r>
            <a:r>
              <a:rPr lang="id-ID" sz="2400" dirty="0"/>
              <a:t> sedemikian hingga : </a:t>
            </a:r>
          </a:p>
          <a:p>
            <a:r>
              <a:rPr lang="id-ID" sz="2400" dirty="0"/>
              <a:t> </a:t>
            </a:r>
            <a:r>
              <a:rPr lang="id-ID" sz="2400" dirty="0">
                <a:sym typeface="Symbol" panose="05050102010706020507" pitchFamily="18" charset="2"/>
              </a:rPr>
              <a:t></a:t>
            </a:r>
            <a:r>
              <a:rPr lang="id-ID" sz="2400" dirty="0"/>
              <a:t>(q, w) </a:t>
            </a:r>
            <a:r>
              <a:rPr lang="id-ID" sz="2400" dirty="0">
                <a:sym typeface="Symbol" panose="05050102010706020507" pitchFamily="18" charset="2"/>
              </a:rPr>
              <a:t></a:t>
            </a:r>
            <a:r>
              <a:rPr lang="id-ID" sz="2400" dirty="0"/>
              <a:t> F   sedangkan </a:t>
            </a:r>
            <a:r>
              <a:rPr lang="id-ID" sz="2400" dirty="0">
                <a:sym typeface="Symbol" panose="05050102010706020507" pitchFamily="18" charset="2"/>
              </a:rPr>
              <a:t></a:t>
            </a:r>
            <a:r>
              <a:rPr lang="id-ID" sz="2400" dirty="0"/>
              <a:t> (p, w) </a:t>
            </a:r>
            <a:r>
              <a:rPr lang="id-ID" sz="2400" dirty="0">
                <a:sym typeface="Symbol" panose="05050102010706020507" pitchFamily="18" charset="2"/>
              </a:rPr>
              <a:t></a:t>
            </a:r>
            <a:r>
              <a:rPr lang="id-ID" sz="2400" dirty="0"/>
              <a:t> F  dan </a:t>
            </a:r>
            <a:r>
              <a:rPr lang="id-ID" sz="2400" dirty="0">
                <a:sym typeface="Symbol" panose="05050102010706020507" pitchFamily="18" charset="2"/>
              </a:rPr>
              <a:t></a:t>
            </a:r>
            <a:r>
              <a:rPr lang="id-ID" sz="2400" dirty="0"/>
              <a:t> (q, w )</a:t>
            </a:r>
            <a:r>
              <a:rPr lang="id-ID" sz="2400" dirty="0">
                <a:sym typeface="Symbol" panose="05050102010706020507" pitchFamily="18" charset="2"/>
              </a:rPr>
              <a:t> </a:t>
            </a:r>
            <a:r>
              <a:rPr lang="id-ID" sz="2400" dirty="0"/>
              <a:t> F   sedangkan </a:t>
            </a:r>
            <a:r>
              <a:rPr lang="id-ID" sz="2400" dirty="0">
                <a:sym typeface="Symbol" panose="05050102010706020507" pitchFamily="18" charset="2"/>
              </a:rPr>
              <a:t></a:t>
            </a:r>
            <a:r>
              <a:rPr lang="id-ID" sz="2400" dirty="0"/>
              <a:t>(p, w) </a:t>
            </a:r>
            <a:r>
              <a:rPr lang="id-ID" sz="2400" dirty="0">
                <a:sym typeface="Symbol" panose="05050102010706020507" pitchFamily="18" charset="2"/>
              </a:rPr>
              <a:t></a:t>
            </a:r>
            <a:r>
              <a:rPr lang="id-ID" sz="2400" dirty="0"/>
              <a:t> F untuk semua w </a:t>
            </a:r>
            <a:r>
              <a:rPr lang="id-ID" sz="2400" dirty="0">
                <a:sym typeface="Symbol" panose="05050102010706020507" pitchFamily="18" charset="2"/>
              </a:rPr>
              <a:t> *</a:t>
            </a:r>
            <a:r>
              <a:rPr lang="id-ID" sz="2400" dirty="0"/>
              <a:t>    </a:t>
            </a:r>
          </a:p>
          <a:p>
            <a:endParaRPr lang="id-ID" dirty="0"/>
          </a:p>
        </p:txBody>
      </p:sp>
    </p:spTree>
    <p:extLst>
      <p:ext uri="{BB962C8B-B14F-4D97-AF65-F5344CB8AC3E}">
        <p14:creationId xmlns:p14="http://schemas.microsoft.com/office/powerpoint/2010/main" val="922834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914271"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N</a:t>
            </a:r>
            <a:r>
              <a:rPr lang="id-ID" sz="2400" dirty="0">
                <a:solidFill>
                  <a:srgbClr val="00B050"/>
                </a:solidFill>
                <a:latin typeface="Montserrat Light" panose="00000400000000000000" pitchFamily="50" charset="0"/>
                <a:ea typeface="Roboto" pitchFamily="2" charset="0"/>
                <a:cs typeface="Arial"/>
              </a:rPr>
              <a:t>on-deterministic Finite Automata (NDFA)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5787C20D-73CF-41FC-BC77-9B38215395E9}"/>
              </a:ext>
            </a:extLst>
          </p:cNvPr>
          <p:cNvSpPr txBox="1"/>
          <p:nvPr/>
        </p:nvSpPr>
        <p:spPr>
          <a:xfrm>
            <a:off x="457200" y="956603"/>
            <a:ext cx="7350369" cy="2523768"/>
          </a:xfrm>
          <a:prstGeom prst="rect">
            <a:avLst/>
          </a:prstGeom>
          <a:noFill/>
        </p:spPr>
        <p:txBody>
          <a:bodyPr wrap="square" rtlCol="0">
            <a:spAutoFit/>
          </a:bodyPr>
          <a:lstStyle/>
          <a:p>
            <a:pPr marL="285750" indent="-285750">
              <a:buFont typeface="Arial" panose="020B0604020202020204" pitchFamily="34" charset="0"/>
              <a:buChar char="•"/>
            </a:pPr>
            <a:r>
              <a:rPr lang="id-ID" sz="2000" dirty="0"/>
              <a:t>Prosedur menentukan pasangan status indistinguishable</a:t>
            </a:r>
          </a:p>
          <a:p>
            <a:pPr marL="914400" lvl="1" indent="-457200">
              <a:buFont typeface="+mj-lt"/>
              <a:buAutoNum type="arabicPeriod"/>
            </a:pPr>
            <a:r>
              <a:rPr lang="id-ID" sz="2000" dirty="0">
                <a:solidFill>
                  <a:srgbClr val="FF0000"/>
                </a:solidFill>
              </a:rPr>
              <a:t>Hapus semua state tak dapat dicapai dari state awal.</a:t>
            </a:r>
          </a:p>
          <a:p>
            <a:pPr marL="914400" lvl="1" indent="-457200">
              <a:buFont typeface="+mj-lt"/>
              <a:buAutoNum type="arabicPeriod"/>
            </a:pPr>
            <a:r>
              <a:rPr lang="id-ID" sz="2000" dirty="0">
                <a:solidFill>
                  <a:srgbClr val="FF0000"/>
                </a:solidFill>
              </a:rPr>
              <a:t>Catat semua pasangan state (p,q) yang distinguishable, yaitu {(p, q) | p</a:t>
            </a:r>
            <a:r>
              <a:rPr lang="id-ID" sz="2000" dirty="0">
                <a:solidFill>
                  <a:srgbClr val="FF0000"/>
                </a:solidFill>
                <a:sym typeface="Symbol" panose="05050102010706020507" pitchFamily="18" charset="2"/>
              </a:rPr>
              <a:t></a:t>
            </a:r>
            <a:r>
              <a:rPr lang="id-ID" sz="2000" dirty="0">
                <a:solidFill>
                  <a:srgbClr val="FF0000"/>
                </a:solidFill>
              </a:rPr>
              <a:t> F</a:t>
            </a:r>
            <a:r>
              <a:rPr lang="id-ID" sz="2000" dirty="0">
                <a:solidFill>
                  <a:srgbClr val="FF0000"/>
                </a:solidFill>
                <a:sym typeface="Symbol" panose="05050102010706020507" pitchFamily="18" charset="2"/>
              </a:rPr>
              <a:t></a:t>
            </a:r>
            <a:r>
              <a:rPr lang="id-ID" sz="2000" dirty="0">
                <a:solidFill>
                  <a:srgbClr val="FF0000"/>
                </a:solidFill>
              </a:rPr>
              <a:t> q </a:t>
            </a:r>
            <a:r>
              <a:rPr lang="id-ID" sz="2000" dirty="0">
                <a:solidFill>
                  <a:srgbClr val="FF0000"/>
                </a:solidFill>
                <a:sym typeface="Symbol" panose="05050102010706020507" pitchFamily="18" charset="2"/>
              </a:rPr>
              <a:t></a:t>
            </a:r>
            <a:r>
              <a:rPr lang="id-ID" sz="2000" dirty="0">
                <a:solidFill>
                  <a:srgbClr val="FF0000"/>
                </a:solidFill>
              </a:rPr>
              <a:t> F}</a:t>
            </a:r>
          </a:p>
          <a:p>
            <a:pPr marL="914400" lvl="1" indent="-457200">
              <a:buFont typeface="+mj-lt"/>
              <a:buAutoNum type="arabicPeriod"/>
            </a:pPr>
            <a:r>
              <a:rPr lang="id-ID" sz="2000" dirty="0">
                <a:solidFill>
                  <a:srgbClr val="FF0000"/>
                </a:solidFill>
              </a:rPr>
              <a:t>Untuk setiap pasangan (p, q) sisanya, untuk setiap a </a:t>
            </a:r>
            <a:r>
              <a:rPr lang="id-ID" sz="2000" dirty="0">
                <a:solidFill>
                  <a:srgbClr val="FF0000"/>
                </a:solidFill>
                <a:sym typeface="Symbol" panose="05050102010706020507" pitchFamily="18" charset="2"/>
              </a:rPr>
              <a:t></a:t>
            </a:r>
            <a:r>
              <a:rPr lang="id-ID" sz="2000" dirty="0">
                <a:solidFill>
                  <a:srgbClr val="FF0000"/>
                </a:solidFill>
              </a:rPr>
              <a:t> , tentukan </a:t>
            </a:r>
            <a:r>
              <a:rPr lang="id-ID" sz="2000" dirty="0">
                <a:solidFill>
                  <a:srgbClr val="FF0000"/>
                </a:solidFill>
                <a:sym typeface="Symbol" panose="05050102010706020507" pitchFamily="18" charset="2"/>
              </a:rPr>
              <a:t></a:t>
            </a:r>
            <a:r>
              <a:rPr lang="id-ID" sz="2000" dirty="0">
                <a:solidFill>
                  <a:srgbClr val="FF0000"/>
                </a:solidFill>
              </a:rPr>
              <a:t>(p, a) dan </a:t>
            </a:r>
            <a:r>
              <a:rPr lang="id-ID" sz="2000" dirty="0">
                <a:solidFill>
                  <a:srgbClr val="FF0000"/>
                </a:solidFill>
                <a:sym typeface="Symbol" panose="05050102010706020507" pitchFamily="18" charset="2"/>
              </a:rPr>
              <a:t></a:t>
            </a:r>
            <a:r>
              <a:rPr lang="id-ID" sz="2000" dirty="0">
                <a:solidFill>
                  <a:srgbClr val="FF0000"/>
                </a:solidFill>
              </a:rPr>
              <a:t> (q, a)</a:t>
            </a:r>
          </a:p>
          <a:p>
            <a:pPr marL="285750" indent="-285750">
              <a:buFont typeface="Arial" panose="020B0604020202020204" pitchFamily="34" charset="0"/>
              <a:buChar char="•"/>
            </a:pPr>
            <a:r>
              <a:rPr lang="id-ID" sz="2000" b="1" dirty="0">
                <a:solidFill>
                  <a:srgbClr val="C82ECC"/>
                </a:solidFill>
              </a:rPr>
              <a:t>Contoh:</a:t>
            </a:r>
          </a:p>
          <a:p>
            <a:r>
              <a:rPr lang="id-ID" dirty="0"/>
              <a:t> </a:t>
            </a:r>
          </a:p>
        </p:txBody>
      </p:sp>
      <p:pic>
        <p:nvPicPr>
          <p:cNvPr id="5" name="Picture 4" descr="A close up of a clock&#10;&#10;Description automatically generated">
            <a:extLst>
              <a:ext uri="{FF2B5EF4-FFF2-40B4-BE49-F238E27FC236}">
                <a16:creationId xmlns:a16="http://schemas.microsoft.com/office/drawing/2014/main" id="{19C916D8-B6EF-497A-B39E-57B9C8D67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483" y="3172927"/>
            <a:ext cx="4689189" cy="2728470"/>
          </a:xfrm>
          <a:prstGeom prst="rect">
            <a:avLst/>
          </a:prstGeom>
        </p:spPr>
      </p:pic>
    </p:spTree>
    <p:extLst>
      <p:ext uri="{BB962C8B-B14F-4D97-AF65-F5344CB8AC3E}">
        <p14:creationId xmlns:p14="http://schemas.microsoft.com/office/powerpoint/2010/main" val="4038586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872068"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N</a:t>
            </a:r>
            <a:r>
              <a:rPr lang="id-ID" sz="2400" dirty="0">
                <a:solidFill>
                  <a:srgbClr val="00B050"/>
                </a:solidFill>
                <a:latin typeface="Montserrat Light" panose="00000400000000000000" pitchFamily="50" charset="0"/>
                <a:ea typeface="Roboto" pitchFamily="2" charset="0"/>
                <a:cs typeface="Arial"/>
              </a:rPr>
              <a:t>on-deterministic Finite Automata (NDFA)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D0040E07-726B-427D-8A45-EE05EE55C529}"/>
              </a:ext>
            </a:extLst>
          </p:cNvPr>
          <p:cNvSpPr txBox="1"/>
          <p:nvPr/>
        </p:nvSpPr>
        <p:spPr>
          <a:xfrm>
            <a:off x="457200" y="956603"/>
            <a:ext cx="7350369" cy="1015663"/>
          </a:xfrm>
          <a:prstGeom prst="rect">
            <a:avLst/>
          </a:prstGeom>
          <a:noFill/>
        </p:spPr>
        <p:txBody>
          <a:bodyPr wrap="square" rtlCol="0">
            <a:spAutoFit/>
          </a:bodyPr>
          <a:lstStyle/>
          <a:p>
            <a:r>
              <a:rPr lang="id-ID" sz="2000" dirty="0"/>
              <a:t>Hapus state yang tidak tercapai </a:t>
            </a:r>
            <a:r>
              <a:rPr lang="id-ID" sz="2000" dirty="0">
                <a:sym typeface="Wingdings" panose="05000000000000000000" pitchFamily="2" charset="2"/>
              </a:rPr>
              <a:t> tidak ada</a:t>
            </a:r>
          </a:p>
          <a:p>
            <a:r>
              <a:rPr lang="id-ID" sz="2000" dirty="0">
                <a:sym typeface="Wingdings" panose="05000000000000000000" pitchFamily="2" charset="2"/>
              </a:rPr>
              <a:t>Pasangan distinguishable (q0, q4), (q1, q4), (q2, q4), (q3, q4)</a:t>
            </a:r>
          </a:p>
          <a:p>
            <a:r>
              <a:rPr lang="id-ID" sz="2000" dirty="0">
                <a:sym typeface="Wingdings" panose="05000000000000000000" pitchFamily="2" charset="2"/>
              </a:rPr>
              <a:t>Pasangan sisanya (q0,q1), (q0, q2), (q0, q3), q1, q2), (q1, q3), (q2, q3)</a:t>
            </a:r>
            <a:endParaRPr lang="id-ID" sz="2000" dirty="0"/>
          </a:p>
        </p:txBody>
      </p:sp>
      <p:graphicFrame>
        <p:nvGraphicFramePr>
          <p:cNvPr id="11" name="Table 10">
            <a:extLst>
              <a:ext uri="{FF2B5EF4-FFF2-40B4-BE49-F238E27FC236}">
                <a16:creationId xmlns:a16="http://schemas.microsoft.com/office/drawing/2014/main" id="{40E06621-17B9-4052-9612-B2270E4534DE}"/>
              </a:ext>
            </a:extLst>
          </p:cNvPr>
          <p:cNvGraphicFramePr>
            <a:graphicFrameLocks noGrp="1"/>
          </p:cNvGraphicFramePr>
          <p:nvPr>
            <p:extLst>
              <p:ext uri="{D42A27DB-BD31-4B8C-83A1-F6EECF244321}">
                <p14:modId xmlns:p14="http://schemas.microsoft.com/office/powerpoint/2010/main" val="310684850"/>
              </p:ext>
            </p:extLst>
          </p:nvPr>
        </p:nvGraphicFramePr>
        <p:xfrm>
          <a:off x="1705610" y="2200081"/>
          <a:ext cx="5732780" cy="1745488"/>
        </p:xfrm>
        <a:graphic>
          <a:graphicData uri="http://schemas.openxmlformats.org/drawingml/2006/table">
            <a:tbl>
              <a:tblPr firstRow="1" firstCol="1" bandRow="1"/>
              <a:tblGrid>
                <a:gridCol w="941070">
                  <a:extLst>
                    <a:ext uri="{9D8B030D-6E8A-4147-A177-3AD203B41FA5}">
                      <a16:colId xmlns:a16="http://schemas.microsoft.com/office/drawing/2014/main" val="3002443142"/>
                    </a:ext>
                  </a:extLst>
                </a:gridCol>
                <a:gridCol w="902970">
                  <a:extLst>
                    <a:ext uri="{9D8B030D-6E8A-4147-A177-3AD203B41FA5}">
                      <a16:colId xmlns:a16="http://schemas.microsoft.com/office/drawing/2014/main" val="4171243837"/>
                    </a:ext>
                  </a:extLst>
                </a:gridCol>
                <a:gridCol w="763270">
                  <a:extLst>
                    <a:ext uri="{9D8B030D-6E8A-4147-A177-3AD203B41FA5}">
                      <a16:colId xmlns:a16="http://schemas.microsoft.com/office/drawing/2014/main" val="779121120"/>
                    </a:ext>
                  </a:extLst>
                </a:gridCol>
                <a:gridCol w="723900">
                  <a:extLst>
                    <a:ext uri="{9D8B030D-6E8A-4147-A177-3AD203B41FA5}">
                      <a16:colId xmlns:a16="http://schemas.microsoft.com/office/drawing/2014/main" val="2280677596"/>
                    </a:ext>
                  </a:extLst>
                </a:gridCol>
                <a:gridCol w="723900">
                  <a:extLst>
                    <a:ext uri="{9D8B030D-6E8A-4147-A177-3AD203B41FA5}">
                      <a16:colId xmlns:a16="http://schemas.microsoft.com/office/drawing/2014/main" val="219891969"/>
                    </a:ext>
                  </a:extLst>
                </a:gridCol>
                <a:gridCol w="1677670">
                  <a:extLst>
                    <a:ext uri="{9D8B030D-6E8A-4147-A177-3AD203B41FA5}">
                      <a16:colId xmlns:a16="http://schemas.microsoft.com/office/drawing/2014/main" val="1833753293"/>
                    </a:ext>
                  </a:extLst>
                </a:gridCol>
              </a:tblGrid>
              <a:tr h="0">
                <a:tc rowSpan="2">
                  <a:txBody>
                    <a:bodyPr/>
                    <a:lstStyle/>
                    <a:p>
                      <a:pPr algn="ctr">
                        <a:lnSpc>
                          <a:spcPct val="107000"/>
                        </a:lnSpc>
                        <a:spcAft>
                          <a:spcPts val="0"/>
                        </a:spcAft>
                      </a:pPr>
                      <a:r>
                        <a:rPr lang="id-ID" sz="1400" b="1">
                          <a:effectLst/>
                          <a:latin typeface="Calibri" panose="020F0502020204030204" pitchFamily="34" charset="0"/>
                          <a:ea typeface="Calibri" panose="020F0502020204030204" pitchFamily="34" charset="0"/>
                          <a:cs typeface="Times New Roman" panose="02020603050405020304" pitchFamily="18" charset="0"/>
                        </a:rPr>
                        <a:t>Pasangan</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id-ID" sz="1400" b="1" dirty="0">
                          <a:effectLst/>
                          <a:latin typeface="Calibri" panose="020F0502020204030204" pitchFamily="34" charset="0"/>
                          <a:ea typeface="Calibri" panose="020F0502020204030204" pitchFamily="34" charset="0"/>
                          <a:cs typeface="Times New Roman" panose="02020603050405020304" pitchFamily="18" charset="0"/>
                        </a:rPr>
                        <a:t>State 1</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gridSpan="2">
                  <a:txBody>
                    <a:bodyPr/>
                    <a:lstStyle/>
                    <a:p>
                      <a:pPr algn="ctr">
                        <a:lnSpc>
                          <a:spcPct val="107000"/>
                        </a:lnSpc>
                        <a:spcAft>
                          <a:spcPts val="0"/>
                        </a:spcAft>
                      </a:pPr>
                      <a:r>
                        <a:rPr lang="id-ID" sz="1400" b="1">
                          <a:effectLst/>
                          <a:latin typeface="Calibri" panose="020F0502020204030204" pitchFamily="34" charset="0"/>
                          <a:ea typeface="Calibri" panose="020F0502020204030204" pitchFamily="34" charset="0"/>
                          <a:cs typeface="Times New Roman" panose="02020603050405020304" pitchFamily="18" charset="0"/>
                        </a:rPr>
                        <a:t>State 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rowSpan="2">
                  <a:txBody>
                    <a:bodyPr/>
                    <a:lstStyle/>
                    <a:p>
                      <a:pPr algn="ctr">
                        <a:lnSpc>
                          <a:spcPct val="107000"/>
                        </a:lnSpc>
                        <a:spcAft>
                          <a:spcPts val="0"/>
                        </a:spcAft>
                      </a:pPr>
                      <a:r>
                        <a:rPr lang="id-ID" sz="1400" b="1">
                          <a:effectLst/>
                          <a:latin typeface="Calibri" panose="020F0502020204030204" pitchFamily="34" charset="0"/>
                          <a:ea typeface="Calibri" panose="020F0502020204030204" pitchFamily="34" charset="0"/>
                          <a:cs typeface="Times New Roman" panose="02020603050405020304" pitchFamily="18" charset="0"/>
                        </a:rPr>
                        <a:t>Hasil</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9691560"/>
                  </a:ext>
                </a:extLst>
              </a:tr>
              <a:tr h="0">
                <a:tc vMerge="1">
                  <a:txBody>
                    <a:bodyPr/>
                    <a:lstStyle/>
                    <a:p>
                      <a:endParaRPr lang="id-ID"/>
                    </a:p>
                  </a:txBody>
                  <a:tcPr/>
                </a:tc>
                <a:tc>
                  <a:txBody>
                    <a:bodyPr/>
                    <a:lstStyle/>
                    <a:p>
                      <a:pPr algn="ctr">
                        <a:lnSpc>
                          <a:spcPct val="107000"/>
                        </a:lnSpc>
                        <a:spcAft>
                          <a:spcPts val="0"/>
                        </a:spcAft>
                      </a:pPr>
                      <a:r>
                        <a:rPr lang="id-ID" sz="1400" b="1" dirty="0">
                          <a:effectLst/>
                          <a:latin typeface="Calibri" panose="020F0502020204030204" pitchFamily="34" charset="0"/>
                          <a:ea typeface="Calibri" panose="020F0502020204030204" pitchFamily="34" charset="0"/>
                          <a:cs typeface="Times New Roman" panose="02020603050405020304" pitchFamily="18" charset="0"/>
                        </a:rPr>
                        <a:t>0</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b="1">
                          <a:effectLst/>
                          <a:latin typeface="Calibri" panose="020F0502020204030204" pitchFamily="34" charset="0"/>
                          <a:ea typeface="Calibri" panose="020F0502020204030204" pitchFamily="34" charset="0"/>
                          <a:cs typeface="Times New Roman" panose="02020603050405020304" pitchFamily="18" charset="0"/>
                        </a:rPr>
                        <a:t>1</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b="1">
                          <a:effectLst/>
                          <a:latin typeface="Calibri" panose="020F0502020204030204" pitchFamily="34" charset="0"/>
                          <a:ea typeface="Calibri" panose="020F0502020204030204" pitchFamily="34" charset="0"/>
                          <a:cs typeface="Times New Roman" panose="02020603050405020304" pitchFamily="18" charset="0"/>
                        </a:rPr>
                        <a:t>0</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b="1">
                          <a:effectLst/>
                          <a:latin typeface="Calibri" panose="020F0502020204030204" pitchFamily="34" charset="0"/>
                          <a:ea typeface="Calibri" panose="020F0502020204030204" pitchFamily="34" charset="0"/>
                          <a:cs typeface="Times New Roman" panose="02020603050405020304" pitchFamily="18" charset="0"/>
                        </a:rPr>
                        <a:t>1</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id-ID"/>
                    </a:p>
                  </a:txBody>
                  <a:tcPr/>
                </a:tc>
                <a:extLst>
                  <a:ext uri="{0D108BD9-81ED-4DB2-BD59-A6C34878D82A}">
                    <a16:rowId xmlns:a16="http://schemas.microsoft.com/office/drawing/2014/main" val="289789618"/>
                  </a:ext>
                </a:extLst>
              </a:tr>
              <a:tr h="0">
                <a:tc>
                  <a:txBody>
                    <a:bodyPr/>
                    <a:lstStyle/>
                    <a:p>
                      <a:pP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(q0, q1)</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dirty="0">
                          <a:effectLst/>
                          <a:latin typeface="Calibri" panose="020F0502020204030204" pitchFamily="34" charset="0"/>
                          <a:ea typeface="Calibri" panose="020F0502020204030204" pitchFamily="34" charset="0"/>
                          <a:cs typeface="Times New Roman" panose="02020603050405020304" pitchFamily="18" charset="0"/>
                        </a:rPr>
                        <a:t>Q1</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Q3</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Distinguishable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10911"/>
                  </a:ext>
                </a:extLst>
              </a:tr>
              <a:tr h="0">
                <a:tc>
                  <a:txBody>
                    <a:bodyPr/>
                    <a:lstStyle/>
                    <a:p>
                      <a:pP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(q0, q2)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dirty="0">
                          <a:effectLst/>
                          <a:latin typeface="Calibri" panose="020F0502020204030204" pitchFamily="34" charset="0"/>
                          <a:ea typeface="Calibri" panose="020F0502020204030204" pitchFamily="34" charset="0"/>
                          <a:cs typeface="Times New Roman" panose="02020603050405020304" pitchFamily="18" charset="0"/>
                        </a:rPr>
                        <a:t>Q1</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Q3</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Q1</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Distinguishable</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591245"/>
                  </a:ext>
                </a:extLst>
              </a:tr>
              <a:tr h="0">
                <a:tc>
                  <a:txBody>
                    <a:bodyPr/>
                    <a:lstStyle/>
                    <a:p>
                      <a:pP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(q1, q2)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Q1</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InDistinguishable</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2922024"/>
                  </a:ext>
                </a:extLst>
              </a:tr>
              <a:tr h="0">
                <a:tc>
                  <a:txBody>
                    <a:bodyPr/>
                    <a:lstStyle/>
                    <a:p>
                      <a:pPr>
                        <a:lnSpc>
                          <a:spcPct val="107000"/>
                        </a:lnSpc>
                        <a:spcAft>
                          <a:spcPts val="0"/>
                        </a:spcAft>
                      </a:pPr>
                      <a:r>
                        <a:rPr lang="id-ID" sz="1400" dirty="0">
                          <a:effectLst/>
                          <a:latin typeface="Calibri" panose="020F0502020204030204" pitchFamily="34" charset="0"/>
                          <a:ea typeface="Calibri" panose="020F0502020204030204" pitchFamily="34" charset="0"/>
                          <a:cs typeface="Times New Roman" panose="02020603050405020304" pitchFamily="18" charset="0"/>
                        </a:rPr>
                        <a:t>(q0, q3)</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Q1</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Q3</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id-ID" sz="1400">
                          <a:effectLst/>
                          <a:latin typeface="Calibri" panose="020F0502020204030204" pitchFamily="34" charset="0"/>
                          <a:ea typeface="Calibri" panose="020F0502020204030204" pitchFamily="34" charset="0"/>
                          <a:cs typeface="Times New Roman" panose="02020603050405020304" pitchFamily="18" charset="0"/>
                        </a:rPr>
                        <a:t>Distinguishable</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158440"/>
                  </a:ext>
                </a:extLst>
              </a:tr>
              <a:tr h="0">
                <a:tc>
                  <a:txBody>
                    <a:bodyPr/>
                    <a:lstStyle/>
                    <a:p>
                      <a:pPr>
                        <a:lnSpc>
                          <a:spcPct val="107000"/>
                        </a:lnSpc>
                        <a:spcAft>
                          <a:spcPts val="0"/>
                        </a:spcAft>
                      </a:pPr>
                      <a:r>
                        <a:rPr lang="id-ID"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(q1, q3)</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InDistinguishable </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725152"/>
                  </a:ext>
                </a:extLst>
              </a:tr>
              <a:tr h="0">
                <a:tc>
                  <a:txBody>
                    <a:bodyPr/>
                    <a:lstStyle/>
                    <a:p>
                      <a:pPr>
                        <a:lnSpc>
                          <a:spcPct val="107000"/>
                        </a:lnSpc>
                        <a:spcAft>
                          <a:spcPts val="0"/>
                        </a:spcAft>
                      </a:pPr>
                      <a:r>
                        <a:rPr lang="id-ID"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(q2, q3)</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Q1</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Q2</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Q4</a:t>
                      </a:r>
                      <a:endParaRPr lang="id-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id-ID"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InDistinguishable </a:t>
                      </a:r>
                      <a:endParaRPr lang="id-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332105"/>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C1728A0-2AD1-4260-92E3-B3CCBE044411}"/>
                  </a:ext>
                </a:extLst>
              </p:cNvPr>
              <p:cNvSpPr txBox="1"/>
              <p:nvPr/>
            </p:nvSpPr>
            <p:spPr>
              <a:xfrm>
                <a:off x="801858" y="4135902"/>
                <a:ext cx="6822831" cy="1267270"/>
              </a:xfrm>
              <a:prstGeom prst="rect">
                <a:avLst/>
              </a:prstGeom>
              <a:noFill/>
            </p:spPr>
            <p:txBody>
              <a:bodyPr wrap="square" rtlCol="0">
                <a:spAutoFit/>
              </a:bodyPr>
              <a:lstStyle/>
              <a:p>
                <a:r>
                  <a:rPr lang="id-ID" dirty="0"/>
                  <a:t>Catatan:</a:t>
                </a:r>
              </a:p>
              <a:p>
                <a:r>
                  <a:rPr lang="id-ID" dirty="0"/>
                  <a:t>Jumlah pasangan seluruhnya :</a:t>
                </a:r>
              </a:p>
              <a:p>
                <a:r>
                  <a:rPr lang="id-ID" sz="2400" dirty="0"/>
                  <a:t>C</a:t>
                </a:r>
                <a14:m>
                  <m:oMath xmlns:m="http://schemas.openxmlformats.org/officeDocument/2006/math">
                    <m:d>
                      <m:dPr>
                        <m:ctrlPr>
                          <a:rPr lang="id-ID" sz="2400" i="1" smtClean="0">
                            <a:latin typeface="Cambria Math" panose="02040503050406030204" pitchFamily="18" charset="0"/>
                          </a:rPr>
                        </m:ctrlPr>
                      </m:dPr>
                      <m:e>
                        <m:m>
                          <m:mPr>
                            <m:mcs>
                              <m:mc>
                                <m:mcPr>
                                  <m:count m:val="1"/>
                                  <m:mcJc m:val="center"/>
                                </m:mcPr>
                              </m:mc>
                            </m:mcs>
                            <m:ctrlPr>
                              <a:rPr lang="id-ID" sz="2400" i="1" smtClean="0">
                                <a:latin typeface="Cambria Math" panose="02040503050406030204" pitchFamily="18" charset="0"/>
                              </a:rPr>
                            </m:ctrlPr>
                          </m:mPr>
                          <m:mr>
                            <m:e>
                              <m:r>
                                <m:rPr>
                                  <m:brk m:alnAt="7"/>
                                </m:rPr>
                                <a:rPr lang="id-ID" sz="2400" b="0" i="1" smtClean="0">
                                  <a:latin typeface="Cambria Math" panose="02040503050406030204" pitchFamily="18" charset="0"/>
                                </a:rPr>
                                <m:t>5</m:t>
                              </m:r>
                            </m:e>
                          </m:mr>
                          <m:mr>
                            <m:e>
                              <m:r>
                                <a:rPr lang="id-ID" sz="2400" b="0" i="1" smtClean="0">
                                  <a:latin typeface="Cambria Math" panose="02040503050406030204" pitchFamily="18" charset="0"/>
                                </a:rPr>
                                <m:t>2</m:t>
                              </m:r>
                            </m:e>
                          </m:mr>
                        </m:m>
                      </m:e>
                    </m:d>
                  </m:oMath>
                </a14:m>
                <a:r>
                  <a:rPr lang="id-ID" sz="2400" dirty="0"/>
                  <a:t>=</a:t>
                </a:r>
                <a14:m>
                  <m:oMath xmlns:m="http://schemas.openxmlformats.org/officeDocument/2006/math">
                    <m:f>
                      <m:fPr>
                        <m:ctrlPr>
                          <a:rPr lang="id-ID" sz="2400" i="1" dirty="0" smtClean="0">
                            <a:latin typeface="Cambria Math" panose="02040503050406030204" pitchFamily="18" charset="0"/>
                          </a:rPr>
                        </m:ctrlPr>
                      </m:fPr>
                      <m:num>
                        <m:r>
                          <a:rPr lang="id-ID" sz="2400" b="0" i="1" dirty="0" smtClean="0">
                            <a:latin typeface="Cambria Math" panose="02040503050406030204" pitchFamily="18" charset="0"/>
                          </a:rPr>
                          <m:t>5!</m:t>
                        </m:r>
                      </m:num>
                      <m:den>
                        <m:r>
                          <a:rPr lang="id-ID" sz="2400" b="0" i="1" dirty="0" smtClean="0">
                            <a:latin typeface="Cambria Math" panose="02040503050406030204" pitchFamily="18" charset="0"/>
                          </a:rPr>
                          <m:t>2!3!</m:t>
                        </m:r>
                      </m:den>
                    </m:f>
                  </m:oMath>
                </a14:m>
                <a:r>
                  <a:rPr lang="id-ID" sz="2400" dirty="0"/>
                  <a:t>= 10</a:t>
                </a:r>
              </a:p>
            </p:txBody>
          </p:sp>
        </mc:Choice>
        <mc:Fallback xmlns="">
          <p:sp>
            <p:nvSpPr>
              <p:cNvPr id="12" name="TextBox 11">
                <a:extLst>
                  <a:ext uri="{FF2B5EF4-FFF2-40B4-BE49-F238E27FC236}">
                    <a16:creationId xmlns:a16="http://schemas.microsoft.com/office/drawing/2014/main" id="{8C1728A0-2AD1-4260-92E3-B3CCBE044411}"/>
                  </a:ext>
                </a:extLst>
              </p:cNvPr>
              <p:cNvSpPr txBox="1">
                <a:spLocks noRot="1" noChangeAspect="1" noMove="1" noResize="1" noEditPoints="1" noAdjustHandles="1" noChangeArrowheads="1" noChangeShapeType="1" noTextEdit="1"/>
              </p:cNvSpPr>
              <p:nvPr/>
            </p:nvSpPr>
            <p:spPr>
              <a:xfrm>
                <a:off x="801858" y="4135902"/>
                <a:ext cx="6822831" cy="1267270"/>
              </a:xfrm>
              <a:prstGeom prst="rect">
                <a:avLst/>
              </a:prstGeom>
              <a:blipFill>
                <a:blip r:embed="rId4"/>
                <a:stretch>
                  <a:fillRect l="-1430" t="-2404" b="-481"/>
                </a:stretch>
              </a:blipFill>
            </p:spPr>
            <p:txBody>
              <a:bodyPr/>
              <a:lstStyle/>
              <a:p>
                <a:r>
                  <a:rPr lang="id-ID">
                    <a:noFill/>
                  </a:rPr>
                  <a:t> </a:t>
                </a:r>
              </a:p>
            </p:txBody>
          </p:sp>
        </mc:Fallback>
      </mc:AlternateContent>
    </p:spTree>
    <p:extLst>
      <p:ext uri="{BB962C8B-B14F-4D97-AF65-F5344CB8AC3E}">
        <p14:creationId xmlns:p14="http://schemas.microsoft.com/office/powerpoint/2010/main" val="1772787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6931562"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N</a:t>
            </a:r>
            <a:r>
              <a:rPr lang="id-ID" sz="2400" dirty="0">
                <a:solidFill>
                  <a:srgbClr val="00B050"/>
                </a:solidFill>
                <a:latin typeface="Montserrat Light" panose="00000400000000000000" pitchFamily="50" charset="0"/>
                <a:ea typeface="Roboto" pitchFamily="2" charset="0"/>
                <a:cs typeface="Arial"/>
              </a:rPr>
              <a:t>on-deterministic Finite Automata (NDFA)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60C893D6-3506-48BE-AE57-0802E3EB5D1C}"/>
              </a:ext>
            </a:extLst>
          </p:cNvPr>
          <p:cNvSpPr txBox="1"/>
          <p:nvPr/>
        </p:nvSpPr>
        <p:spPr>
          <a:xfrm>
            <a:off x="552450" y="829991"/>
            <a:ext cx="6931562" cy="4093428"/>
          </a:xfrm>
          <a:prstGeom prst="rect">
            <a:avLst/>
          </a:prstGeom>
          <a:noFill/>
        </p:spPr>
        <p:txBody>
          <a:bodyPr wrap="square" rtlCol="0">
            <a:spAutoFit/>
          </a:bodyPr>
          <a:lstStyle/>
          <a:p>
            <a:r>
              <a:rPr lang="id-ID" sz="2000" dirty="0"/>
              <a:t>Prosedur Reduksi DFA:</a:t>
            </a:r>
          </a:p>
          <a:p>
            <a:pPr marL="457200" indent="-457200">
              <a:buFont typeface="+mj-lt"/>
              <a:buAutoNum type="arabicPeriod"/>
            </a:pPr>
            <a:r>
              <a:rPr lang="id-ID" sz="2000" dirty="0"/>
              <a:t>Tentukan pasangan status indistinguishable</a:t>
            </a:r>
          </a:p>
          <a:p>
            <a:pPr marL="457200" indent="-457200">
              <a:buFont typeface="+mj-lt"/>
              <a:buAutoNum type="arabicPeriod"/>
            </a:pPr>
            <a:r>
              <a:rPr lang="id-ID" sz="2000" dirty="0"/>
              <a:t>Gabungkan setiap group indistinguishable state ke dalam satu state dengan relasi pembentukan group secara berantai: jika p dan q indistinguishable dan jika q dan r indistinguishable maka p dan r indistinguishable, dan p, q, serta r indistinguishable semua berada dalam satu group.</a:t>
            </a:r>
          </a:p>
          <a:p>
            <a:pPr marL="457200" indent="-457200">
              <a:buFont typeface="+mj-lt"/>
              <a:buAutoNum type="arabicPeriod"/>
            </a:pPr>
            <a:r>
              <a:rPr lang="id-ID" sz="2000" dirty="0"/>
              <a:t>Sesuaikan transisi dari ke state-state gabungan. </a:t>
            </a:r>
          </a:p>
          <a:p>
            <a:r>
              <a:rPr lang="id-ID" sz="2000" b="1" dirty="0">
                <a:solidFill>
                  <a:srgbClr val="C82ECC"/>
                </a:solidFill>
              </a:rPr>
              <a:t>Contoh:</a:t>
            </a:r>
          </a:p>
          <a:p>
            <a:pPr marL="457200" indent="-457200">
              <a:buFont typeface="+mj-lt"/>
              <a:buAutoNum type="arabicPeriod"/>
            </a:pPr>
            <a:r>
              <a:rPr lang="id-ID" sz="2000" dirty="0"/>
              <a:t>Pasangan status indistuingshable (q1, q2), (q1, q3), dan (q2, q3).</a:t>
            </a:r>
          </a:p>
          <a:p>
            <a:pPr marL="457200" indent="-457200">
              <a:buFont typeface="+mj-lt"/>
              <a:buAutoNum type="arabicPeriod"/>
            </a:pPr>
            <a:r>
              <a:rPr lang="id-ID" sz="2000" dirty="0"/>
              <a:t>q1, q2, q3 ketiganya dapat digabung dalam satu state q</a:t>
            </a:r>
            <a:r>
              <a:rPr lang="id-ID" sz="2000" baseline="-4000" dirty="0"/>
              <a:t>123</a:t>
            </a:r>
          </a:p>
          <a:p>
            <a:pPr marL="457200" indent="-457200">
              <a:buFont typeface="+mj-lt"/>
              <a:buAutoNum type="arabicPeriod"/>
            </a:pPr>
            <a:r>
              <a:rPr lang="id-ID" sz="2000" dirty="0"/>
              <a:t>Menyesuaikan transisi, sehingga DFA menjadi </a:t>
            </a:r>
          </a:p>
        </p:txBody>
      </p:sp>
      <p:pic>
        <p:nvPicPr>
          <p:cNvPr id="5" name="Picture 4" descr="A drawing of a person&#10;&#10;Description automatically generated">
            <a:extLst>
              <a:ext uri="{FF2B5EF4-FFF2-40B4-BE49-F238E27FC236}">
                <a16:creationId xmlns:a16="http://schemas.microsoft.com/office/drawing/2014/main" id="{74E4355E-A51A-4959-972F-32B9CCCF3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1680" y="4897537"/>
            <a:ext cx="4493895" cy="1295039"/>
          </a:xfrm>
          <a:prstGeom prst="rect">
            <a:avLst/>
          </a:prstGeom>
        </p:spPr>
      </p:pic>
    </p:spTree>
    <p:extLst>
      <p:ext uri="{BB962C8B-B14F-4D97-AF65-F5344CB8AC3E}">
        <p14:creationId xmlns:p14="http://schemas.microsoft.com/office/powerpoint/2010/main" val="2918235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9E33A-672E-4499-A7BA-EE4327F4D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94092" cy="6858000"/>
          </a:xfrm>
          <a:prstGeom prst="rect">
            <a:avLst/>
          </a:prstGeom>
        </p:spPr>
      </p:pic>
      <p:sp>
        <p:nvSpPr>
          <p:cNvPr id="16" name="TextBox 15">
            <a:extLst>
              <a:ext uri="{FF2B5EF4-FFF2-40B4-BE49-F238E27FC236}">
                <a16:creationId xmlns:a16="http://schemas.microsoft.com/office/drawing/2014/main" id="{26BC89EC-D40D-42F1-BD48-19B2C7F83B44}"/>
              </a:ext>
            </a:extLst>
          </p:cNvPr>
          <p:cNvSpPr txBox="1"/>
          <p:nvPr/>
        </p:nvSpPr>
        <p:spPr>
          <a:xfrm>
            <a:off x="348343" y="5332903"/>
            <a:ext cx="4049486" cy="757130"/>
          </a:xfrm>
          <a:prstGeom prst="rect">
            <a:avLst/>
          </a:prstGeom>
          <a:noFill/>
        </p:spPr>
        <p:txBody>
          <a:bodyPr wrap="square" rtlCol="0">
            <a:spAutoFit/>
          </a:bodyPr>
          <a:lstStyle/>
          <a:p>
            <a:pPr>
              <a:lnSpc>
                <a:spcPct val="90000"/>
              </a:lnSpc>
            </a:pPr>
            <a:r>
              <a:rPr lang="en-US" sz="4800" dirty="0">
                <a:solidFill>
                  <a:srgbClr val="FFE12E"/>
                </a:solidFill>
                <a:latin typeface="Montserrat" panose="02000505000000020004" pitchFamily="2" charset="0"/>
                <a:ea typeface="Roboto" pitchFamily="2" charset="0"/>
                <a:cs typeface="Arial"/>
              </a:rPr>
              <a:t>Thank You</a:t>
            </a:r>
          </a:p>
        </p:txBody>
      </p:sp>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a:lnSpc>
                <a:spcPct val="120000"/>
              </a:lnSpc>
            </a:pPr>
            <a:r>
              <a:rPr lang="en-US" sz="1100" dirty="0">
                <a:solidFill>
                  <a:schemeClr val="bg1"/>
                </a:solidFill>
                <a:latin typeface="Montserrat" panose="02000505000000020004" pitchFamily="2" charset="0"/>
                <a:ea typeface="Roboto" pitchFamily="2" charset="0"/>
                <a:cs typeface="Arial"/>
              </a:rPr>
              <a:t>ukrida.ac.id</a:t>
            </a:r>
          </a:p>
        </p:txBody>
      </p:sp>
    </p:spTree>
    <p:extLst>
      <p:ext uri="{BB962C8B-B14F-4D97-AF65-F5344CB8AC3E}">
        <p14:creationId xmlns:p14="http://schemas.microsoft.com/office/powerpoint/2010/main" val="28487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P</a:t>
            </a:r>
            <a:r>
              <a:rPr kumimoji="0" lang="id-ID"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endahuluan</a:t>
            </a:r>
            <a:endPar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pic>
        <p:nvPicPr>
          <p:cNvPr id="4" name="Picture 3" descr="A picture containing object, clock, drawing&#10;&#10;Description automatically generated">
            <a:extLst>
              <a:ext uri="{FF2B5EF4-FFF2-40B4-BE49-F238E27FC236}">
                <a16:creationId xmlns:a16="http://schemas.microsoft.com/office/drawing/2014/main" id="{8EC7F422-33F2-4CA1-95AC-0BF3FC255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684" y="970677"/>
            <a:ext cx="5230349" cy="2862380"/>
          </a:xfrm>
          <a:prstGeom prst="rect">
            <a:avLst/>
          </a:prstGeom>
        </p:spPr>
      </p:pic>
      <p:sp>
        <p:nvSpPr>
          <p:cNvPr id="5" name="TextBox 4">
            <a:extLst>
              <a:ext uri="{FF2B5EF4-FFF2-40B4-BE49-F238E27FC236}">
                <a16:creationId xmlns:a16="http://schemas.microsoft.com/office/drawing/2014/main" id="{19004B81-B0D3-495F-9A34-91E56D1E6FDB}"/>
              </a:ext>
            </a:extLst>
          </p:cNvPr>
          <p:cNvSpPr txBox="1"/>
          <p:nvPr/>
        </p:nvSpPr>
        <p:spPr>
          <a:xfrm>
            <a:off x="1097280" y="3629465"/>
            <a:ext cx="5767753" cy="369332"/>
          </a:xfrm>
          <a:prstGeom prst="rect">
            <a:avLst/>
          </a:prstGeom>
          <a:noFill/>
        </p:spPr>
        <p:txBody>
          <a:bodyPr wrap="square" rtlCol="0">
            <a:spAutoFit/>
          </a:bodyPr>
          <a:lstStyle/>
          <a:p>
            <a:pPr algn="ctr"/>
            <a:r>
              <a:rPr lang="id-ID" b="1" dirty="0"/>
              <a:t>Contoh Diagram FA</a:t>
            </a:r>
          </a:p>
        </p:txBody>
      </p:sp>
      <p:sp>
        <p:nvSpPr>
          <p:cNvPr id="9" name="TextBox 8">
            <a:extLst>
              <a:ext uri="{FF2B5EF4-FFF2-40B4-BE49-F238E27FC236}">
                <a16:creationId xmlns:a16="http://schemas.microsoft.com/office/drawing/2014/main" id="{EDF497A8-EA49-44B3-A8F5-1B6137CA6F78}"/>
              </a:ext>
            </a:extLst>
          </p:cNvPr>
          <p:cNvSpPr txBox="1"/>
          <p:nvPr/>
        </p:nvSpPr>
        <p:spPr>
          <a:xfrm>
            <a:off x="787791" y="3998797"/>
            <a:ext cx="7258929" cy="1938992"/>
          </a:xfrm>
          <a:prstGeom prst="rect">
            <a:avLst/>
          </a:prstGeom>
          <a:noFill/>
        </p:spPr>
        <p:txBody>
          <a:bodyPr wrap="square" rtlCol="0">
            <a:spAutoFit/>
          </a:bodyPr>
          <a:lstStyle/>
          <a:p>
            <a:r>
              <a:rPr lang="id-ID" sz="2400" dirty="0"/>
              <a:t>Pada gambar diatas bila mesin mendapat string input berikut:</a:t>
            </a:r>
          </a:p>
          <a:p>
            <a:pPr marL="457200" indent="-457200">
              <a:buAutoNum type="arabicPeriod"/>
            </a:pPr>
            <a:r>
              <a:rPr lang="id-ID" sz="2400" dirty="0"/>
              <a:t>ada: diterima</a:t>
            </a:r>
          </a:p>
          <a:p>
            <a:pPr marL="457200" indent="-457200">
              <a:buAutoNum type="arabicPeriod"/>
            </a:pPr>
            <a:r>
              <a:rPr lang="id-ID" sz="2400" dirty="0"/>
              <a:t>adu: diterima</a:t>
            </a:r>
          </a:p>
          <a:p>
            <a:pPr marL="457200" indent="-457200">
              <a:buAutoNum type="arabicPeriod"/>
            </a:pPr>
            <a:r>
              <a:rPr lang="id-ID" sz="2400" dirty="0"/>
              <a:t>add: ditolak/tidak diterima</a:t>
            </a:r>
          </a:p>
        </p:txBody>
      </p:sp>
    </p:spTree>
    <p:extLst>
      <p:ext uri="{BB962C8B-B14F-4D97-AF65-F5344CB8AC3E}">
        <p14:creationId xmlns:p14="http://schemas.microsoft.com/office/powerpoint/2010/main" val="53980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P</a:t>
            </a:r>
            <a:r>
              <a:rPr kumimoji="0" lang="id-ID"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endahuluan</a:t>
            </a:r>
            <a:endPar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55D49DC7-0F38-4E99-9685-53466A745F7F}"/>
              </a:ext>
            </a:extLst>
          </p:cNvPr>
          <p:cNvSpPr txBox="1"/>
          <p:nvPr/>
        </p:nvSpPr>
        <p:spPr>
          <a:xfrm>
            <a:off x="552450" y="970671"/>
            <a:ext cx="7423932" cy="2677656"/>
          </a:xfrm>
          <a:prstGeom prst="rect">
            <a:avLst/>
          </a:prstGeom>
          <a:noFill/>
        </p:spPr>
        <p:txBody>
          <a:bodyPr wrap="square" rtlCol="0">
            <a:spAutoFit/>
          </a:bodyPr>
          <a:lstStyle/>
          <a:p>
            <a:pPr marL="342900" indent="-342900">
              <a:buFont typeface="Arial" panose="020B0604020202020204" pitchFamily="34" charset="0"/>
              <a:buChar char="•"/>
            </a:pPr>
            <a:r>
              <a:rPr lang="id-ID" sz="2400" dirty="0"/>
              <a:t>Sebuah string input diterima bila mencapai state akhir/final state yang digambarkan dalam lingkaran ganda.</a:t>
            </a:r>
          </a:p>
          <a:p>
            <a:pPr marL="342900" indent="-342900">
              <a:buFont typeface="Arial" panose="020B0604020202020204" pitchFamily="34" charset="0"/>
              <a:buChar char="•"/>
            </a:pPr>
            <a:r>
              <a:rPr lang="id-ID" sz="2400" dirty="0">
                <a:solidFill>
                  <a:srgbClr val="FF0000"/>
                </a:solidFill>
              </a:rPr>
              <a:t>Mesin ini memiliki 6 state {q0, q1, q2, q3, q4,q5}.</a:t>
            </a:r>
          </a:p>
          <a:p>
            <a:pPr marL="342900" indent="-342900">
              <a:buFont typeface="Arial" panose="020B0604020202020204" pitchFamily="34" charset="0"/>
              <a:buChar char="•"/>
            </a:pPr>
            <a:r>
              <a:rPr lang="id-ID" sz="2400" dirty="0">
                <a:solidFill>
                  <a:srgbClr val="00B050"/>
                </a:solidFill>
              </a:rPr>
              <a:t>State awal dari mesin adalah {q0}</a:t>
            </a:r>
          </a:p>
          <a:p>
            <a:pPr marL="342900" indent="-342900">
              <a:buFont typeface="Arial" panose="020B0604020202020204" pitchFamily="34" charset="0"/>
              <a:buChar char="•"/>
            </a:pPr>
            <a:r>
              <a:rPr lang="id-ID" sz="2400" dirty="0">
                <a:solidFill>
                  <a:srgbClr val="7030A0"/>
                </a:solidFill>
              </a:rPr>
              <a:t>State akhir/ final state adalah {q3, q4}</a:t>
            </a:r>
          </a:p>
          <a:p>
            <a:pPr marL="342900" indent="-342900">
              <a:buFont typeface="Arial" panose="020B0604020202020204" pitchFamily="34" charset="0"/>
              <a:buChar char="•"/>
            </a:pPr>
            <a:r>
              <a:rPr lang="id-ID" sz="2400" dirty="0">
                <a:solidFill>
                  <a:srgbClr val="00B0F0"/>
                </a:solidFill>
              </a:rPr>
              <a:t>Himpunan simbol input adalah {a,d, u} </a:t>
            </a:r>
          </a:p>
        </p:txBody>
      </p:sp>
    </p:spTree>
    <p:extLst>
      <p:ext uri="{BB962C8B-B14F-4D97-AF65-F5344CB8AC3E}">
        <p14:creationId xmlns:p14="http://schemas.microsoft.com/office/powerpoint/2010/main" val="184308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K</a:t>
            </a:r>
            <a:r>
              <a:rPr kumimoji="0" lang="id-ID"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rPr>
              <a:t>onsep Otomata (Automata)</a:t>
            </a:r>
            <a:endParaRPr kumimoji="0" lang="en-US" sz="2400" b="0" i="0" u="none" strike="noStrike" kern="1200" cap="none" spc="0" normalizeH="0" baseline="0" noProof="0" dirty="0">
              <a:ln>
                <a:noFill/>
              </a:ln>
              <a:solidFill>
                <a:srgbClr val="00B050"/>
              </a:solidFill>
              <a:effectLst/>
              <a:uLnTx/>
              <a:uFillTx/>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145259C8-D225-415D-B410-0F8C5A4BBFC4}"/>
              </a:ext>
            </a:extLst>
          </p:cNvPr>
          <p:cNvSpPr txBox="1"/>
          <p:nvPr/>
        </p:nvSpPr>
        <p:spPr>
          <a:xfrm>
            <a:off x="457200" y="900332"/>
            <a:ext cx="7687994" cy="4893647"/>
          </a:xfrm>
          <a:prstGeom prst="rect">
            <a:avLst/>
          </a:prstGeom>
          <a:noFill/>
        </p:spPr>
        <p:txBody>
          <a:bodyPr wrap="square" rtlCol="0">
            <a:spAutoFit/>
          </a:bodyPr>
          <a:lstStyle/>
          <a:p>
            <a:pPr marL="342900" indent="-342900">
              <a:buFont typeface="Arial" panose="020B0604020202020204" pitchFamily="34" charset="0"/>
              <a:buChar char="•"/>
            </a:pPr>
            <a:r>
              <a:rPr lang="id-ID" sz="2400" dirty="0"/>
              <a:t>Automata berasal dari bahasa Yunani automatos yang berarti sesuatu yang bekerja secara otomatis.</a:t>
            </a:r>
          </a:p>
          <a:p>
            <a:pPr marL="342900" indent="-342900">
              <a:buFont typeface="Arial" panose="020B0604020202020204" pitchFamily="34" charset="0"/>
              <a:buChar char="•"/>
            </a:pPr>
            <a:r>
              <a:rPr lang="id-ID" sz="2400" dirty="0"/>
              <a:t>Istilah automaton sebagai bentuk tunggal dan automata sebagai bentuk jamak.</a:t>
            </a:r>
          </a:p>
          <a:p>
            <a:pPr marL="342900" indent="-342900">
              <a:buFont typeface="Arial" panose="020B0604020202020204" pitchFamily="34" charset="0"/>
              <a:buChar char="•"/>
            </a:pPr>
            <a:r>
              <a:rPr lang="id-ID" sz="2400" dirty="0"/>
              <a:t>Untuk memodelkan hardware dari komputer diperkenalkan model mesin abstrak yaitu otomata.</a:t>
            </a:r>
          </a:p>
          <a:p>
            <a:pPr marL="342900" indent="-342900">
              <a:buFont typeface="Arial" panose="020B0604020202020204" pitchFamily="34" charset="0"/>
              <a:buChar char="•"/>
            </a:pPr>
            <a:r>
              <a:rPr lang="id-ID" sz="2400" dirty="0"/>
              <a:t>Otomata adalah ilmu yang mempelajari mengenai mesin abstrak, dapat juga disebut suatu model abstrak dari komputer digital yang dapat menerima input secara sekuensial dan dapat mengeluarkan output. </a:t>
            </a:r>
          </a:p>
          <a:p>
            <a:pPr marL="342900" indent="-342900">
              <a:buFont typeface="Arial" panose="020B0604020202020204" pitchFamily="34" charset="0"/>
              <a:buChar char="•"/>
            </a:pPr>
            <a:r>
              <a:rPr lang="id-ID" sz="2400" dirty="0"/>
              <a:t>Input pada mesin otomata dianggap sebagai bahasa yang harus dikenali oleh mesin.</a:t>
            </a:r>
          </a:p>
          <a:p>
            <a:endParaRPr lang="id-ID" sz="2400" dirty="0"/>
          </a:p>
        </p:txBody>
      </p:sp>
    </p:spTree>
    <p:extLst>
      <p:ext uri="{BB962C8B-B14F-4D97-AF65-F5344CB8AC3E}">
        <p14:creationId xmlns:p14="http://schemas.microsoft.com/office/powerpoint/2010/main" val="243967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K</a:t>
            </a:r>
            <a:r>
              <a:rPr lang="id-ID" sz="2400" dirty="0">
                <a:solidFill>
                  <a:srgbClr val="00B050"/>
                </a:solidFill>
                <a:latin typeface="Montserrat Light" panose="00000400000000000000" pitchFamily="50" charset="0"/>
                <a:ea typeface="Roboto" pitchFamily="2" charset="0"/>
                <a:cs typeface="Arial"/>
              </a:rPr>
              <a:t>onsep Otomata (Automata)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76A6C855-107D-4D9E-81AF-53D22B07837C}"/>
              </a:ext>
            </a:extLst>
          </p:cNvPr>
          <p:cNvSpPr txBox="1"/>
          <p:nvPr/>
        </p:nvSpPr>
        <p:spPr>
          <a:xfrm>
            <a:off x="457200" y="794458"/>
            <a:ext cx="7886700" cy="4524315"/>
          </a:xfrm>
          <a:prstGeom prst="rect">
            <a:avLst/>
          </a:prstGeom>
          <a:noFill/>
        </p:spPr>
        <p:txBody>
          <a:bodyPr wrap="square" rtlCol="0">
            <a:spAutoFit/>
          </a:bodyPr>
          <a:lstStyle/>
          <a:p>
            <a:pPr marL="342900" indent="-342900">
              <a:buFont typeface="Arial" panose="020B0604020202020204" pitchFamily="34" charset="0"/>
              <a:buChar char="•"/>
            </a:pPr>
            <a:r>
              <a:rPr lang="id-ID" sz="2400" dirty="0"/>
              <a:t>Automata adalah mesin abstrak yang dapat mengenali (recognized), menerima (accept), atau membangkitkan (generate) sebuah kalimat dalam bahasa tertentu.</a:t>
            </a:r>
          </a:p>
          <a:p>
            <a:pPr marL="342900" indent="-342900">
              <a:buFont typeface="Arial" panose="020B0604020202020204" pitchFamily="34" charset="0"/>
              <a:buChar char="•"/>
            </a:pPr>
            <a:r>
              <a:rPr lang="id-ID" sz="2400" dirty="0">
                <a:solidFill>
                  <a:srgbClr val="FF0000"/>
                </a:solidFill>
              </a:rPr>
              <a:t>Teori automata adalah teori tentang bahasa mesin abstrak yang:</a:t>
            </a:r>
          </a:p>
          <a:p>
            <a:pPr marL="914400" lvl="1" indent="-457200">
              <a:buFont typeface="+mj-lt"/>
              <a:buAutoNum type="arabicPeriod"/>
            </a:pPr>
            <a:r>
              <a:rPr lang="id-ID" sz="2400" dirty="0">
                <a:solidFill>
                  <a:srgbClr val="FF0000"/>
                </a:solidFill>
              </a:rPr>
              <a:t>Bekerja sekuensial</a:t>
            </a:r>
          </a:p>
          <a:p>
            <a:pPr marL="914400" lvl="1" indent="-457200">
              <a:buFont typeface="+mj-lt"/>
              <a:buAutoNum type="arabicPeriod"/>
            </a:pPr>
            <a:r>
              <a:rPr lang="id-ID" sz="2400" dirty="0">
                <a:solidFill>
                  <a:srgbClr val="FF0000"/>
                </a:solidFill>
              </a:rPr>
              <a:t>Menerima input</a:t>
            </a:r>
          </a:p>
          <a:p>
            <a:pPr marL="914400" lvl="1" indent="-457200">
              <a:buFont typeface="+mj-lt"/>
              <a:buAutoNum type="arabicPeriod"/>
            </a:pPr>
            <a:r>
              <a:rPr lang="id-ID" sz="2400" dirty="0">
                <a:solidFill>
                  <a:srgbClr val="FF0000"/>
                </a:solidFill>
              </a:rPr>
              <a:t>Mengeluarkan output</a:t>
            </a:r>
          </a:p>
          <a:p>
            <a:pPr marL="342900" indent="-342900">
              <a:buFont typeface="Arial" panose="020B0604020202020204" pitchFamily="34" charset="0"/>
              <a:buChar char="•"/>
            </a:pPr>
            <a:endParaRPr lang="id-ID" sz="2400" dirty="0"/>
          </a:p>
          <a:p>
            <a:pPr marL="342900" indent="-342900">
              <a:buFont typeface="Arial" panose="020B0604020202020204" pitchFamily="34" charset="0"/>
              <a:buChar char="•"/>
            </a:pPr>
            <a:r>
              <a:rPr lang="id-ID" sz="2400" dirty="0"/>
              <a:t>Pengertian mesin bukan hanya mesin elektronis/mekanis saja melainkan segala sesuatu (termasuk perangkat lunak) yang memenuhi ketiga ciri diatas.</a:t>
            </a:r>
          </a:p>
        </p:txBody>
      </p:sp>
    </p:spTree>
    <p:extLst>
      <p:ext uri="{BB962C8B-B14F-4D97-AF65-F5344CB8AC3E}">
        <p14:creationId xmlns:p14="http://schemas.microsoft.com/office/powerpoint/2010/main" val="208998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K</a:t>
            </a:r>
            <a:r>
              <a:rPr lang="id-ID" sz="2400" dirty="0">
                <a:solidFill>
                  <a:srgbClr val="00B050"/>
                </a:solidFill>
                <a:latin typeface="Montserrat Light" panose="00000400000000000000" pitchFamily="50" charset="0"/>
                <a:ea typeface="Roboto" pitchFamily="2" charset="0"/>
                <a:cs typeface="Arial"/>
              </a:rPr>
              <a:t>onsep Otomata (Automata)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79BBE2CA-4A18-4B94-9EB0-B687BFDDB1EA}"/>
              </a:ext>
            </a:extLst>
          </p:cNvPr>
          <p:cNvSpPr txBox="1"/>
          <p:nvPr/>
        </p:nvSpPr>
        <p:spPr>
          <a:xfrm>
            <a:off x="552450" y="914400"/>
            <a:ext cx="8155452" cy="4154984"/>
          </a:xfrm>
          <a:prstGeom prst="rect">
            <a:avLst/>
          </a:prstGeom>
          <a:noFill/>
        </p:spPr>
        <p:txBody>
          <a:bodyPr wrap="square" rtlCol="0">
            <a:spAutoFit/>
          </a:bodyPr>
          <a:lstStyle/>
          <a:p>
            <a:r>
              <a:rPr lang="id-ID" sz="2400" dirty="0"/>
              <a:t>Penggunaan automata pada perangkat lunak terutama pada pembuatan kompiler bahasa pemrograman.</a:t>
            </a:r>
          </a:p>
          <a:p>
            <a:r>
              <a:rPr lang="id-ID" sz="2400" dirty="0"/>
              <a:t>Secara garis besar ada dua fungsi automata dalam hubungannya dengan bahasa, yaitu:</a:t>
            </a:r>
          </a:p>
          <a:p>
            <a:pPr marL="457200" indent="-457200">
              <a:buAutoNum type="alphaLcPeriod"/>
            </a:pPr>
            <a:r>
              <a:rPr lang="id-ID" sz="2400" dirty="0"/>
              <a:t>Fungsi automata sebagai pengenal (recognizer) string-string dari suatu bahasa, dalam hal ini bahasa sebagai masukan dari automata.</a:t>
            </a:r>
          </a:p>
          <a:p>
            <a:pPr marL="457200" indent="-457200">
              <a:buAutoNum type="alphaLcPeriod"/>
            </a:pPr>
            <a:r>
              <a:rPr lang="id-ID" sz="2400" dirty="0"/>
              <a:t>Fungsi automata sebagai pembangkit (generator) string-string dari suatu bahasa, dalam hali ini bahasa sebagai keluaran dari automata.</a:t>
            </a:r>
          </a:p>
          <a:p>
            <a:pPr marL="457200" indent="-457200">
              <a:buAutoNum type="alphaLcPeriod"/>
            </a:pPr>
            <a:endParaRPr lang="id-ID" sz="2400" dirty="0"/>
          </a:p>
        </p:txBody>
      </p:sp>
    </p:spTree>
    <p:extLst>
      <p:ext uri="{BB962C8B-B14F-4D97-AF65-F5344CB8AC3E}">
        <p14:creationId xmlns:p14="http://schemas.microsoft.com/office/powerpoint/2010/main" val="178945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sp>
        <p:nvSpPr>
          <p:cNvPr id="7" name="TextBox 6">
            <a:extLst>
              <a:ext uri="{FF2B5EF4-FFF2-40B4-BE49-F238E27FC236}">
                <a16:creationId xmlns:a16="http://schemas.microsoft.com/office/drawing/2014/main" id="{C3568F8D-AB02-484F-A8AF-9963E27FDCE1}"/>
              </a:ext>
            </a:extLst>
          </p:cNvPr>
          <p:cNvSpPr txBox="1"/>
          <p:nvPr/>
        </p:nvSpPr>
        <p:spPr>
          <a:xfrm>
            <a:off x="457200" y="288486"/>
            <a:ext cx="5423807" cy="505972"/>
          </a:xfrm>
          <a:prstGeom prst="rect">
            <a:avLst/>
          </a:prstGeom>
          <a:noFill/>
        </p:spPr>
        <p:txBody>
          <a:bodyPr wrap="square" rtlCol="0">
            <a:spAutoFit/>
          </a:bodyPr>
          <a:lstStyle/>
          <a:p>
            <a:pPr lvl="0">
              <a:lnSpc>
                <a:spcPct val="120000"/>
              </a:lnSpc>
              <a:defRPr/>
            </a:pPr>
            <a:r>
              <a:rPr lang="en-US" sz="2400" dirty="0">
                <a:solidFill>
                  <a:srgbClr val="00B050"/>
                </a:solidFill>
                <a:latin typeface="Montserrat Light" panose="00000400000000000000" pitchFamily="50" charset="0"/>
                <a:ea typeface="Roboto" pitchFamily="2" charset="0"/>
                <a:cs typeface="Arial"/>
              </a:rPr>
              <a:t>K</a:t>
            </a:r>
            <a:r>
              <a:rPr lang="id-ID" sz="2400" dirty="0">
                <a:solidFill>
                  <a:srgbClr val="00B050"/>
                </a:solidFill>
                <a:latin typeface="Montserrat Light" panose="00000400000000000000" pitchFamily="50" charset="0"/>
                <a:ea typeface="Roboto" pitchFamily="2" charset="0"/>
                <a:cs typeface="Arial"/>
              </a:rPr>
              <a:t>onsep Otomata (Automata)</a:t>
            </a:r>
            <a:endParaRPr lang="en-US" sz="2400" dirty="0">
              <a:solidFill>
                <a:srgbClr val="00B050"/>
              </a:solidFill>
              <a:latin typeface="Montserrat Light" panose="00000400000000000000" pitchFamily="50" charset="0"/>
              <a:ea typeface="Roboto" pitchFamily="2" charset="0"/>
              <a:cs typeface="Arial"/>
            </a:endParaRPr>
          </a:p>
        </p:txBody>
      </p: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F9BA2DD2-7589-4D50-896C-7849CB6F0DF5}"/>
              </a:ext>
            </a:extLst>
          </p:cNvPr>
          <p:cNvSpPr txBox="1"/>
          <p:nvPr/>
        </p:nvSpPr>
        <p:spPr>
          <a:xfrm>
            <a:off x="552450" y="794458"/>
            <a:ext cx="8134350" cy="5693866"/>
          </a:xfrm>
          <a:prstGeom prst="rect">
            <a:avLst/>
          </a:prstGeom>
          <a:noFill/>
        </p:spPr>
        <p:txBody>
          <a:bodyPr wrap="square" rtlCol="0">
            <a:spAutoFit/>
          </a:bodyPr>
          <a:lstStyle/>
          <a:p>
            <a:pPr marL="342900" indent="-342900">
              <a:buFont typeface="Arial" panose="020B0604020202020204" pitchFamily="34" charset="0"/>
              <a:buChar char="•"/>
            </a:pPr>
            <a:r>
              <a:rPr lang="id-ID" sz="2000" dirty="0"/>
              <a:t>Untuk mengenali string-string suatu bahasa akan dimodelkan sebuah automaton yang memiliki komponen sebagai berikut:</a:t>
            </a:r>
          </a:p>
          <a:p>
            <a:pPr marL="914400" lvl="1" indent="-457200">
              <a:buAutoNum type="arabicPeriod"/>
            </a:pPr>
            <a:r>
              <a:rPr lang="id-ID" sz="2000" dirty="0">
                <a:solidFill>
                  <a:srgbClr val="00B050"/>
                </a:solidFill>
              </a:rPr>
              <a:t>Pita masukan, yang menyimpan string masukan yang akan dikenali</a:t>
            </a:r>
          </a:p>
          <a:p>
            <a:pPr marL="914400" lvl="1" indent="-457200">
              <a:buAutoNum type="arabicPeriod"/>
            </a:pPr>
            <a:r>
              <a:rPr lang="id-ID" sz="2000" dirty="0">
                <a:solidFill>
                  <a:srgbClr val="00B050"/>
                </a:solidFill>
              </a:rPr>
              <a:t>Kepala pita (tape head), untuk membaca/menulis ke pita masukan</a:t>
            </a:r>
          </a:p>
          <a:p>
            <a:pPr marL="914400" lvl="1" indent="-457200">
              <a:buAutoNum type="arabicPeriod"/>
            </a:pPr>
            <a:r>
              <a:rPr lang="id-ID" sz="2000" dirty="0">
                <a:solidFill>
                  <a:srgbClr val="00B050"/>
                </a:solidFill>
              </a:rPr>
              <a:t>Finite state controller (FSC), yang berisi status-status dan aturan-aturan yang mengatur langkah-langkah yang dilakukan oleh automaton berdasarkan status setiap saat dan simbol masukan yang sedang dibaca oleh kepala pita</a:t>
            </a:r>
          </a:p>
          <a:p>
            <a:pPr marL="914400" lvl="1" indent="-457200">
              <a:buAutoNum type="arabicPeriod"/>
            </a:pPr>
            <a:r>
              <a:rPr lang="id-ID" sz="2000" dirty="0">
                <a:solidFill>
                  <a:srgbClr val="00B050"/>
                </a:solidFill>
              </a:rPr>
              <a:t>Pengingat (memory), untuk tempat penyimpanan dan pemrosesan sementara automaton pengenal, setelah membaca srting masukan dan melakukan langkah-langkah pemrosesan yang diperlukan, akan mengeluarkan keputusan apakah string tersebut dikenali atau tidak.</a:t>
            </a:r>
          </a:p>
          <a:p>
            <a:pPr marL="914400" lvl="1" indent="-457200">
              <a:buAutoNum type="arabicPeriod"/>
            </a:pPr>
            <a:r>
              <a:rPr lang="id-ID" sz="2000" dirty="0">
                <a:solidFill>
                  <a:srgbClr val="00B050"/>
                </a:solidFill>
              </a:rPr>
              <a:t>Konfigurasi adalah suatu mekanisme untuk menggambarkan keadaan suatu mesin pengenal, yang terdiri atas:</a:t>
            </a:r>
          </a:p>
          <a:p>
            <a:pPr marL="1371600" lvl="2" indent="-457200">
              <a:buFont typeface="Arial" panose="020B0604020202020204" pitchFamily="34" charset="0"/>
              <a:buChar char="•"/>
            </a:pPr>
            <a:r>
              <a:rPr lang="id-ID" sz="2000" dirty="0">
                <a:solidFill>
                  <a:srgbClr val="C82ECC"/>
                </a:solidFill>
              </a:rPr>
              <a:t>Status FSC</a:t>
            </a:r>
          </a:p>
          <a:p>
            <a:pPr marL="1371600" lvl="2" indent="-457200">
              <a:buFont typeface="Arial" panose="020B0604020202020204" pitchFamily="34" charset="0"/>
              <a:buChar char="•"/>
            </a:pPr>
            <a:r>
              <a:rPr lang="id-ID" sz="2000" dirty="0">
                <a:solidFill>
                  <a:srgbClr val="C82ECC"/>
                </a:solidFill>
              </a:rPr>
              <a:t>Isi pita masukan dan posisi kepala pita</a:t>
            </a:r>
          </a:p>
          <a:p>
            <a:pPr marL="1371600" lvl="2" indent="-457200">
              <a:buFont typeface="Arial" panose="020B0604020202020204" pitchFamily="34" charset="0"/>
              <a:buChar char="•"/>
            </a:pPr>
            <a:r>
              <a:rPr lang="id-ID" sz="2000" dirty="0">
                <a:solidFill>
                  <a:srgbClr val="C82ECC"/>
                </a:solidFill>
              </a:rPr>
              <a:t>Isi pengingat.</a:t>
            </a:r>
          </a:p>
          <a:p>
            <a:endParaRPr lang="id-ID" sz="2400" dirty="0"/>
          </a:p>
        </p:txBody>
      </p:sp>
    </p:spTree>
    <p:extLst>
      <p:ext uri="{BB962C8B-B14F-4D97-AF65-F5344CB8AC3E}">
        <p14:creationId xmlns:p14="http://schemas.microsoft.com/office/powerpoint/2010/main" val="3496678627"/>
      </p:ext>
    </p:extLst>
  </p:cSld>
  <p:clrMapOvr>
    <a:masterClrMapping/>
  </p:clrMapOvr>
</p:sld>
</file>

<file path=ppt/theme/theme1.xml><?xml version="1.0" encoding="utf-8"?>
<a:theme xmlns:a="http://schemas.openxmlformats.org/drawingml/2006/main" name="Custom Design">
  <a:themeElements>
    <a:clrScheme name="Ukrida Color">
      <a:dk1>
        <a:srgbClr val="00325A"/>
      </a:dk1>
      <a:lt1>
        <a:srgbClr val="FFFFFF"/>
      </a:lt1>
      <a:dk2>
        <a:srgbClr val="00325A"/>
      </a:dk2>
      <a:lt2>
        <a:srgbClr val="FFE12D"/>
      </a:lt2>
      <a:accent1>
        <a:srgbClr val="0080C6"/>
      </a:accent1>
      <a:accent2>
        <a:srgbClr val="ED7D31"/>
      </a:accent2>
      <a:accent3>
        <a:srgbClr val="A5A5A5"/>
      </a:accent3>
      <a:accent4>
        <a:srgbClr val="FFC000"/>
      </a:accent4>
      <a:accent5>
        <a:srgbClr val="5B9BD5"/>
      </a:accent5>
      <a:accent6>
        <a:srgbClr val="70AD47"/>
      </a:accent6>
      <a:hlink>
        <a:srgbClr val="0563C1"/>
      </a:hlink>
      <a:folHlink>
        <a:srgbClr val="2DA1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1547</TotalTime>
  <Words>2869</Words>
  <Application>Microsoft Office PowerPoint</Application>
  <PresentationFormat>On-screen Show (4:3)</PresentationFormat>
  <Paragraphs>474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Cambria Math</vt:lpstr>
      <vt:lpstr>Montserrat</vt:lpstr>
      <vt:lpstr>Montserrat Light</vt:lpstr>
      <vt:lpstr>Symbol</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Admin1152072</dc:creator>
  <cp:lastModifiedBy>Asus Indonesia</cp:lastModifiedBy>
  <cp:revision>93</cp:revision>
  <dcterms:created xsi:type="dcterms:W3CDTF">2017-09-11T12:08:03Z</dcterms:created>
  <dcterms:modified xsi:type="dcterms:W3CDTF">2022-09-29T04:14:46Z</dcterms:modified>
</cp:coreProperties>
</file>