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handoutMasterIdLst>
    <p:handoutMasterId r:id="rId23"/>
  </p:handoutMasterIdLst>
  <p:sldIdLst>
    <p:sldId id="268" r:id="rId2"/>
    <p:sldId id="259"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7" r:id="rId21"/>
    <p:sldId id="26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325A"/>
    <a:srgbClr val="FFE12E"/>
    <a:srgbClr val="003258"/>
    <a:srgbClr val="E1FF2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91" autoAdjust="0"/>
    <p:restoredTop sz="94660"/>
  </p:normalViewPr>
  <p:slideViewPr>
    <p:cSldViewPr snapToGrid="0">
      <p:cViewPr varScale="1">
        <p:scale>
          <a:sx n="63" d="100"/>
          <a:sy n="63" d="100"/>
        </p:scale>
        <p:origin x="924" y="48"/>
      </p:cViewPr>
      <p:guideLst/>
    </p:cSldViewPr>
  </p:slideViewPr>
  <p:notesTextViewPr>
    <p:cViewPr>
      <p:scale>
        <a:sx n="1" d="1"/>
        <a:sy n="1" d="1"/>
      </p:scale>
      <p:origin x="0" y="0"/>
    </p:cViewPr>
  </p:notesTextViewPr>
  <p:notesViewPr>
    <p:cSldViewPr snapToGrid="0">
      <p:cViewPr varScale="1">
        <p:scale>
          <a:sx n="59" d="100"/>
          <a:sy n="59" d="100"/>
        </p:scale>
        <p:origin x="2790"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CC9D74-A3DF-4807-B513-ED1C37684F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8727127-C60F-48F1-9035-89750229E0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34E62F-46C1-49F8-AE8F-0B301CA791E4}" type="datetimeFigureOut">
              <a:rPr lang="en-US" smtClean="0"/>
              <a:t>10/12/2022</a:t>
            </a:fld>
            <a:endParaRPr lang="en-US"/>
          </a:p>
        </p:txBody>
      </p:sp>
      <p:sp>
        <p:nvSpPr>
          <p:cNvPr id="4" name="Footer Placeholder 3">
            <a:extLst>
              <a:ext uri="{FF2B5EF4-FFF2-40B4-BE49-F238E27FC236}">
                <a16:creationId xmlns:a16="http://schemas.microsoft.com/office/drawing/2014/main" id="{F6378E1E-86B5-4357-9195-4516B2D705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D7E2591-2F61-4136-BAB4-4DF68AAB17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2D9A7E-B14A-4E32-B8E1-5B58813BDD93}" type="slidenum">
              <a:rPr lang="en-US" smtClean="0"/>
              <a:t>‹#›</a:t>
            </a:fld>
            <a:endParaRPr lang="en-US"/>
          </a:p>
        </p:txBody>
      </p:sp>
    </p:spTree>
    <p:extLst>
      <p:ext uri="{BB962C8B-B14F-4D97-AF65-F5344CB8AC3E}">
        <p14:creationId xmlns:p14="http://schemas.microsoft.com/office/powerpoint/2010/main" val="52523283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8604-F9F9-4826-AFA2-26F2A8C8E9EE}"/>
              </a:ext>
            </a:extLst>
          </p:cNvPr>
          <p:cNvSpPr>
            <a:spLocks noGrp="1"/>
          </p:cNvSpPr>
          <p:nvPr>
            <p:ph type="title"/>
          </p:nvPr>
        </p:nvSpPr>
        <p:spPr>
          <a:xfrm>
            <a:off x="454083" y="392634"/>
            <a:ext cx="6353117" cy="446952"/>
          </a:xfrm>
          <a:prstGeom prst="rect">
            <a:avLst/>
          </a:prstGeom>
        </p:spPr>
        <p:txBody>
          <a:bodyPr>
            <a:normAutofit/>
          </a:bodyPr>
          <a:lstStyle>
            <a:lvl1pPr>
              <a:defRPr sz="1400">
                <a:latin typeface="Montserrat Light" panose="00000400000000000000" pitchFamily="50" charset="0"/>
              </a:defRPr>
            </a:lvl1pPr>
          </a:lstStyle>
          <a:p>
            <a:endParaRPr lang="en-US" dirty="0"/>
          </a:p>
        </p:txBody>
      </p:sp>
      <p:cxnSp>
        <p:nvCxnSpPr>
          <p:cNvPr id="6" name="Straight Connector 5">
            <a:extLst>
              <a:ext uri="{FF2B5EF4-FFF2-40B4-BE49-F238E27FC236}">
                <a16:creationId xmlns:a16="http://schemas.microsoft.com/office/drawing/2014/main" id="{C01A2C98-6B1D-4EE6-A033-426F392A5280}"/>
              </a:ext>
            </a:extLst>
          </p:cNvPr>
          <p:cNvCxnSpPr>
            <a:cxnSpLocks/>
          </p:cNvCxnSpPr>
          <p:nvPr userDrawn="1"/>
        </p:nvCxnSpPr>
        <p:spPr>
          <a:xfrm flipH="1">
            <a:off x="552451" y="770164"/>
            <a:ext cx="6254749"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075D6B45-2776-4541-AA7D-3BCE7EF8CE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9514" y="343835"/>
            <a:ext cx="1740068" cy="463756"/>
          </a:xfrm>
          <a:prstGeom prst="rect">
            <a:avLst/>
          </a:prstGeom>
        </p:spPr>
      </p:pic>
      <p:sp>
        <p:nvSpPr>
          <p:cNvPr id="8" name="Title 1">
            <a:extLst>
              <a:ext uri="{FF2B5EF4-FFF2-40B4-BE49-F238E27FC236}">
                <a16:creationId xmlns:a16="http://schemas.microsoft.com/office/drawing/2014/main" id="{CB531BF4-3342-4DC8-8EE2-3BD3F7EC2E75}"/>
              </a:ext>
            </a:extLst>
          </p:cNvPr>
          <p:cNvSpPr txBox="1">
            <a:spLocks/>
          </p:cNvSpPr>
          <p:nvPr userDrawn="1"/>
        </p:nvSpPr>
        <p:spPr>
          <a:xfrm>
            <a:off x="404418" y="807591"/>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rgbClr val="00325A"/>
                </a:solidFill>
                <a:latin typeface="Montserrat" panose="02000505000000020004" pitchFamily="2" charset="0"/>
              </a:rPr>
              <a:t>Click to edit Master title style</a:t>
            </a:r>
          </a:p>
        </p:txBody>
      </p:sp>
      <p:sp>
        <p:nvSpPr>
          <p:cNvPr id="9" name="Content Placeholder 3">
            <a:extLst>
              <a:ext uri="{FF2B5EF4-FFF2-40B4-BE49-F238E27FC236}">
                <a16:creationId xmlns:a16="http://schemas.microsoft.com/office/drawing/2014/main" id="{8F738E19-97A3-4227-B257-7F949888D109}"/>
              </a:ext>
            </a:extLst>
          </p:cNvPr>
          <p:cNvSpPr>
            <a:spLocks noGrp="1"/>
          </p:cNvSpPr>
          <p:nvPr>
            <p:ph sz="half" idx="2"/>
          </p:nvPr>
        </p:nvSpPr>
        <p:spPr>
          <a:xfrm>
            <a:off x="454083" y="1956435"/>
            <a:ext cx="3868737" cy="3684588"/>
          </a:xfrm>
        </p:spPr>
        <p:txBody>
          <a:bodyPr/>
          <a:lstStyle>
            <a:lvl1pPr>
              <a:defRPr sz="1600">
                <a:solidFill>
                  <a:schemeClr val="tx1"/>
                </a:solidFill>
                <a:latin typeface="Montserrat" panose="02000505000000020004" pitchFamily="2" charset="0"/>
              </a:defRPr>
            </a:lvl1pPr>
            <a:lvl2pPr>
              <a:defRPr sz="1400">
                <a:solidFill>
                  <a:schemeClr val="tx1"/>
                </a:solidFill>
                <a:latin typeface="Montserrat" panose="02000505000000020004" pitchFamily="2" charset="0"/>
              </a:defRPr>
            </a:lvl2pPr>
            <a:lvl3pPr>
              <a:defRPr sz="1200">
                <a:solidFill>
                  <a:schemeClr val="tx1"/>
                </a:solidFill>
                <a:latin typeface="Montserrat Light" panose="00000400000000000000" pitchFamily="50" charset="0"/>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p:txBody>
      </p:sp>
      <p:sp>
        <p:nvSpPr>
          <p:cNvPr id="10" name="Content Placeholder 3">
            <a:extLst>
              <a:ext uri="{FF2B5EF4-FFF2-40B4-BE49-F238E27FC236}">
                <a16:creationId xmlns:a16="http://schemas.microsoft.com/office/drawing/2014/main" id="{1E0E760F-81DA-4BAE-AC97-982573EC6DDE}"/>
              </a:ext>
            </a:extLst>
          </p:cNvPr>
          <p:cNvSpPr>
            <a:spLocks noGrp="1"/>
          </p:cNvSpPr>
          <p:nvPr>
            <p:ph sz="half" idx="10"/>
          </p:nvPr>
        </p:nvSpPr>
        <p:spPr>
          <a:xfrm>
            <a:off x="4872831" y="1956435"/>
            <a:ext cx="3868737" cy="3684588"/>
          </a:xfrm>
        </p:spPr>
        <p:txBody>
          <a:bodyPr/>
          <a:lstStyle>
            <a:lvl1pPr>
              <a:defRPr sz="1600">
                <a:solidFill>
                  <a:schemeClr val="tx1"/>
                </a:solidFill>
                <a:latin typeface="Montserrat" panose="02000505000000020004" pitchFamily="2" charset="0"/>
              </a:defRPr>
            </a:lvl1pPr>
            <a:lvl2pPr>
              <a:defRPr sz="1400">
                <a:solidFill>
                  <a:schemeClr val="tx1"/>
                </a:solidFill>
                <a:latin typeface="Montserrat" panose="02000505000000020004" pitchFamily="2" charset="0"/>
              </a:defRPr>
            </a:lvl2pPr>
            <a:lvl3pPr>
              <a:defRPr sz="1200">
                <a:solidFill>
                  <a:schemeClr val="tx1"/>
                </a:solidFill>
                <a:latin typeface="Montserrat Light" panose="00000400000000000000" pitchFamily="50" charset="0"/>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5468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8604-F9F9-4826-AFA2-26F2A8C8E9EE}"/>
              </a:ext>
            </a:extLst>
          </p:cNvPr>
          <p:cNvSpPr>
            <a:spLocks noGrp="1"/>
          </p:cNvSpPr>
          <p:nvPr>
            <p:ph type="title"/>
          </p:nvPr>
        </p:nvSpPr>
        <p:spPr>
          <a:xfrm>
            <a:off x="454083" y="323212"/>
            <a:ext cx="6353117" cy="446952"/>
          </a:xfrm>
          <a:prstGeom prst="rect">
            <a:avLst/>
          </a:prstGeom>
        </p:spPr>
        <p:txBody>
          <a:bodyPr>
            <a:normAutofit/>
          </a:bodyPr>
          <a:lstStyle>
            <a:lvl1pPr>
              <a:defRPr sz="2000">
                <a:latin typeface="Montserrat Light" panose="00000400000000000000" pitchFamily="50" charset="0"/>
              </a:defRPr>
            </a:lvl1pPr>
          </a:lstStyle>
          <a:p>
            <a:endParaRPr lang="en-US" dirty="0"/>
          </a:p>
        </p:txBody>
      </p:sp>
      <p:cxnSp>
        <p:nvCxnSpPr>
          <p:cNvPr id="6" name="Straight Connector 5">
            <a:extLst>
              <a:ext uri="{FF2B5EF4-FFF2-40B4-BE49-F238E27FC236}">
                <a16:creationId xmlns:a16="http://schemas.microsoft.com/office/drawing/2014/main" id="{C01A2C98-6B1D-4EE6-A033-426F392A5280}"/>
              </a:ext>
            </a:extLst>
          </p:cNvPr>
          <p:cNvCxnSpPr>
            <a:cxnSpLocks/>
          </p:cNvCxnSpPr>
          <p:nvPr userDrawn="1"/>
        </p:nvCxnSpPr>
        <p:spPr>
          <a:xfrm flipH="1">
            <a:off x="552451" y="770164"/>
            <a:ext cx="6254749"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pic>
        <p:nvPicPr>
          <p:cNvPr id="7" name="Picture 6">
            <a:extLst>
              <a:ext uri="{FF2B5EF4-FFF2-40B4-BE49-F238E27FC236}">
                <a16:creationId xmlns:a16="http://schemas.microsoft.com/office/drawing/2014/main" id="{075D6B45-2776-4541-AA7D-3BCE7EF8CE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999514" y="343835"/>
            <a:ext cx="1740068" cy="463756"/>
          </a:xfrm>
          <a:prstGeom prst="rect">
            <a:avLst/>
          </a:prstGeom>
        </p:spPr>
      </p:pic>
      <p:sp>
        <p:nvSpPr>
          <p:cNvPr id="9" name="Content Placeholder 3">
            <a:extLst>
              <a:ext uri="{FF2B5EF4-FFF2-40B4-BE49-F238E27FC236}">
                <a16:creationId xmlns:a16="http://schemas.microsoft.com/office/drawing/2014/main" id="{8F738E19-97A3-4227-B257-7F949888D109}"/>
              </a:ext>
            </a:extLst>
          </p:cNvPr>
          <p:cNvSpPr>
            <a:spLocks noGrp="1"/>
          </p:cNvSpPr>
          <p:nvPr>
            <p:ph sz="half" idx="2"/>
          </p:nvPr>
        </p:nvSpPr>
        <p:spPr>
          <a:xfrm>
            <a:off x="308309" y="1068539"/>
            <a:ext cx="8285499" cy="3684588"/>
          </a:xfrm>
        </p:spPr>
        <p:txBody>
          <a:bodyPr/>
          <a:lstStyle>
            <a:lvl1pPr>
              <a:defRPr sz="1600">
                <a:solidFill>
                  <a:schemeClr val="tx1"/>
                </a:solidFill>
                <a:latin typeface="Montserrat" panose="02000505000000020004" pitchFamily="2" charset="0"/>
              </a:defRPr>
            </a:lvl1pPr>
            <a:lvl2pPr>
              <a:defRPr sz="1400">
                <a:solidFill>
                  <a:schemeClr val="tx1"/>
                </a:solidFill>
                <a:latin typeface="Montserrat" panose="02000505000000020004" pitchFamily="2" charset="0"/>
              </a:defRPr>
            </a:lvl2pPr>
            <a:lvl3pPr>
              <a:defRPr sz="1200">
                <a:solidFill>
                  <a:schemeClr val="tx1"/>
                </a:solidFill>
                <a:latin typeface="Montserrat Light" panose="00000400000000000000" pitchFamily="50" charset="0"/>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131609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0390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F921CE-1BFB-4C33-9E39-9E365E85FFB4}"/>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8E4CF2-F9B2-4A2F-8879-48B31C82B1B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A3FEA90-32AA-4707-952A-6016A899B155}"/>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5C12DA-7C3F-4F5E-A3EF-25444230DB43}" type="datetimeFigureOut">
              <a:rPr lang="en-US" smtClean="0"/>
              <a:t>10/12/2022</a:t>
            </a:fld>
            <a:endParaRPr lang="en-US"/>
          </a:p>
        </p:txBody>
      </p:sp>
      <p:sp>
        <p:nvSpPr>
          <p:cNvPr id="5" name="Footer Placeholder 4">
            <a:extLst>
              <a:ext uri="{FF2B5EF4-FFF2-40B4-BE49-F238E27FC236}">
                <a16:creationId xmlns:a16="http://schemas.microsoft.com/office/drawing/2014/main" id="{DFA2581A-1314-46EF-8E8C-577D4775892C}"/>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B4EFBB-8EF2-4237-B64F-A4D1656066C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9A2CBB-99DC-4D92-93F8-130B3B4D489E}" type="slidenum">
              <a:rPr lang="en-US" smtClean="0"/>
              <a:t>‹#›</a:t>
            </a:fld>
            <a:endParaRPr lang="en-US"/>
          </a:p>
        </p:txBody>
      </p:sp>
    </p:spTree>
    <p:extLst>
      <p:ext uri="{BB962C8B-B14F-4D97-AF65-F5344CB8AC3E}">
        <p14:creationId xmlns:p14="http://schemas.microsoft.com/office/powerpoint/2010/main" val="1748154731"/>
      </p:ext>
    </p:extLst>
  </p:cSld>
  <p:clrMap bg1="lt1" tx1="dk1" bg2="lt2" tx2="dk2" accent1="accent1" accent2="accent2" accent3="accent3" accent4="accent4" accent5="accent5" accent6="accent6" hlink="hlink" folHlink="folHlink"/>
  <p:sldLayoutIdLst>
    <p:sldLayoutId id="2147483668" r:id="rId1"/>
    <p:sldLayoutId id="2147483675"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3.jp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6.jpg"/></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10.jp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oat standing on a field&#10;&#10;Description automatically generated">
            <a:extLst>
              <a:ext uri="{FF2B5EF4-FFF2-40B4-BE49-F238E27FC236}">
                <a16:creationId xmlns:a16="http://schemas.microsoft.com/office/drawing/2014/main" id="{CFFA207B-F291-4D31-B23D-7E93708C2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9504" y="23221"/>
            <a:ext cx="1572065" cy="1572065"/>
          </a:xfrm>
          <a:prstGeom prst="rect">
            <a:avLst/>
          </a:prstGeom>
        </p:spPr>
      </p:pic>
      <p:pic>
        <p:nvPicPr>
          <p:cNvPr id="5" name="Picture 4" descr="A close up of a plant&#10;&#10;Description automatically generated">
            <a:extLst>
              <a:ext uri="{FF2B5EF4-FFF2-40B4-BE49-F238E27FC236}">
                <a16:creationId xmlns:a16="http://schemas.microsoft.com/office/drawing/2014/main" id="{F41C1C37-6399-4562-B782-8C14323CEF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5935" y="1595286"/>
            <a:ext cx="1572065" cy="1572065"/>
          </a:xfrm>
          <a:prstGeom prst="rect">
            <a:avLst/>
          </a:prstGeom>
        </p:spPr>
      </p:pic>
      <p:pic>
        <p:nvPicPr>
          <p:cNvPr id="7" name="Picture 6" descr="A wolf outside in the grass&#10;&#10;Description automatically generated">
            <a:extLst>
              <a:ext uri="{FF2B5EF4-FFF2-40B4-BE49-F238E27FC236}">
                <a16:creationId xmlns:a16="http://schemas.microsoft.com/office/drawing/2014/main" id="{2FD30F6D-28A5-4A9D-9926-84A078A9E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8749" y="3195765"/>
            <a:ext cx="2078502" cy="1385668"/>
          </a:xfrm>
          <a:prstGeom prst="rect">
            <a:avLst/>
          </a:prstGeom>
        </p:spPr>
      </p:pic>
      <p:pic>
        <p:nvPicPr>
          <p:cNvPr id="8" name="Picture 7">
            <a:extLst>
              <a:ext uri="{FF2B5EF4-FFF2-40B4-BE49-F238E27FC236}">
                <a16:creationId xmlns:a16="http://schemas.microsoft.com/office/drawing/2014/main" id="{9FB5F6A6-7735-4494-AC92-69D9D185C97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82" r="-1"/>
          <a:stretch/>
        </p:blipFill>
        <p:spPr>
          <a:xfrm>
            <a:off x="0" y="-26738"/>
            <a:ext cx="9144000" cy="6858000"/>
          </a:xfrm>
          <a:prstGeom prst="rect">
            <a:avLst/>
          </a:prstGeom>
        </p:spPr>
      </p:pic>
      <p:sp>
        <p:nvSpPr>
          <p:cNvPr id="9" name="TextBox 8">
            <a:extLst>
              <a:ext uri="{FF2B5EF4-FFF2-40B4-BE49-F238E27FC236}">
                <a16:creationId xmlns:a16="http://schemas.microsoft.com/office/drawing/2014/main" id="{A4BEC1E0-A7A6-4BEB-851A-E47C37C0C6AB}"/>
              </a:ext>
            </a:extLst>
          </p:cNvPr>
          <p:cNvSpPr txBox="1"/>
          <p:nvPr/>
        </p:nvSpPr>
        <p:spPr>
          <a:xfrm>
            <a:off x="211015" y="3967089"/>
            <a:ext cx="5373859" cy="1384995"/>
          </a:xfrm>
          <a:prstGeom prst="rect">
            <a:avLst/>
          </a:prstGeom>
          <a:noFill/>
        </p:spPr>
        <p:txBody>
          <a:bodyPr wrap="square" rtlCol="0">
            <a:spAutoFit/>
          </a:bodyPr>
          <a:lstStyle/>
          <a:p>
            <a:r>
              <a:rPr lang="id-ID" sz="2800" dirty="0"/>
              <a:t>Kuliah 4</a:t>
            </a:r>
          </a:p>
          <a:p>
            <a:r>
              <a:rPr lang="id-ID" sz="2800" dirty="0"/>
              <a:t>Ekuivalensi NFA-DFA</a:t>
            </a:r>
          </a:p>
          <a:p>
            <a:r>
              <a:rPr lang="id-ID" sz="2800" dirty="0"/>
              <a:t>Terapan FSA</a:t>
            </a:r>
          </a:p>
        </p:txBody>
      </p:sp>
    </p:spTree>
    <p:extLst>
      <p:ext uri="{BB962C8B-B14F-4D97-AF65-F5344CB8AC3E}">
        <p14:creationId xmlns:p14="http://schemas.microsoft.com/office/powerpoint/2010/main" val="2042993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5AA82985-7482-4CB2-AC32-2A494F012A1A}"/>
              </a:ext>
            </a:extLst>
          </p:cNvPr>
          <p:cNvSpPr txBox="1"/>
          <p:nvPr/>
        </p:nvSpPr>
        <p:spPr>
          <a:xfrm>
            <a:off x="552450" y="211015"/>
            <a:ext cx="5834282" cy="954107"/>
          </a:xfrm>
          <a:prstGeom prst="rect">
            <a:avLst/>
          </a:prstGeom>
          <a:noFill/>
        </p:spPr>
        <p:txBody>
          <a:bodyPr wrap="square" rtlCol="0">
            <a:spAutoFit/>
          </a:bodyPr>
          <a:lstStyle/>
          <a:p>
            <a:r>
              <a:rPr lang="id-ID" sz="2800" dirty="0"/>
              <a:t>Contoh </a:t>
            </a:r>
          </a:p>
          <a:p>
            <a:endParaRPr lang="id-ID" sz="2800" dirty="0"/>
          </a:p>
        </p:txBody>
      </p:sp>
      <p:sp>
        <p:nvSpPr>
          <p:cNvPr id="4" name="TextBox 3">
            <a:extLst>
              <a:ext uri="{FF2B5EF4-FFF2-40B4-BE49-F238E27FC236}">
                <a16:creationId xmlns:a16="http://schemas.microsoft.com/office/drawing/2014/main" id="{3C638259-238F-49F5-A9E1-79B414F1418D}"/>
              </a:ext>
            </a:extLst>
          </p:cNvPr>
          <p:cNvSpPr txBox="1"/>
          <p:nvPr/>
        </p:nvSpPr>
        <p:spPr>
          <a:xfrm>
            <a:off x="552450" y="872197"/>
            <a:ext cx="8282061" cy="4708981"/>
          </a:xfrm>
          <a:prstGeom prst="rect">
            <a:avLst/>
          </a:prstGeom>
          <a:noFill/>
        </p:spPr>
        <p:txBody>
          <a:bodyPr wrap="square" rtlCol="0">
            <a:spAutoFit/>
          </a:bodyPr>
          <a:lstStyle/>
          <a:p>
            <a:r>
              <a:rPr lang="id-ID" sz="2000" dirty="0"/>
              <a:t>State yang akan dibentuk : { }, {q0} , {q1}, {q0, q1}</a:t>
            </a:r>
          </a:p>
          <a:p>
            <a:r>
              <a:rPr lang="id-ID" sz="2000" dirty="0"/>
              <a:t>Telusuri state</a:t>
            </a:r>
          </a:p>
          <a:p>
            <a:r>
              <a:rPr lang="id-ID" sz="2000" dirty="0"/>
              <a:t>State awal : q0</a:t>
            </a:r>
          </a:p>
          <a:p>
            <a:r>
              <a:rPr lang="id-ID" sz="2000" dirty="0"/>
              <a:t>State akhir yang mengandung q1 yaitu {q1}, {q0, q1}</a:t>
            </a:r>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p:txBody>
      </p:sp>
      <p:graphicFrame>
        <p:nvGraphicFramePr>
          <p:cNvPr id="5" name="Table 6">
            <a:extLst>
              <a:ext uri="{FF2B5EF4-FFF2-40B4-BE49-F238E27FC236}">
                <a16:creationId xmlns:a16="http://schemas.microsoft.com/office/drawing/2014/main" id="{9EE07315-7F7C-46F3-9311-4ADE8DABDB34}"/>
              </a:ext>
            </a:extLst>
          </p:cNvPr>
          <p:cNvGraphicFramePr>
            <a:graphicFrameLocks noGrp="1"/>
          </p:cNvGraphicFramePr>
          <p:nvPr>
            <p:extLst>
              <p:ext uri="{D42A27DB-BD31-4B8C-83A1-F6EECF244321}">
                <p14:modId xmlns:p14="http://schemas.microsoft.com/office/powerpoint/2010/main" val="93342295"/>
              </p:ext>
            </p:extLst>
          </p:nvPr>
        </p:nvGraphicFramePr>
        <p:xfrm>
          <a:off x="590834" y="2381733"/>
          <a:ext cx="3573207" cy="1854200"/>
        </p:xfrm>
        <a:graphic>
          <a:graphicData uri="http://schemas.openxmlformats.org/drawingml/2006/table">
            <a:tbl>
              <a:tblPr firstRow="1" bandRow="1">
                <a:tableStyleId>{5C22544A-7EE6-4342-B048-85BDC9FD1C3A}</a:tableStyleId>
              </a:tblPr>
              <a:tblGrid>
                <a:gridCol w="1191069">
                  <a:extLst>
                    <a:ext uri="{9D8B030D-6E8A-4147-A177-3AD203B41FA5}">
                      <a16:colId xmlns:a16="http://schemas.microsoft.com/office/drawing/2014/main" val="2502532304"/>
                    </a:ext>
                  </a:extLst>
                </a:gridCol>
                <a:gridCol w="1191069">
                  <a:extLst>
                    <a:ext uri="{9D8B030D-6E8A-4147-A177-3AD203B41FA5}">
                      <a16:colId xmlns:a16="http://schemas.microsoft.com/office/drawing/2014/main" val="1288243182"/>
                    </a:ext>
                  </a:extLst>
                </a:gridCol>
                <a:gridCol w="1191069">
                  <a:extLst>
                    <a:ext uri="{9D8B030D-6E8A-4147-A177-3AD203B41FA5}">
                      <a16:colId xmlns:a16="http://schemas.microsoft.com/office/drawing/2014/main" val="4119008281"/>
                    </a:ext>
                  </a:extLst>
                </a:gridCol>
              </a:tblGrid>
              <a:tr h="370840">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t>0</a:t>
                      </a:r>
                    </a:p>
                  </a:txBody>
                  <a:tcPr/>
                </a:tc>
                <a:tc>
                  <a:txBody>
                    <a:bodyPr/>
                    <a:lstStyle/>
                    <a:p>
                      <a:pPr algn="ctr"/>
                      <a:r>
                        <a:rPr lang="id-ID" b="1" dirty="0"/>
                        <a:t>1</a:t>
                      </a:r>
                    </a:p>
                  </a:txBody>
                  <a:tcPr/>
                </a:tc>
                <a:extLst>
                  <a:ext uri="{0D108BD9-81ED-4DB2-BD59-A6C34878D82A}">
                    <a16:rowId xmlns:a16="http://schemas.microsoft.com/office/drawing/2014/main" val="458054496"/>
                  </a:ext>
                </a:extLst>
              </a:tr>
              <a:tr h="370840">
                <a:tc>
                  <a:txBody>
                    <a:bodyPr/>
                    <a:lstStyle/>
                    <a:p>
                      <a:pPr algn="ctr"/>
                      <a:r>
                        <a:rPr lang="id-ID" b="1" dirty="0"/>
                        <a:t>{  }</a:t>
                      </a:r>
                    </a:p>
                  </a:txBody>
                  <a:tcPr/>
                </a:tc>
                <a:tc>
                  <a:txBody>
                    <a:bodyPr/>
                    <a:lstStyle/>
                    <a:p>
                      <a:pPr algn="ctr"/>
                      <a:r>
                        <a:rPr lang="id-ID" b="1" dirty="0"/>
                        <a:t>{  }</a:t>
                      </a:r>
                    </a:p>
                  </a:txBody>
                  <a:tcPr/>
                </a:tc>
                <a:tc>
                  <a:txBody>
                    <a:bodyPr/>
                    <a:lstStyle/>
                    <a:p>
                      <a:pPr algn="ctr"/>
                      <a:r>
                        <a:rPr lang="id-ID" b="1" dirty="0"/>
                        <a:t>{  }</a:t>
                      </a:r>
                    </a:p>
                  </a:txBody>
                  <a:tcPr/>
                </a:tc>
                <a:extLst>
                  <a:ext uri="{0D108BD9-81ED-4DB2-BD59-A6C34878D82A}">
                    <a16:rowId xmlns:a16="http://schemas.microsoft.com/office/drawing/2014/main" val="1208444240"/>
                  </a:ext>
                </a:extLst>
              </a:tr>
              <a:tr h="370840">
                <a:tc>
                  <a:txBody>
                    <a:bodyPr/>
                    <a:lstStyle/>
                    <a:p>
                      <a:pPr algn="ctr"/>
                      <a:r>
                        <a:rPr lang="id-ID" b="1" dirty="0"/>
                        <a:t>{q0}</a:t>
                      </a:r>
                    </a:p>
                  </a:txBody>
                  <a:tcPr/>
                </a:tc>
                <a:tc>
                  <a:txBody>
                    <a:bodyPr/>
                    <a:lstStyle/>
                    <a:p>
                      <a:pPr algn="ctr"/>
                      <a:r>
                        <a:rPr lang="id-ID" b="1" dirty="0"/>
                        <a:t>{q0, q1}</a:t>
                      </a:r>
                    </a:p>
                  </a:txBody>
                  <a:tcPr/>
                </a:tc>
                <a:tc>
                  <a:txBody>
                    <a:bodyPr/>
                    <a:lstStyle/>
                    <a:p>
                      <a:pPr algn="ctr"/>
                      <a:r>
                        <a:rPr lang="id-ID" b="1" dirty="0"/>
                        <a:t>{q1}</a:t>
                      </a:r>
                    </a:p>
                  </a:txBody>
                  <a:tcPr/>
                </a:tc>
                <a:extLst>
                  <a:ext uri="{0D108BD9-81ED-4DB2-BD59-A6C34878D82A}">
                    <a16:rowId xmlns:a16="http://schemas.microsoft.com/office/drawing/2014/main" val="1335947361"/>
                  </a:ext>
                </a:extLst>
              </a:tr>
              <a:tr h="370840">
                <a:tc>
                  <a:txBody>
                    <a:bodyPr/>
                    <a:lstStyle/>
                    <a:p>
                      <a:pPr algn="ctr"/>
                      <a:r>
                        <a:rPr lang="id-ID" b="1" dirty="0"/>
                        <a:t>{q1}</a:t>
                      </a:r>
                    </a:p>
                  </a:txBody>
                  <a:tcPr/>
                </a:tc>
                <a:tc>
                  <a:txBody>
                    <a:bodyPr/>
                    <a:lstStyle/>
                    <a:p>
                      <a:pPr algn="ctr"/>
                      <a:r>
                        <a:rPr lang="id-ID" b="1" dirty="0"/>
                        <a:t>{  }</a:t>
                      </a:r>
                    </a:p>
                  </a:txBody>
                  <a:tcPr/>
                </a:tc>
                <a:tc>
                  <a:txBody>
                    <a:bodyPr/>
                    <a:lstStyle/>
                    <a:p>
                      <a:pPr algn="ctr"/>
                      <a:r>
                        <a:rPr lang="id-ID" b="1" dirty="0"/>
                        <a:t>{q0, q1}</a:t>
                      </a:r>
                    </a:p>
                  </a:txBody>
                  <a:tcPr/>
                </a:tc>
                <a:extLst>
                  <a:ext uri="{0D108BD9-81ED-4DB2-BD59-A6C34878D82A}">
                    <a16:rowId xmlns:a16="http://schemas.microsoft.com/office/drawing/2014/main" val="1081282634"/>
                  </a:ext>
                </a:extLst>
              </a:tr>
              <a:tr h="370840">
                <a:tc>
                  <a:txBody>
                    <a:bodyPr/>
                    <a:lstStyle/>
                    <a:p>
                      <a:pPr algn="ctr"/>
                      <a:r>
                        <a:rPr lang="id-ID" b="1" dirty="0"/>
                        <a:t>{q0, q1}</a:t>
                      </a:r>
                    </a:p>
                  </a:txBody>
                  <a:tcPr/>
                </a:tc>
                <a:tc>
                  <a:txBody>
                    <a:bodyPr/>
                    <a:lstStyle/>
                    <a:p>
                      <a:pPr algn="ctr"/>
                      <a:r>
                        <a:rPr lang="id-ID" b="1" dirty="0"/>
                        <a:t>{q0, q1}</a:t>
                      </a:r>
                    </a:p>
                  </a:txBody>
                  <a:tcPr/>
                </a:tc>
                <a:tc>
                  <a:txBody>
                    <a:bodyPr/>
                    <a:lstStyle/>
                    <a:p>
                      <a:pPr algn="ctr"/>
                      <a:r>
                        <a:rPr lang="id-ID" b="1" dirty="0"/>
                        <a:t>{q0, q1}</a:t>
                      </a:r>
                    </a:p>
                  </a:txBody>
                  <a:tcPr/>
                </a:tc>
                <a:extLst>
                  <a:ext uri="{0D108BD9-81ED-4DB2-BD59-A6C34878D82A}">
                    <a16:rowId xmlns:a16="http://schemas.microsoft.com/office/drawing/2014/main" val="2884004100"/>
                  </a:ext>
                </a:extLst>
              </a:tr>
            </a:tbl>
          </a:graphicData>
        </a:graphic>
      </p:graphicFrame>
      <p:pic>
        <p:nvPicPr>
          <p:cNvPr id="10" name="Picture 9" descr="Diagram&#10;&#10;Description automatically generated">
            <a:extLst>
              <a:ext uri="{FF2B5EF4-FFF2-40B4-BE49-F238E27FC236}">
                <a16:creationId xmlns:a16="http://schemas.microsoft.com/office/drawing/2014/main" id="{A5C52941-2D9E-41C9-8905-BA03D92012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5688" y="2236767"/>
            <a:ext cx="4368823" cy="3012044"/>
          </a:xfrm>
          <a:prstGeom prst="rect">
            <a:avLst/>
          </a:prstGeom>
        </p:spPr>
      </p:pic>
    </p:spTree>
    <p:extLst>
      <p:ext uri="{BB962C8B-B14F-4D97-AF65-F5344CB8AC3E}">
        <p14:creationId xmlns:p14="http://schemas.microsoft.com/office/powerpoint/2010/main" val="962199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695F8DBE-D7B8-4F8F-A75A-6A146F73CDD7}"/>
              </a:ext>
            </a:extLst>
          </p:cNvPr>
          <p:cNvSpPr txBox="1"/>
          <p:nvPr/>
        </p:nvSpPr>
        <p:spPr>
          <a:xfrm>
            <a:off x="552450" y="267286"/>
            <a:ext cx="6875292" cy="830997"/>
          </a:xfrm>
          <a:prstGeom prst="rect">
            <a:avLst/>
          </a:prstGeom>
          <a:noFill/>
        </p:spPr>
        <p:txBody>
          <a:bodyPr wrap="square" rtlCol="0">
            <a:spAutoFit/>
          </a:bodyPr>
          <a:lstStyle/>
          <a:p>
            <a:r>
              <a:rPr lang="id-ID" sz="2000" dirty="0"/>
              <a:t>Ekuivalensi NFA  </a:t>
            </a:r>
            <a:r>
              <a:rPr lang="id-ID" sz="2000" dirty="0">
                <a:sym typeface="Symbol" panose="05050102010706020507" pitchFamily="18" charset="2"/>
              </a:rPr>
              <a:t>-</a:t>
            </a:r>
            <a:r>
              <a:rPr lang="id-ID" sz="2000" dirty="0"/>
              <a:t> move ke NFA tanpa </a:t>
            </a:r>
            <a:r>
              <a:rPr lang="id-ID" sz="2000" dirty="0">
                <a:sym typeface="Symbol" panose="05050102010706020507" pitchFamily="18" charset="2"/>
              </a:rPr>
              <a:t>-</a:t>
            </a:r>
            <a:r>
              <a:rPr lang="id-ID" sz="2000" dirty="0"/>
              <a:t>move NFA </a:t>
            </a:r>
            <a:r>
              <a:rPr lang="id-ID" sz="2000" dirty="0">
                <a:sym typeface="Symbol" panose="05050102010706020507" pitchFamily="18" charset="2"/>
              </a:rPr>
              <a:t>-</a:t>
            </a:r>
            <a:r>
              <a:rPr lang="id-ID" sz="2000" dirty="0"/>
              <a:t>move </a:t>
            </a:r>
          </a:p>
          <a:p>
            <a:endParaRPr lang="id-ID" sz="2800" dirty="0"/>
          </a:p>
        </p:txBody>
      </p:sp>
      <p:sp>
        <p:nvSpPr>
          <p:cNvPr id="5" name="TextBox 4">
            <a:extLst>
              <a:ext uri="{FF2B5EF4-FFF2-40B4-BE49-F238E27FC236}">
                <a16:creationId xmlns:a16="http://schemas.microsoft.com/office/drawing/2014/main" id="{C894E241-230B-4599-B525-371D11F3BEF8}"/>
              </a:ext>
            </a:extLst>
          </p:cNvPr>
          <p:cNvSpPr txBox="1"/>
          <p:nvPr/>
        </p:nvSpPr>
        <p:spPr>
          <a:xfrm>
            <a:off x="552450" y="998806"/>
            <a:ext cx="7791450" cy="8094524"/>
          </a:xfrm>
          <a:prstGeom prst="rect">
            <a:avLst/>
          </a:prstGeom>
          <a:noFill/>
        </p:spPr>
        <p:txBody>
          <a:bodyPr wrap="square" rtlCol="0">
            <a:spAutoFit/>
          </a:bodyPr>
          <a:lstStyle/>
          <a:p>
            <a:r>
              <a:rPr lang="id-ID" sz="2000" dirty="0"/>
              <a:t>NFA  </a:t>
            </a:r>
            <a:r>
              <a:rPr lang="id-ID" sz="2000" dirty="0">
                <a:sym typeface="Symbol" panose="05050102010706020507" pitchFamily="18" charset="2"/>
              </a:rPr>
              <a:t></a:t>
            </a:r>
            <a:r>
              <a:rPr lang="id-ID" sz="2000" dirty="0"/>
              <a:t>- move adalah mesin NFA yang diperbolehkan mengubah state tanpa membaca input. Disebut dengan transisi </a:t>
            </a:r>
            <a:r>
              <a:rPr lang="id-ID" sz="2000" dirty="0">
                <a:sym typeface="Symbol" panose="05050102010706020507" pitchFamily="18" charset="2"/>
              </a:rPr>
              <a:t></a:t>
            </a:r>
            <a:r>
              <a:rPr lang="id-ID" sz="2000" dirty="0"/>
              <a:t>   karena tidak bergantung pada suatu input ketika melakukan transisi</a:t>
            </a:r>
          </a:p>
          <a:p>
            <a:r>
              <a:rPr lang="id-ID" sz="2000" b="1" dirty="0">
                <a:solidFill>
                  <a:srgbClr val="FF0000"/>
                </a:solidFill>
              </a:rPr>
              <a:t>Contoh NFA  </a:t>
            </a:r>
            <a:r>
              <a:rPr lang="id-ID" sz="2000" b="1" dirty="0">
                <a:solidFill>
                  <a:srgbClr val="FF0000"/>
                </a:solidFill>
                <a:sym typeface="Symbol" panose="05050102010706020507" pitchFamily="18" charset="2"/>
              </a:rPr>
              <a:t></a:t>
            </a:r>
            <a:r>
              <a:rPr lang="id-ID" sz="2000" b="1" dirty="0">
                <a:solidFill>
                  <a:srgbClr val="FF0000"/>
                </a:solidFill>
              </a:rPr>
              <a:t> -move</a:t>
            </a:r>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pPr marL="342900" indent="-342900">
              <a:buFont typeface="Arial" panose="020B0604020202020204" pitchFamily="34" charset="0"/>
              <a:buChar char="•"/>
            </a:pPr>
            <a:r>
              <a:rPr lang="id-ID" sz="2000" dirty="0"/>
              <a:t>q0 tanpa membaca input dapat berpindah ke q1</a:t>
            </a:r>
          </a:p>
          <a:p>
            <a:pPr marL="342900" indent="-342900">
              <a:buFont typeface="Arial" panose="020B0604020202020204" pitchFamily="34" charset="0"/>
              <a:buChar char="•"/>
            </a:pPr>
            <a:r>
              <a:rPr lang="id-ID" sz="2000" dirty="0"/>
              <a:t>q1 tanpa membaca input dapat berpindah ke q2</a:t>
            </a:r>
          </a:p>
          <a:p>
            <a:pPr marL="342900" indent="-342900">
              <a:buFont typeface="Arial" panose="020B0604020202020204" pitchFamily="34" charset="0"/>
              <a:buChar char="•"/>
            </a:pPr>
            <a:r>
              <a:rPr lang="id-ID" sz="2000" dirty="0"/>
              <a:t>q4 tanpa membaca input dapat berpindah ke q1</a:t>
            </a:r>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p:txBody>
      </p:sp>
      <p:pic>
        <p:nvPicPr>
          <p:cNvPr id="11" name="Picture 10" descr="Diagram&#10;&#10;Description automatically generated">
            <a:extLst>
              <a:ext uri="{FF2B5EF4-FFF2-40B4-BE49-F238E27FC236}">
                <a16:creationId xmlns:a16="http://schemas.microsoft.com/office/drawing/2014/main" id="{C07294B6-FBEB-4F21-B4E1-74CEC29503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00374" y="2097089"/>
            <a:ext cx="3860847" cy="2246311"/>
          </a:xfrm>
          <a:prstGeom prst="rect">
            <a:avLst/>
          </a:prstGeom>
        </p:spPr>
      </p:pic>
    </p:spTree>
    <p:extLst>
      <p:ext uri="{BB962C8B-B14F-4D97-AF65-F5344CB8AC3E}">
        <p14:creationId xmlns:p14="http://schemas.microsoft.com/office/powerpoint/2010/main" val="2177622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09884A8F-C48B-4E61-96A3-597ED50A87C1}"/>
              </a:ext>
            </a:extLst>
          </p:cNvPr>
          <p:cNvSpPr txBox="1"/>
          <p:nvPr/>
        </p:nvSpPr>
        <p:spPr>
          <a:xfrm>
            <a:off x="348343" y="309489"/>
            <a:ext cx="6665643" cy="830997"/>
          </a:xfrm>
          <a:prstGeom prst="rect">
            <a:avLst/>
          </a:prstGeom>
          <a:noFill/>
        </p:spPr>
        <p:txBody>
          <a:bodyPr wrap="square" rtlCol="0">
            <a:spAutoFit/>
          </a:bodyPr>
          <a:lstStyle/>
          <a:p>
            <a:r>
              <a:rPr lang="id-ID" sz="2000" dirty="0"/>
              <a:t>Ekuivalensi NFA  </a:t>
            </a:r>
            <a:r>
              <a:rPr lang="id-ID" sz="2000" dirty="0">
                <a:sym typeface="Symbol" panose="05050102010706020507" pitchFamily="18" charset="2"/>
              </a:rPr>
              <a:t>-</a:t>
            </a:r>
            <a:r>
              <a:rPr lang="id-ID" sz="2000" dirty="0"/>
              <a:t> move ke NFA tanpa </a:t>
            </a:r>
            <a:r>
              <a:rPr lang="id-ID" sz="2000" dirty="0">
                <a:sym typeface="Symbol" panose="05050102010706020507" pitchFamily="18" charset="2"/>
              </a:rPr>
              <a:t>-</a:t>
            </a:r>
            <a:r>
              <a:rPr lang="id-ID" sz="2000" dirty="0"/>
              <a:t>move NFA </a:t>
            </a:r>
            <a:r>
              <a:rPr lang="id-ID" sz="2000" dirty="0">
                <a:sym typeface="Symbol" panose="05050102010706020507" pitchFamily="18" charset="2"/>
              </a:rPr>
              <a:t>-</a:t>
            </a:r>
            <a:r>
              <a:rPr lang="id-ID" sz="2000" dirty="0"/>
              <a:t>move </a:t>
            </a:r>
          </a:p>
          <a:p>
            <a:endParaRPr lang="id-ID" sz="2800" dirty="0"/>
          </a:p>
        </p:txBody>
      </p:sp>
      <p:sp>
        <p:nvSpPr>
          <p:cNvPr id="4" name="TextBox 3">
            <a:extLst>
              <a:ext uri="{FF2B5EF4-FFF2-40B4-BE49-F238E27FC236}">
                <a16:creationId xmlns:a16="http://schemas.microsoft.com/office/drawing/2014/main" id="{3572435B-1C89-49E4-8671-D5900E1F1401}"/>
              </a:ext>
            </a:extLst>
          </p:cNvPr>
          <p:cNvSpPr txBox="1"/>
          <p:nvPr/>
        </p:nvSpPr>
        <p:spPr>
          <a:xfrm>
            <a:off x="348343" y="942535"/>
            <a:ext cx="7726512" cy="4708981"/>
          </a:xfrm>
          <a:prstGeom prst="rect">
            <a:avLst/>
          </a:prstGeom>
          <a:noFill/>
        </p:spPr>
        <p:txBody>
          <a:bodyPr wrap="square" rtlCol="0">
            <a:spAutoFit/>
          </a:bodyPr>
          <a:lstStyle/>
          <a:p>
            <a:r>
              <a:rPr lang="id-ID" sz="2000" dirty="0"/>
              <a:t> </a:t>
            </a:r>
            <a:r>
              <a:rPr lang="id-ID" sz="2000" dirty="0">
                <a:sym typeface="Symbol" panose="05050102010706020507" pitchFamily="18" charset="2"/>
              </a:rPr>
              <a:t></a:t>
            </a:r>
            <a:r>
              <a:rPr lang="id-ID" sz="2000" dirty="0"/>
              <a:t> -closure adalah himpunan state-state yang dapat dicapai dari suatu state tanpa membaca input</a:t>
            </a:r>
          </a:p>
          <a:p>
            <a:pPr marL="342900" indent="-342900">
              <a:buFont typeface="Symbol" panose="05050102010706020507" pitchFamily="18" charset="2"/>
              <a:buChar char="e"/>
            </a:pPr>
            <a:r>
              <a:rPr lang="id-ID" sz="2000" dirty="0"/>
              <a:t>-closure (q0)  = {q0, q1, q2}</a:t>
            </a:r>
          </a:p>
          <a:p>
            <a:pPr marL="342900" indent="-342900">
              <a:buFont typeface="Symbol" panose="05050102010706020507" pitchFamily="18" charset="2"/>
              <a:buChar char="e"/>
            </a:pPr>
            <a:r>
              <a:rPr lang="id-ID" sz="2000" dirty="0"/>
              <a:t>-closure (q1) = {q1, q2}</a:t>
            </a:r>
          </a:p>
          <a:p>
            <a:pPr marL="342900" indent="-342900">
              <a:buFont typeface="Symbol" panose="05050102010706020507" pitchFamily="18" charset="2"/>
              <a:buChar char="e"/>
            </a:pPr>
            <a:r>
              <a:rPr lang="id-ID" sz="2000" dirty="0"/>
              <a:t>-closure (q2) = {q2}</a:t>
            </a:r>
          </a:p>
          <a:p>
            <a:pPr marL="342900" indent="-342900">
              <a:buFont typeface="Symbol" panose="05050102010706020507" pitchFamily="18" charset="2"/>
              <a:buChar char="e"/>
            </a:pPr>
            <a:r>
              <a:rPr lang="id-ID" sz="2000" dirty="0"/>
              <a:t>-closure (q3) = {q3}</a:t>
            </a:r>
          </a:p>
          <a:p>
            <a:pPr marL="342900" indent="-342900">
              <a:buFont typeface="Symbol" panose="05050102010706020507" pitchFamily="18" charset="2"/>
              <a:buChar char="e"/>
            </a:pPr>
            <a:r>
              <a:rPr lang="id-ID" sz="2000" dirty="0"/>
              <a:t>-closure (q4) = {q1, q2, q4}</a:t>
            </a:r>
          </a:p>
          <a:p>
            <a:r>
              <a:rPr lang="id-ID" sz="2000" dirty="0"/>
              <a:t>Pada suatu state yang tidak memiliki transisi </a:t>
            </a:r>
            <a:r>
              <a:rPr lang="id-ID" sz="2000" dirty="0">
                <a:sym typeface="Symbol" panose="05050102010706020507" pitchFamily="18" charset="2"/>
              </a:rPr>
              <a:t></a:t>
            </a:r>
            <a:r>
              <a:rPr lang="id-ID" sz="2000" dirty="0"/>
              <a:t>  maka  </a:t>
            </a:r>
            <a:r>
              <a:rPr lang="id-ID" sz="2000" dirty="0">
                <a:sym typeface="Symbol" panose="05050102010706020507" pitchFamily="18" charset="2"/>
              </a:rPr>
              <a:t></a:t>
            </a:r>
            <a:r>
              <a:rPr lang="id-ID" sz="2000" dirty="0"/>
              <a:t>  -closurenya adalah state itu sendiri.</a:t>
            </a:r>
          </a:p>
          <a:p>
            <a:endParaRPr lang="id-ID" sz="2000" dirty="0"/>
          </a:p>
          <a:p>
            <a:endParaRPr lang="id-ID" sz="2000" dirty="0"/>
          </a:p>
          <a:p>
            <a:endParaRPr lang="id-ID" sz="2000" dirty="0"/>
          </a:p>
          <a:p>
            <a:endParaRPr lang="id-ID" sz="2000" dirty="0"/>
          </a:p>
          <a:p>
            <a:endParaRPr lang="id-ID" sz="2000" dirty="0"/>
          </a:p>
          <a:p>
            <a:endParaRPr lang="id-ID" sz="2000" dirty="0"/>
          </a:p>
        </p:txBody>
      </p:sp>
    </p:spTree>
    <p:extLst>
      <p:ext uri="{BB962C8B-B14F-4D97-AF65-F5344CB8AC3E}">
        <p14:creationId xmlns:p14="http://schemas.microsoft.com/office/powerpoint/2010/main" val="3255947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1B9F5006-0C3F-42F5-AF21-0C5B3CC0B4FC}"/>
              </a:ext>
            </a:extLst>
          </p:cNvPr>
          <p:cNvSpPr txBox="1"/>
          <p:nvPr/>
        </p:nvSpPr>
        <p:spPr>
          <a:xfrm>
            <a:off x="552450" y="377279"/>
            <a:ext cx="6419850" cy="769441"/>
          </a:xfrm>
          <a:prstGeom prst="rect">
            <a:avLst/>
          </a:prstGeom>
          <a:noFill/>
        </p:spPr>
        <p:txBody>
          <a:bodyPr wrap="square" rtlCol="0">
            <a:spAutoFit/>
          </a:bodyPr>
          <a:lstStyle/>
          <a:p>
            <a:r>
              <a:rPr lang="id-ID" sz="2400" dirty="0"/>
              <a:t>Ekuivalensi NFA  </a:t>
            </a:r>
            <a:r>
              <a:rPr lang="id-ID" sz="2400" dirty="0">
                <a:sym typeface="Symbol" panose="05050102010706020507" pitchFamily="18" charset="2"/>
              </a:rPr>
              <a:t>-</a:t>
            </a:r>
            <a:r>
              <a:rPr lang="id-ID" sz="2400" dirty="0"/>
              <a:t> move ke NFA tanpa </a:t>
            </a:r>
            <a:r>
              <a:rPr lang="id-ID" sz="2400" dirty="0">
                <a:sym typeface="Symbol" panose="05050102010706020507" pitchFamily="18" charset="2"/>
              </a:rPr>
              <a:t>-</a:t>
            </a:r>
            <a:r>
              <a:rPr lang="id-ID" sz="2400" dirty="0"/>
              <a:t>move</a:t>
            </a:r>
          </a:p>
          <a:p>
            <a:endParaRPr lang="id-ID" sz="2000" dirty="0"/>
          </a:p>
        </p:txBody>
      </p:sp>
      <p:sp>
        <p:nvSpPr>
          <p:cNvPr id="4" name="TextBox 3">
            <a:extLst>
              <a:ext uri="{FF2B5EF4-FFF2-40B4-BE49-F238E27FC236}">
                <a16:creationId xmlns:a16="http://schemas.microsoft.com/office/drawing/2014/main" id="{C0911752-0A43-4116-9EDB-8661901CCC50}"/>
              </a:ext>
            </a:extLst>
          </p:cNvPr>
          <p:cNvSpPr txBox="1"/>
          <p:nvPr/>
        </p:nvSpPr>
        <p:spPr>
          <a:xfrm>
            <a:off x="552450" y="984738"/>
            <a:ext cx="7791450" cy="5324535"/>
          </a:xfrm>
          <a:prstGeom prst="rect">
            <a:avLst/>
          </a:prstGeom>
          <a:noFill/>
        </p:spPr>
        <p:txBody>
          <a:bodyPr wrap="square" rtlCol="0">
            <a:spAutoFit/>
          </a:bodyPr>
          <a:lstStyle/>
          <a:p>
            <a:r>
              <a:rPr lang="id-ID" sz="2000" dirty="0"/>
              <a:t>Tahapan-tahapan ekuivalensi NFA dengan </a:t>
            </a:r>
            <a:r>
              <a:rPr lang="id-ID" sz="2000" dirty="0">
                <a:sym typeface="Symbol" panose="05050102010706020507" pitchFamily="18" charset="2"/>
              </a:rPr>
              <a:t></a:t>
            </a:r>
            <a:r>
              <a:rPr lang="id-ID" sz="2000" dirty="0"/>
              <a:t> -move ke NFA tanpa  </a:t>
            </a:r>
            <a:r>
              <a:rPr lang="id-ID" sz="2000" dirty="0">
                <a:sym typeface="Symbol" panose="05050102010706020507" pitchFamily="18" charset="2"/>
              </a:rPr>
              <a:t></a:t>
            </a:r>
            <a:r>
              <a:rPr lang="id-ID" sz="2000" dirty="0"/>
              <a:t> -move:</a:t>
            </a:r>
          </a:p>
          <a:p>
            <a:pPr marL="457200" indent="-457200">
              <a:buFont typeface="+mj-lt"/>
              <a:buAutoNum type="arabicPeriod"/>
            </a:pPr>
            <a:r>
              <a:rPr lang="id-ID" sz="2000" dirty="0"/>
              <a:t>Buatlah tabel transisi NFA  </a:t>
            </a:r>
            <a:r>
              <a:rPr lang="id-ID" sz="2000" dirty="0">
                <a:sym typeface="Symbol" panose="05050102010706020507" pitchFamily="18" charset="2"/>
              </a:rPr>
              <a:t></a:t>
            </a:r>
            <a:r>
              <a:rPr lang="id-ID" sz="2000" dirty="0"/>
              <a:t>-move</a:t>
            </a:r>
          </a:p>
          <a:p>
            <a:pPr marL="457200" indent="-457200">
              <a:buFont typeface="+mj-lt"/>
              <a:buAutoNum type="arabicPeriod"/>
            </a:pPr>
            <a:r>
              <a:rPr lang="id-ID" sz="2000" dirty="0"/>
              <a:t>Tentukan  </a:t>
            </a:r>
            <a:r>
              <a:rPr lang="id-ID" sz="2000" dirty="0">
                <a:sym typeface="Symbol" panose="05050102010706020507" pitchFamily="18" charset="2"/>
              </a:rPr>
              <a:t></a:t>
            </a:r>
            <a:r>
              <a:rPr lang="id-ID" sz="2000" dirty="0"/>
              <a:t> -closure untuk setiap state</a:t>
            </a:r>
          </a:p>
          <a:p>
            <a:pPr marL="457200" indent="-457200">
              <a:buFont typeface="+mj-lt"/>
              <a:buAutoNum type="arabicPeriod"/>
            </a:pPr>
            <a:r>
              <a:rPr lang="id-ID" sz="2000" dirty="0"/>
              <a:t>Carilah fungsi hasil perubahan dari NFA </a:t>
            </a:r>
            <a:r>
              <a:rPr lang="id-ID" sz="2000" dirty="0">
                <a:sym typeface="Symbol" panose="05050102010706020507" pitchFamily="18" charset="2"/>
              </a:rPr>
              <a:t></a:t>
            </a:r>
            <a:r>
              <a:rPr lang="id-ID" sz="2000" dirty="0"/>
              <a:t> -move ke NFA tanpa  </a:t>
            </a:r>
            <a:r>
              <a:rPr lang="id-ID" sz="2000" dirty="0">
                <a:sym typeface="Symbol" panose="05050102010706020507" pitchFamily="18" charset="2"/>
              </a:rPr>
              <a:t></a:t>
            </a:r>
            <a:r>
              <a:rPr lang="id-ID" sz="2000" dirty="0"/>
              <a:t> -move denga rumus :                                                                                     </a:t>
            </a:r>
            <a:r>
              <a:rPr lang="id-ID" sz="2000" b="1" dirty="0">
                <a:solidFill>
                  <a:srgbClr val="FF0000"/>
                </a:solidFill>
                <a:sym typeface="Symbol" panose="05050102010706020507" pitchFamily="18" charset="2"/>
              </a:rPr>
              <a:t>’</a:t>
            </a:r>
            <a:r>
              <a:rPr lang="id-ID" sz="2000" b="1" dirty="0">
                <a:solidFill>
                  <a:srgbClr val="FF0000"/>
                </a:solidFill>
              </a:rPr>
              <a:t> (state, input) =  </a:t>
            </a:r>
            <a:r>
              <a:rPr lang="id-ID" sz="2000" b="1" dirty="0">
                <a:solidFill>
                  <a:srgbClr val="FF0000"/>
                </a:solidFill>
                <a:sym typeface="Symbol" panose="05050102010706020507" pitchFamily="18" charset="2"/>
              </a:rPr>
              <a:t></a:t>
            </a:r>
            <a:r>
              <a:rPr lang="id-ID" sz="2000" b="1" dirty="0">
                <a:solidFill>
                  <a:srgbClr val="FF0000"/>
                </a:solidFill>
              </a:rPr>
              <a:t> -closure ( </a:t>
            </a:r>
            <a:r>
              <a:rPr lang="id-ID" sz="2000" b="1" dirty="0">
                <a:solidFill>
                  <a:srgbClr val="FF0000"/>
                </a:solidFill>
                <a:sym typeface="Symbol" panose="05050102010706020507" pitchFamily="18" charset="2"/>
              </a:rPr>
              <a:t></a:t>
            </a:r>
            <a:r>
              <a:rPr lang="id-ID" sz="2000" b="1" dirty="0">
                <a:solidFill>
                  <a:srgbClr val="FF0000"/>
                </a:solidFill>
              </a:rPr>
              <a:t> (</a:t>
            </a:r>
            <a:r>
              <a:rPr lang="id-ID" sz="2000" b="1" dirty="0">
                <a:solidFill>
                  <a:srgbClr val="FF0000"/>
                </a:solidFill>
                <a:sym typeface="Symbol" panose="05050102010706020507" pitchFamily="18" charset="2"/>
              </a:rPr>
              <a:t></a:t>
            </a:r>
            <a:r>
              <a:rPr lang="id-ID" sz="2000" b="1" dirty="0">
                <a:solidFill>
                  <a:srgbClr val="FF0000"/>
                </a:solidFill>
              </a:rPr>
              <a:t> -closure (state), input))</a:t>
            </a:r>
          </a:p>
          <a:p>
            <a:pPr marL="457200" indent="-457200">
              <a:buFont typeface="+mj-lt"/>
              <a:buAutoNum type="arabicPeriod"/>
            </a:pPr>
            <a:r>
              <a:rPr lang="id-ID" sz="2000" dirty="0"/>
              <a:t>Berdasarkan hasil no 3 buat tabel transisi dan diagram transisi NFA tanpa </a:t>
            </a:r>
            <a:r>
              <a:rPr lang="id-ID" sz="2000" dirty="0">
                <a:sym typeface="Symbol" panose="05050102010706020507" pitchFamily="18" charset="2"/>
              </a:rPr>
              <a:t> </a:t>
            </a:r>
            <a:r>
              <a:rPr lang="id-ID" sz="2000" dirty="0"/>
              <a:t>-move yang ekivalen dengan NFA  </a:t>
            </a:r>
            <a:r>
              <a:rPr lang="id-ID" sz="2000" dirty="0">
                <a:sym typeface="Symbol" panose="05050102010706020507" pitchFamily="18" charset="2"/>
              </a:rPr>
              <a:t></a:t>
            </a:r>
            <a:r>
              <a:rPr lang="id-ID" sz="2000" dirty="0"/>
              <a:t> -move   </a:t>
            </a:r>
          </a:p>
          <a:p>
            <a:pPr marL="457200" indent="-457200">
              <a:buFont typeface="+mj-lt"/>
              <a:buAutoNum type="arabicPeriod"/>
            </a:pPr>
            <a:r>
              <a:rPr lang="id-ID" sz="2000" dirty="0"/>
              <a:t>Tentukan state akhir untuk NFA tanpa  </a:t>
            </a:r>
            <a:r>
              <a:rPr lang="id-ID" sz="2000" dirty="0">
                <a:sym typeface="Symbol" panose="05050102010706020507" pitchFamily="18" charset="2"/>
              </a:rPr>
              <a:t></a:t>
            </a:r>
            <a:r>
              <a:rPr lang="id-ID" sz="2000" dirty="0"/>
              <a:t> -move tersebut, yaitu state-state akhir semua  dan tambah dengan state-state yang </a:t>
            </a:r>
            <a:r>
              <a:rPr lang="id-ID" sz="2000" dirty="0">
                <a:sym typeface="Symbol" panose="05050102010706020507" pitchFamily="18" charset="2"/>
              </a:rPr>
              <a:t></a:t>
            </a:r>
            <a:r>
              <a:rPr lang="id-ID" sz="2000" dirty="0"/>
              <a:t>  </a:t>
            </a:r>
            <a:r>
              <a:rPr lang="id-ID" sz="2000" dirty="0">
                <a:sym typeface="Symbol" panose="05050102010706020507" pitchFamily="18" charset="2"/>
              </a:rPr>
              <a:t></a:t>
            </a:r>
            <a:r>
              <a:rPr lang="id-ID" sz="2000" dirty="0"/>
              <a:t> -closurenya menuju ke salah satu dari state akhir semula. </a:t>
            </a:r>
          </a:p>
          <a:p>
            <a:r>
              <a:rPr lang="id-ID" sz="2000" dirty="0">
                <a:solidFill>
                  <a:srgbClr val="FF0000"/>
                </a:solidFill>
              </a:rPr>
              <a:t>Contoh mesin NFA   </a:t>
            </a:r>
            <a:r>
              <a:rPr lang="id-ID" sz="2000" dirty="0">
                <a:solidFill>
                  <a:srgbClr val="FF0000"/>
                </a:solidFill>
                <a:sym typeface="Symbol" panose="05050102010706020507" pitchFamily="18" charset="2"/>
              </a:rPr>
              <a:t></a:t>
            </a:r>
            <a:r>
              <a:rPr lang="id-ID" sz="2000" dirty="0">
                <a:solidFill>
                  <a:srgbClr val="FF0000"/>
                </a:solidFill>
              </a:rPr>
              <a:t>-move</a:t>
            </a:r>
          </a:p>
          <a:p>
            <a:endParaRPr lang="id-ID" sz="2000" dirty="0"/>
          </a:p>
          <a:p>
            <a:endParaRPr lang="id-ID" sz="2000" dirty="0"/>
          </a:p>
          <a:p>
            <a:endParaRPr lang="id-ID" sz="2000" dirty="0"/>
          </a:p>
          <a:p>
            <a:endParaRPr lang="id-ID" sz="2000" dirty="0"/>
          </a:p>
          <a:p>
            <a:endParaRPr lang="id-ID" sz="2000" dirty="0"/>
          </a:p>
        </p:txBody>
      </p:sp>
      <p:pic>
        <p:nvPicPr>
          <p:cNvPr id="7" name="Picture 6" descr="Diagram&#10;&#10;Description automatically generated">
            <a:extLst>
              <a:ext uri="{FF2B5EF4-FFF2-40B4-BE49-F238E27FC236}">
                <a16:creationId xmlns:a16="http://schemas.microsoft.com/office/drawing/2014/main" id="{D59239F2-7CD8-4A6E-8990-5F431E1B35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80004" y="4705050"/>
            <a:ext cx="3933825" cy="1752600"/>
          </a:xfrm>
          <a:prstGeom prst="rect">
            <a:avLst/>
          </a:prstGeom>
        </p:spPr>
      </p:pic>
    </p:spTree>
    <p:extLst>
      <p:ext uri="{BB962C8B-B14F-4D97-AF65-F5344CB8AC3E}">
        <p14:creationId xmlns:p14="http://schemas.microsoft.com/office/powerpoint/2010/main" val="251645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5B00B812-5888-4847-AC70-A96A75D8E012}"/>
              </a:ext>
            </a:extLst>
          </p:cNvPr>
          <p:cNvSpPr txBox="1"/>
          <p:nvPr/>
        </p:nvSpPr>
        <p:spPr>
          <a:xfrm>
            <a:off x="552450" y="762000"/>
            <a:ext cx="7550541" cy="8710077"/>
          </a:xfrm>
          <a:prstGeom prst="rect">
            <a:avLst/>
          </a:prstGeom>
          <a:noFill/>
        </p:spPr>
        <p:txBody>
          <a:bodyPr wrap="square" rtlCol="0">
            <a:spAutoFit/>
          </a:bodyPr>
          <a:lstStyle/>
          <a:p>
            <a:r>
              <a:rPr lang="id-ID" sz="2000" dirty="0"/>
              <a:t>Buat ekivalensi NFA </a:t>
            </a:r>
            <a:r>
              <a:rPr lang="id-ID" sz="2000" dirty="0">
                <a:sym typeface="Symbol" panose="05050102010706020507" pitchFamily="18" charset="2"/>
              </a:rPr>
              <a:t></a:t>
            </a:r>
            <a:r>
              <a:rPr lang="id-ID" sz="2000" dirty="0"/>
              <a:t> -move ke NFA tanpa  </a:t>
            </a:r>
            <a:r>
              <a:rPr lang="id-ID" sz="2000" dirty="0">
                <a:sym typeface="Symbol" panose="05050102010706020507" pitchFamily="18" charset="2"/>
              </a:rPr>
              <a:t></a:t>
            </a:r>
            <a:r>
              <a:rPr lang="id-ID" sz="2000" dirty="0"/>
              <a:t> -move</a:t>
            </a:r>
          </a:p>
          <a:p>
            <a:pPr marL="457200" indent="-457200">
              <a:buFont typeface="+mj-lt"/>
              <a:buAutoNum type="arabicPeriod"/>
            </a:pPr>
            <a:r>
              <a:rPr lang="id-ID" sz="2000" dirty="0"/>
              <a:t>Tabel transisi NFA </a:t>
            </a:r>
            <a:r>
              <a:rPr lang="id-ID" sz="2000" dirty="0">
                <a:sym typeface="Symbol" panose="05050102010706020507" pitchFamily="18" charset="2"/>
              </a:rPr>
              <a:t></a:t>
            </a:r>
            <a:r>
              <a:rPr lang="id-ID" sz="2000" dirty="0"/>
              <a:t> -move</a:t>
            </a:r>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pPr marL="457200" indent="-457200">
              <a:buFont typeface="+mj-lt"/>
              <a:buAutoNum type="arabicPeriod" startAt="2"/>
            </a:pPr>
            <a:r>
              <a:rPr lang="id-ID" sz="2000" dirty="0">
                <a:sym typeface="Symbol" panose="05050102010706020507" pitchFamily="18" charset="2"/>
              </a:rPr>
              <a:t></a:t>
            </a:r>
            <a:r>
              <a:rPr lang="id-ID" sz="2000" dirty="0"/>
              <a:t> -closure (q0) = {q0, q1}</a:t>
            </a:r>
          </a:p>
          <a:p>
            <a:pPr lvl="1"/>
            <a:r>
              <a:rPr lang="id-ID" sz="2000" dirty="0">
                <a:sym typeface="Symbol" panose="05050102010706020507" pitchFamily="18" charset="2"/>
              </a:rPr>
              <a:t></a:t>
            </a:r>
            <a:r>
              <a:rPr lang="id-ID" sz="2000" dirty="0"/>
              <a:t> -closure (q1) = {q1}</a:t>
            </a:r>
          </a:p>
          <a:p>
            <a:pPr lvl="1"/>
            <a:r>
              <a:rPr lang="id-ID" sz="2000" dirty="0">
                <a:sym typeface="Symbol" panose="05050102010706020507" pitchFamily="18" charset="2"/>
              </a:rPr>
              <a:t></a:t>
            </a:r>
            <a:r>
              <a:rPr lang="id-ID" sz="2000" dirty="0"/>
              <a:t> -closure (q2) = {q2}</a:t>
            </a:r>
          </a:p>
          <a:p>
            <a:pPr lvl="1"/>
            <a:r>
              <a:rPr lang="id-ID" sz="2000" dirty="0">
                <a:sym typeface="Symbol" panose="05050102010706020507" pitchFamily="18" charset="2"/>
              </a:rPr>
              <a:t></a:t>
            </a:r>
            <a:r>
              <a:rPr lang="id-ID" sz="2000" dirty="0"/>
              <a:t> -closure (q3) = {q3}</a:t>
            </a:r>
          </a:p>
          <a:p>
            <a:pPr marL="457200" indent="-457200">
              <a:buFont typeface="+mj-lt"/>
              <a:buAutoNum type="arabicPeriod" startAt="3"/>
            </a:pPr>
            <a:r>
              <a:rPr lang="id-ID" sz="2000" dirty="0">
                <a:sym typeface="Symbol" panose="05050102010706020507" pitchFamily="18" charset="2"/>
              </a:rPr>
              <a:t>’</a:t>
            </a:r>
            <a:r>
              <a:rPr lang="id-ID" sz="2000" dirty="0"/>
              <a:t> (state, input) = </a:t>
            </a:r>
            <a:r>
              <a:rPr lang="id-ID" sz="2000" dirty="0">
                <a:sym typeface="Symbol" panose="05050102010706020507" pitchFamily="18" charset="2"/>
              </a:rPr>
              <a:t></a:t>
            </a:r>
            <a:r>
              <a:rPr lang="id-ID" sz="2000" dirty="0"/>
              <a:t> -closure (</a:t>
            </a:r>
            <a:r>
              <a:rPr lang="id-ID" sz="2000" dirty="0">
                <a:sym typeface="Symbol" panose="05050102010706020507" pitchFamily="18" charset="2"/>
              </a:rPr>
              <a:t></a:t>
            </a:r>
            <a:r>
              <a:rPr lang="id-ID" sz="2000" dirty="0"/>
              <a:t> (</a:t>
            </a:r>
            <a:r>
              <a:rPr lang="id-ID" sz="2000" dirty="0">
                <a:sym typeface="Symbol" panose="05050102010706020507" pitchFamily="18" charset="2"/>
              </a:rPr>
              <a:t></a:t>
            </a:r>
            <a:r>
              <a:rPr lang="id-ID" sz="2000" dirty="0"/>
              <a:t> -closure (state), input))</a:t>
            </a:r>
          </a:p>
          <a:p>
            <a:pPr lvl="1"/>
            <a:r>
              <a:rPr lang="id-ID" sz="2000" dirty="0">
                <a:sym typeface="Symbol" panose="05050102010706020507" pitchFamily="18" charset="2"/>
              </a:rPr>
              <a:t>’</a:t>
            </a:r>
            <a:r>
              <a:rPr lang="id-ID" sz="2000" dirty="0"/>
              <a:t> (q0, a)		= </a:t>
            </a:r>
            <a:r>
              <a:rPr lang="id-ID" sz="2000" dirty="0">
                <a:sym typeface="Symbol" panose="05050102010706020507" pitchFamily="18" charset="2"/>
              </a:rPr>
              <a:t></a:t>
            </a:r>
            <a:r>
              <a:rPr lang="id-ID" sz="2000" dirty="0"/>
              <a:t> -closure (</a:t>
            </a:r>
            <a:r>
              <a:rPr lang="id-ID" sz="2000" dirty="0">
                <a:sym typeface="Symbol" panose="05050102010706020507" pitchFamily="18" charset="2"/>
              </a:rPr>
              <a:t></a:t>
            </a:r>
            <a:r>
              <a:rPr lang="id-ID" sz="2000" dirty="0"/>
              <a:t> (</a:t>
            </a:r>
            <a:r>
              <a:rPr lang="id-ID" sz="2000" dirty="0">
                <a:sym typeface="Symbol" panose="05050102010706020507" pitchFamily="18" charset="2"/>
              </a:rPr>
              <a:t></a:t>
            </a:r>
            <a:r>
              <a:rPr lang="id-ID" sz="2000" dirty="0"/>
              <a:t> -closure (q0), a))</a:t>
            </a:r>
          </a:p>
          <a:p>
            <a:r>
              <a:rPr lang="id-ID" sz="2000" dirty="0"/>
              <a:t>					= </a:t>
            </a:r>
            <a:r>
              <a:rPr lang="id-ID" sz="2000" dirty="0">
                <a:sym typeface="Symbol" panose="05050102010706020507" pitchFamily="18" charset="2"/>
              </a:rPr>
              <a:t></a:t>
            </a:r>
            <a:r>
              <a:rPr lang="id-ID" sz="2000" dirty="0"/>
              <a:t> -closure (</a:t>
            </a:r>
            <a:r>
              <a:rPr lang="id-ID" sz="2000" dirty="0">
                <a:sym typeface="Symbol" panose="05050102010706020507" pitchFamily="18" charset="2"/>
              </a:rPr>
              <a:t>({q0, q1}, a))</a:t>
            </a:r>
          </a:p>
          <a:p>
            <a:r>
              <a:rPr lang="id-ID" sz="2000" dirty="0">
                <a:sym typeface="Symbol" panose="05050102010706020507" pitchFamily="18" charset="2"/>
              </a:rPr>
              <a:t>					= </a:t>
            </a:r>
            <a:r>
              <a:rPr lang="id-ID" sz="2000" dirty="0"/>
              <a:t> -closure (q2)</a:t>
            </a:r>
          </a:p>
          <a:p>
            <a:r>
              <a:rPr lang="id-ID" sz="2000" dirty="0"/>
              <a:t>					= {q2}</a:t>
            </a:r>
          </a:p>
          <a:p>
            <a:pPr marL="457200" indent="-457200">
              <a:buFont typeface="+mj-lt"/>
              <a:buAutoNum type="arabicPeriod" startAt="3"/>
            </a:pPr>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p:txBody>
      </p:sp>
      <p:sp>
        <p:nvSpPr>
          <p:cNvPr id="4" name="TextBox 3">
            <a:extLst>
              <a:ext uri="{FF2B5EF4-FFF2-40B4-BE49-F238E27FC236}">
                <a16:creationId xmlns:a16="http://schemas.microsoft.com/office/drawing/2014/main" id="{98342E49-6C71-4533-B384-4C8BEE42A414}"/>
              </a:ext>
            </a:extLst>
          </p:cNvPr>
          <p:cNvSpPr txBox="1"/>
          <p:nvPr/>
        </p:nvSpPr>
        <p:spPr>
          <a:xfrm>
            <a:off x="552450" y="242375"/>
            <a:ext cx="6461536" cy="461665"/>
          </a:xfrm>
          <a:prstGeom prst="rect">
            <a:avLst/>
          </a:prstGeom>
          <a:noFill/>
        </p:spPr>
        <p:txBody>
          <a:bodyPr wrap="square" rtlCol="0">
            <a:spAutoFit/>
          </a:bodyPr>
          <a:lstStyle/>
          <a:p>
            <a:r>
              <a:rPr lang="id-ID" sz="2400" dirty="0"/>
              <a:t>Contoh </a:t>
            </a:r>
          </a:p>
        </p:txBody>
      </p:sp>
      <p:graphicFrame>
        <p:nvGraphicFramePr>
          <p:cNvPr id="5" name="Table 6">
            <a:extLst>
              <a:ext uri="{FF2B5EF4-FFF2-40B4-BE49-F238E27FC236}">
                <a16:creationId xmlns:a16="http://schemas.microsoft.com/office/drawing/2014/main" id="{E6DD3658-4DC9-4824-BFBC-7C4085E45E68}"/>
              </a:ext>
            </a:extLst>
          </p:cNvPr>
          <p:cNvGraphicFramePr>
            <a:graphicFrameLocks noGrp="1"/>
          </p:cNvGraphicFramePr>
          <p:nvPr>
            <p:extLst>
              <p:ext uri="{D42A27DB-BD31-4B8C-83A1-F6EECF244321}">
                <p14:modId xmlns:p14="http://schemas.microsoft.com/office/powerpoint/2010/main" val="2532146114"/>
              </p:ext>
            </p:extLst>
          </p:nvPr>
        </p:nvGraphicFramePr>
        <p:xfrm>
          <a:off x="778415" y="1481408"/>
          <a:ext cx="3793587" cy="1854200"/>
        </p:xfrm>
        <a:graphic>
          <a:graphicData uri="http://schemas.openxmlformats.org/drawingml/2006/table">
            <a:tbl>
              <a:tblPr firstRow="1" bandRow="1">
                <a:tableStyleId>{5C22544A-7EE6-4342-B048-85BDC9FD1C3A}</a:tableStyleId>
              </a:tblPr>
              <a:tblGrid>
                <a:gridCol w="1264529">
                  <a:extLst>
                    <a:ext uri="{9D8B030D-6E8A-4147-A177-3AD203B41FA5}">
                      <a16:colId xmlns:a16="http://schemas.microsoft.com/office/drawing/2014/main" val="16185132"/>
                    </a:ext>
                  </a:extLst>
                </a:gridCol>
                <a:gridCol w="1264529">
                  <a:extLst>
                    <a:ext uri="{9D8B030D-6E8A-4147-A177-3AD203B41FA5}">
                      <a16:colId xmlns:a16="http://schemas.microsoft.com/office/drawing/2014/main" val="1429936884"/>
                    </a:ext>
                  </a:extLst>
                </a:gridCol>
                <a:gridCol w="1264529">
                  <a:extLst>
                    <a:ext uri="{9D8B030D-6E8A-4147-A177-3AD203B41FA5}">
                      <a16:colId xmlns:a16="http://schemas.microsoft.com/office/drawing/2014/main" val="1621814193"/>
                    </a:ext>
                  </a:extLst>
                </a:gridCol>
              </a:tblGrid>
              <a:tr h="370840">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t>a</a:t>
                      </a:r>
                    </a:p>
                  </a:txBody>
                  <a:tcPr/>
                </a:tc>
                <a:tc>
                  <a:txBody>
                    <a:bodyPr/>
                    <a:lstStyle/>
                    <a:p>
                      <a:pPr algn="ctr"/>
                      <a:r>
                        <a:rPr lang="id-ID" b="1" dirty="0"/>
                        <a:t>b</a:t>
                      </a:r>
                    </a:p>
                  </a:txBody>
                  <a:tcPr/>
                </a:tc>
                <a:extLst>
                  <a:ext uri="{0D108BD9-81ED-4DB2-BD59-A6C34878D82A}">
                    <a16:rowId xmlns:a16="http://schemas.microsoft.com/office/drawing/2014/main" val="2938507733"/>
                  </a:ext>
                </a:extLst>
              </a:tr>
              <a:tr h="370840">
                <a:tc>
                  <a:txBody>
                    <a:bodyPr/>
                    <a:lstStyle/>
                    <a:p>
                      <a:pPr algn="ctr"/>
                      <a:r>
                        <a:rPr lang="id-ID" b="1" dirty="0"/>
                        <a:t>q0</a:t>
                      </a:r>
                    </a:p>
                  </a:txBody>
                  <a:tcPr/>
                </a:tc>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sym typeface="Symbol" panose="05050102010706020507" pitchFamily="18" charset="2"/>
                        </a:rPr>
                        <a:t></a:t>
                      </a:r>
                      <a:endParaRPr lang="id-ID" b="1" dirty="0"/>
                    </a:p>
                  </a:txBody>
                  <a:tcPr/>
                </a:tc>
                <a:extLst>
                  <a:ext uri="{0D108BD9-81ED-4DB2-BD59-A6C34878D82A}">
                    <a16:rowId xmlns:a16="http://schemas.microsoft.com/office/drawing/2014/main" val="376366696"/>
                  </a:ext>
                </a:extLst>
              </a:tr>
              <a:tr h="370840">
                <a:tc>
                  <a:txBody>
                    <a:bodyPr/>
                    <a:lstStyle/>
                    <a:p>
                      <a:pPr algn="ctr"/>
                      <a:r>
                        <a:rPr lang="id-ID" b="1" dirty="0"/>
                        <a:t>q1</a:t>
                      </a:r>
                    </a:p>
                  </a:txBody>
                  <a:tcPr/>
                </a:tc>
                <a:tc>
                  <a:txBody>
                    <a:bodyPr/>
                    <a:lstStyle/>
                    <a:p>
                      <a:pPr algn="ctr"/>
                      <a:r>
                        <a:rPr lang="id-ID" b="1" dirty="0"/>
                        <a:t>q2</a:t>
                      </a:r>
                    </a:p>
                  </a:txBody>
                  <a:tcPr/>
                </a:tc>
                <a:tc>
                  <a:txBody>
                    <a:bodyPr/>
                    <a:lstStyle/>
                    <a:p>
                      <a:pPr algn="ctr"/>
                      <a:r>
                        <a:rPr lang="id-ID" b="1" dirty="0"/>
                        <a:t>q3</a:t>
                      </a:r>
                    </a:p>
                  </a:txBody>
                  <a:tcPr/>
                </a:tc>
                <a:extLst>
                  <a:ext uri="{0D108BD9-81ED-4DB2-BD59-A6C34878D82A}">
                    <a16:rowId xmlns:a16="http://schemas.microsoft.com/office/drawing/2014/main" val="2546497458"/>
                  </a:ext>
                </a:extLst>
              </a:tr>
              <a:tr h="370840">
                <a:tc>
                  <a:txBody>
                    <a:bodyPr/>
                    <a:lstStyle/>
                    <a:p>
                      <a:pPr algn="ctr"/>
                      <a:r>
                        <a:rPr lang="id-ID" b="1" dirty="0"/>
                        <a:t>q2</a:t>
                      </a:r>
                    </a:p>
                  </a:txBody>
                  <a:tcPr/>
                </a:tc>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sym typeface="Symbol" panose="05050102010706020507" pitchFamily="18" charset="2"/>
                        </a:rPr>
                        <a:t></a:t>
                      </a:r>
                      <a:endParaRPr lang="id-ID" b="1" dirty="0"/>
                    </a:p>
                  </a:txBody>
                  <a:tcPr/>
                </a:tc>
                <a:extLst>
                  <a:ext uri="{0D108BD9-81ED-4DB2-BD59-A6C34878D82A}">
                    <a16:rowId xmlns:a16="http://schemas.microsoft.com/office/drawing/2014/main" val="2578632159"/>
                  </a:ext>
                </a:extLst>
              </a:tr>
              <a:tr h="370840">
                <a:tc>
                  <a:txBody>
                    <a:bodyPr/>
                    <a:lstStyle/>
                    <a:p>
                      <a:pPr algn="ctr"/>
                      <a:r>
                        <a:rPr lang="id-ID" b="1" dirty="0"/>
                        <a:t>q3</a:t>
                      </a:r>
                    </a:p>
                  </a:txBody>
                  <a:tcPr/>
                </a:tc>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sym typeface="Symbol" panose="05050102010706020507" pitchFamily="18" charset="2"/>
                        </a:rPr>
                        <a:t></a:t>
                      </a:r>
                      <a:endParaRPr lang="id-ID" b="1" dirty="0"/>
                    </a:p>
                  </a:txBody>
                  <a:tcPr/>
                </a:tc>
                <a:extLst>
                  <a:ext uri="{0D108BD9-81ED-4DB2-BD59-A6C34878D82A}">
                    <a16:rowId xmlns:a16="http://schemas.microsoft.com/office/drawing/2014/main" val="2489557629"/>
                  </a:ext>
                </a:extLst>
              </a:tr>
            </a:tbl>
          </a:graphicData>
        </a:graphic>
      </p:graphicFrame>
    </p:spTree>
    <p:extLst>
      <p:ext uri="{BB962C8B-B14F-4D97-AF65-F5344CB8AC3E}">
        <p14:creationId xmlns:p14="http://schemas.microsoft.com/office/powerpoint/2010/main" val="937860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9113222A-0EF2-4B50-BF9E-880D3A202026}"/>
              </a:ext>
            </a:extLst>
          </p:cNvPr>
          <p:cNvSpPr txBox="1"/>
          <p:nvPr/>
        </p:nvSpPr>
        <p:spPr>
          <a:xfrm>
            <a:off x="552450" y="762000"/>
            <a:ext cx="7791450" cy="6555641"/>
          </a:xfrm>
          <a:prstGeom prst="rect">
            <a:avLst/>
          </a:prstGeom>
          <a:noFill/>
        </p:spPr>
        <p:txBody>
          <a:bodyPr wrap="square" rtlCol="0">
            <a:spAutoFit/>
          </a:bodyPr>
          <a:lstStyle/>
          <a:p>
            <a:pPr lvl="1"/>
            <a:r>
              <a:rPr lang="id-ID" sz="2000" dirty="0">
                <a:sym typeface="Symbol" panose="05050102010706020507" pitchFamily="18" charset="2"/>
              </a:rPr>
              <a:t>’</a:t>
            </a:r>
            <a:r>
              <a:rPr lang="id-ID" sz="2000" dirty="0"/>
              <a:t> (q0, b)		= </a:t>
            </a:r>
            <a:r>
              <a:rPr lang="id-ID" sz="2000" dirty="0">
                <a:sym typeface="Symbol" panose="05050102010706020507" pitchFamily="18" charset="2"/>
              </a:rPr>
              <a:t></a:t>
            </a:r>
            <a:r>
              <a:rPr lang="id-ID" sz="2000" dirty="0"/>
              <a:t> -closure (</a:t>
            </a:r>
            <a:r>
              <a:rPr lang="id-ID" sz="2000" dirty="0">
                <a:sym typeface="Symbol" panose="05050102010706020507" pitchFamily="18" charset="2"/>
              </a:rPr>
              <a:t></a:t>
            </a:r>
            <a:r>
              <a:rPr lang="id-ID" sz="2000" dirty="0"/>
              <a:t> (</a:t>
            </a:r>
            <a:r>
              <a:rPr lang="id-ID" sz="2000" dirty="0">
                <a:sym typeface="Symbol" panose="05050102010706020507" pitchFamily="18" charset="2"/>
              </a:rPr>
              <a:t></a:t>
            </a:r>
            <a:r>
              <a:rPr lang="id-ID" sz="2000" dirty="0"/>
              <a:t> -closure (q0), b))</a:t>
            </a:r>
          </a:p>
          <a:p>
            <a:r>
              <a:rPr lang="id-ID" sz="2000" dirty="0"/>
              <a:t>					= </a:t>
            </a:r>
            <a:r>
              <a:rPr lang="id-ID" sz="2000" dirty="0">
                <a:sym typeface="Symbol" panose="05050102010706020507" pitchFamily="18" charset="2"/>
              </a:rPr>
              <a:t></a:t>
            </a:r>
            <a:r>
              <a:rPr lang="id-ID" sz="2000" dirty="0"/>
              <a:t> -closure (</a:t>
            </a:r>
            <a:r>
              <a:rPr lang="id-ID" sz="2000" dirty="0">
                <a:sym typeface="Symbol" panose="05050102010706020507" pitchFamily="18" charset="2"/>
              </a:rPr>
              <a:t>({q0, q1}, b))</a:t>
            </a:r>
          </a:p>
          <a:p>
            <a:r>
              <a:rPr lang="id-ID" sz="2000" dirty="0">
                <a:sym typeface="Symbol" panose="05050102010706020507" pitchFamily="18" charset="2"/>
              </a:rPr>
              <a:t>					= </a:t>
            </a:r>
            <a:r>
              <a:rPr lang="id-ID" sz="2000" dirty="0"/>
              <a:t> -closure (q3)</a:t>
            </a:r>
          </a:p>
          <a:p>
            <a:r>
              <a:rPr lang="id-ID" sz="2000" dirty="0"/>
              <a:t>					= {q3}</a:t>
            </a:r>
          </a:p>
          <a:p>
            <a:pPr lvl="1"/>
            <a:r>
              <a:rPr lang="id-ID" sz="2000" dirty="0">
                <a:sym typeface="Symbol" panose="05050102010706020507" pitchFamily="18" charset="2"/>
              </a:rPr>
              <a:t>’</a:t>
            </a:r>
            <a:r>
              <a:rPr lang="id-ID" sz="2000" dirty="0"/>
              <a:t> (q1, a)		= </a:t>
            </a:r>
            <a:r>
              <a:rPr lang="id-ID" sz="2000" dirty="0">
                <a:sym typeface="Symbol" panose="05050102010706020507" pitchFamily="18" charset="2"/>
              </a:rPr>
              <a:t></a:t>
            </a:r>
            <a:r>
              <a:rPr lang="id-ID" sz="2000" dirty="0"/>
              <a:t> -closure (</a:t>
            </a:r>
            <a:r>
              <a:rPr lang="id-ID" sz="2000" dirty="0">
                <a:sym typeface="Symbol" panose="05050102010706020507" pitchFamily="18" charset="2"/>
              </a:rPr>
              <a:t></a:t>
            </a:r>
            <a:r>
              <a:rPr lang="id-ID" sz="2000" dirty="0"/>
              <a:t> (</a:t>
            </a:r>
            <a:r>
              <a:rPr lang="id-ID" sz="2000" dirty="0">
                <a:sym typeface="Symbol" panose="05050102010706020507" pitchFamily="18" charset="2"/>
              </a:rPr>
              <a:t></a:t>
            </a:r>
            <a:r>
              <a:rPr lang="id-ID" sz="2000" dirty="0"/>
              <a:t> -closure (q1), a))</a:t>
            </a:r>
          </a:p>
          <a:p>
            <a:r>
              <a:rPr lang="id-ID" sz="2000" dirty="0"/>
              <a:t>					= </a:t>
            </a:r>
            <a:r>
              <a:rPr lang="id-ID" sz="2000" dirty="0">
                <a:sym typeface="Symbol" panose="05050102010706020507" pitchFamily="18" charset="2"/>
              </a:rPr>
              <a:t></a:t>
            </a:r>
            <a:r>
              <a:rPr lang="id-ID" sz="2000" dirty="0"/>
              <a:t> -closure (</a:t>
            </a:r>
            <a:r>
              <a:rPr lang="id-ID" sz="2000" dirty="0">
                <a:sym typeface="Symbol" panose="05050102010706020507" pitchFamily="18" charset="2"/>
              </a:rPr>
              <a:t>({q1}, a))</a:t>
            </a:r>
          </a:p>
          <a:p>
            <a:r>
              <a:rPr lang="id-ID" sz="2000" dirty="0">
                <a:sym typeface="Symbol" panose="05050102010706020507" pitchFamily="18" charset="2"/>
              </a:rPr>
              <a:t>					= </a:t>
            </a:r>
            <a:r>
              <a:rPr lang="id-ID" sz="2000" dirty="0"/>
              <a:t> -closure (q2)</a:t>
            </a:r>
          </a:p>
          <a:p>
            <a:r>
              <a:rPr lang="id-ID" sz="2000" dirty="0"/>
              <a:t>					= {q2}</a:t>
            </a:r>
          </a:p>
          <a:p>
            <a:pPr lvl="1"/>
            <a:r>
              <a:rPr lang="id-ID" sz="2000" dirty="0">
                <a:sym typeface="Symbol" panose="05050102010706020507" pitchFamily="18" charset="2"/>
              </a:rPr>
              <a:t>’</a:t>
            </a:r>
            <a:r>
              <a:rPr lang="id-ID" sz="2000" dirty="0"/>
              <a:t> (q1, b)		= </a:t>
            </a:r>
            <a:r>
              <a:rPr lang="id-ID" sz="2000" dirty="0">
                <a:sym typeface="Symbol" panose="05050102010706020507" pitchFamily="18" charset="2"/>
              </a:rPr>
              <a:t></a:t>
            </a:r>
            <a:r>
              <a:rPr lang="id-ID" sz="2000" dirty="0"/>
              <a:t> -closure (</a:t>
            </a:r>
            <a:r>
              <a:rPr lang="id-ID" sz="2000" dirty="0">
                <a:sym typeface="Symbol" panose="05050102010706020507" pitchFamily="18" charset="2"/>
              </a:rPr>
              <a:t></a:t>
            </a:r>
            <a:r>
              <a:rPr lang="id-ID" sz="2000" dirty="0"/>
              <a:t> (</a:t>
            </a:r>
            <a:r>
              <a:rPr lang="id-ID" sz="2000" dirty="0">
                <a:sym typeface="Symbol" panose="05050102010706020507" pitchFamily="18" charset="2"/>
              </a:rPr>
              <a:t></a:t>
            </a:r>
            <a:r>
              <a:rPr lang="id-ID" sz="2000" dirty="0"/>
              <a:t> -closure (q1), b))</a:t>
            </a:r>
          </a:p>
          <a:p>
            <a:r>
              <a:rPr lang="id-ID" sz="2000" dirty="0"/>
              <a:t>					= </a:t>
            </a:r>
            <a:r>
              <a:rPr lang="id-ID" sz="2000" dirty="0">
                <a:sym typeface="Symbol" panose="05050102010706020507" pitchFamily="18" charset="2"/>
              </a:rPr>
              <a:t></a:t>
            </a:r>
            <a:r>
              <a:rPr lang="id-ID" sz="2000" dirty="0"/>
              <a:t> -closure (</a:t>
            </a:r>
            <a:r>
              <a:rPr lang="id-ID" sz="2000" dirty="0">
                <a:sym typeface="Symbol" panose="05050102010706020507" pitchFamily="18" charset="2"/>
              </a:rPr>
              <a:t>({q1}, b))</a:t>
            </a:r>
          </a:p>
          <a:p>
            <a:r>
              <a:rPr lang="id-ID" sz="2000" dirty="0">
                <a:sym typeface="Symbol" panose="05050102010706020507" pitchFamily="18" charset="2"/>
              </a:rPr>
              <a:t>					= </a:t>
            </a:r>
            <a:r>
              <a:rPr lang="id-ID" sz="2000" dirty="0"/>
              <a:t> -closure (q3)</a:t>
            </a:r>
          </a:p>
          <a:p>
            <a:r>
              <a:rPr lang="id-ID" sz="2000" dirty="0"/>
              <a:t>					= {q3}</a:t>
            </a:r>
          </a:p>
          <a:p>
            <a:pPr lvl="1"/>
            <a:r>
              <a:rPr lang="id-ID" sz="2000" dirty="0">
                <a:sym typeface="Symbol" panose="05050102010706020507" pitchFamily="18" charset="2"/>
              </a:rPr>
              <a:t>’</a:t>
            </a:r>
            <a:r>
              <a:rPr lang="id-ID" sz="2000" dirty="0"/>
              <a:t> (q2, a)		= </a:t>
            </a:r>
            <a:r>
              <a:rPr lang="id-ID" sz="2000" dirty="0">
                <a:sym typeface="Symbol" panose="05050102010706020507" pitchFamily="18" charset="2"/>
              </a:rPr>
              <a:t></a:t>
            </a:r>
            <a:r>
              <a:rPr lang="id-ID" sz="2000" dirty="0"/>
              <a:t> -closure (</a:t>
            </a:r>
            <a:r>
              <a:rPr lang="id-ID" sz="2000" dirty="0">
                <a:sym typeface="Symbol" panose="05050102010706020507" pitchFamily="18" charset="2"/>
              </a:rPr>
              <a:t></a:t>
            </a:r>
            <a:r>
              <a:rPr lang="id-ID" sz="2000" dirty="0"/>
              <a:t> (</a:t>
            </a:r>
            <a:r>
              <a:rPr lang="id-ID" sz="2000" dirty="0">
                <a:sym typeface="Symbol" panose="05050102010706020507" pitchFamily="18" charset="2"/>
              </a:rPr>
              <a:t></a:t>
            </a:r>
            <a:r>
              <a:rPr lang="id-ID" sz="2000" dirty="0"/>
              <a:t> -closure (q2), a))</a:t>
            </a:r>
          </a:p>
          <a:p>
            <a:r>
              <a:rPr lang="id-ID" sz="2000" dirty="0"/>
              <a:t>					= </a:t>
            </a:r>
            <a:r>
              <a:rPr lang="id-ID" sz="2000" dirty="0">
                <a:sym typeface="Symbol" panose="05050102010706020507" pitchFamily="18" charset="2"/>
              </a:rPr>
              <a:t></a:t>
            </a:r>
            <a:r>
              <a:rPr lang="id-ID" sz="2000" dirty="0"/>
              <a:t> -closure (</a:t>
            </a:r>
            <a:r>
              <a:rPr lang="id-ID" sz="2000" dirty="0">
                <a:sym typeface="Symbol" panose="05050102010706020507" pitchFamily="18" charset="2"/>
              </a:rPr>
              <a:t>({q2}, a))</a:t>
            </a:r>
          </a:p>
          <a:p>
            <a:r>
              <a:rPr lang="id-ID" sz="2000" dirty="0">
                <a:sym typeface="Symbol" panose="05050102010706020507" pitchFamily="18" charset="2"/>
              </a:rPr>
              <a:t>					= </a:t>
            </a:r>
            <a:r>
              <a:rPr lang="id-ID" sz="2000" dirty="0"/>
              <a:t> -closure (</a:t>
            </a:r>
            <a:r>
              <a:rPr lang="id-ID" sz="2000" dirty="0">
                <a:sym typeface="Symbol" panose="05050102010706020507" pitchFamily="18" charset="2"/>
              </a:rPr>
              <a:t></a:t>
            </a:r>
            <a:r>
              <a:rPr lang="id-ID" sz="2000" dirty="0"/>
              <a:t>)</a:t>
            </a:r>
          </a:p>
          <a:p>
            <a:r>
              <a:rPr lang="id-ID" sz="2000" dirty="0"/>
              <a:t>					= {</a:t>
            </a:r>
            <a:r>
              <a:rPr lang="id-ID" sz="2000" dirty="0">
                <a:sym typeface="Symbol" panose="05050102010706020507" pitchFamily="18" charset="2"/>
              </a:rPr>
              <a:t></a:t>
            </a:r>
            <a:r>
              <a:rPr lang="id-ID" sz="2000" dirty="0"/>
              <a:t>}</a:t>
            </a:r>
          </a:p>
          <a:p>
            <a:pPr lvl="1"/>
            <a:r>
              <a:rPr lang="id-ID" sz="2000" dirty="0">
                <a:sym typeface="Symbol" panose="05050102010706020507" pitchFamily="18" charset="2"/>
              </a:rPr>
              <a:t>’</a:t>
            </a:r>
            <a:r>
              <a:rPr lang="id-ID" sz="2000" dirty="0"/>
              <a:t> (q2, b)		= </a:t>
            </a:r>
            <a:r>
              <a:rPr lang="id-ID" sz="2000" dirty="0">
                <a:sym typeface="Symbol" panose="05050102010706020507" pitchFamily="18" charset="2"/>
              </a:rPr>
              <a:t></a:t>
            </a:r>
            <a:r>
              <a:rPr lang="id-ID" sz="2000" dirty="0"/>
              <a:t> -closure (</a:t>
            </a:r>
            <a:r>
              <a:rPr lang="id-ID" sz="2000" dirty="0">
                <a:sym typeface="Symbol" panose="05050102010706020507" pitchFamily="18" charset="2"/>
              </a:rPr>
              <a:t></a:t>
            </a:r>
            <a:r>
              <a:rPr lang="id-ID" sz="2000" dirty="0"/>
              <a:t> (</a:t>
            </a:r>
            <a:r>
              <a:rPr lang="id-ID" sz="2000" dirty="0">
                <a:sym typeface="Symbol" panose="05050102010706020507" pitchFamily="18" charset="2"/>
              </a:rPr>
              <a:t></a:t>
            </a:r>
            <a:r>
              <a:rPr lang="id-ID" sz="2000" dirty="0"/>
              <a:t> -closure (q2), b))</a:t>
            </a:r>
          </a:p>
          <a:p>
            <a:r>
              <a:rPr lang="id-ID" sz="2000" dirty="0"/>
              <a:t>					= </a:t>
            </a:r>
            <a:r>
              <a:rPr lang="id-ID" sz="2000" dirty="0">
                <a:sym typeface="Symbol" panose="05050102010706020507" pitchFamily="18" charset="2"/>
              </a:rPr>
              <a:t></a:t>
            </a:r>
            <a:r>
              <a:rPr lang="id-ID" sz="2000" dirty="0"/>
              <a:t> -closure (</a:t>
            </a:r>
            <a:r>
              <a:rPr lang="id-ID" sz="2000" dirty="0">
                <a:sym typeface="Symbol" panose="05050102010706020507" pitchFamily="18" charset="2"/>
              </a:rPr>
              <a:t>({q2}, b))</a:t>
            </a:r>
          </a:p>
          <a:p>
            <a:r>
              <a:rPr lang="id-ID" sz="2000" dirty="0">
                <a:sym typeface="Symbol" panose="05050102010706020507" pitchFamily="18" charset="2"/>
              </a:rPr>
              <a:t>					= </a:t>
            </a:r>
            <a:r>
              <a:rPr lang="id-ID" sz="2000" dirty="0"/>
              <a:t> -closure (</a:t>
            </a:r>
            <a:r>
              <a:rPr lang="id-ID" sz="2000" dirty="0">
                <a:sym typeface="Symbol" panose="05050102010706020507" pitchFamily="18" charset="2"/>
              </a:rPr>
              <a:t></a:t>
            </a:r>
            <a:r>
              <a:rPr lang="id-ID" sz="2000" dirty="0"/>
              <a:t>)</a:t>
            </a:r>
          </a:p>
          <a:p>
            <a:r>
              <a:rPr lang="id-ID" sz="2000" dirty="0"/>
              <a:t>					= {</a:t>
            </a:r>
            <a:r>
              <a:rPr lang="id-ID" sz="2000" dirty="0">
                <a:sym typeface="Symbol" panose="05050102010706020507" pitchFamily="18" charset="2"/>
              </a:rPr>
              <a:t></a:t>
            </a:r>
            <a:r>
              <a:rPr lang="id-ID" sz="2000" dirty="0"/>
              <a:t>}</a:t>
            </a:r>
          </a:p>
          <a:p>
            <a:endParaRPr lang="id-ID" sz="2000" dirty="0"/>
          </a:p>
        </p:txBody>
      </p:sp>
    </p:spTree>
    <p:extLst>
      <p:ext uri="{BB962C8B-B14F-4D97-AF65-F5344CB8AC3E}">
        <p14:creationId xmlns:p14="http://schemas.microsoft.com/office/powerpoint/2010/main" val="2305232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29928DAB-9F63-4FB4-93EE-0FC6FD74B7DC}"/>
              </a:ext>
            </a:extLst>
          </p:cNvPr>
          <p:cNvSpPr txBox="1"/>
          <p:nvPr/>
        </p:nvSpPr>
        <p:spPr>
          <a:xfrm>
            <a:off x="552450" y="787786"/>
            <a:ext cx="7958504" cy="5324535"/>
          </a:xfrm>
          <a:prstGeom prst="rect">
            <a:avLst/>
          </a:prstGeom>
          <a:noFill/>
        </p:spPr>
        <p:txBody>
          <a:bodyPr wrap="square" rtlCol="0">
            <a:spAutoFit/>
          </a:bodyPr>
          <a:lstStyle/>
          <a:p>
            <a:pPr lvl="1"/>
            <a:r>
              <a:rPr lang="id-ID" sz="2000" dirty="0">
                <a:sym typeface="Symbol" panose="05050102010706020507" pitchFamily="18" charset="2"/>
              </a:rPr>
              <a:t>’</a:t>
            </a:r>
            <a:r>
              <a:rPr lang="id-ID" sz="2000" dirty="0"/>
              <a:t> (q3, a)		= </a:t>
            </a:r>
            <a:r>
              <a:rPr lang="id-ID" sz="2000" dirty="0">
                <a:sym typeface="Symbol" panose="05050102010706020507" pitchFamily="18" charset="2"/>
              </a:rPr>
              <a:t></a:t>
            </a:r>
            <a:r>
              <a:rPr lang="id-ID" sz="2000" dirty="0"/>
              <a:t> -closure (</a:t>
            </a:r>
            <a:r>
              <a:rPr lang="id-ID" sz="2000" dirty="0">
                <a:sym typeface="Symbol" panose="05050102010706020507" pitchFamily="18" charset="2"/>
              </a:rPr>
              <a:t></a:t>
            </a:r>
            <a:r>
              <a:rPr lang="id-ID" sz="2000" dirty="0"/>
              <a:t> (</a:t>
            </a:r>
            <a:r>
              <a:rPr lang="id-ID" sz="2000" dirty="0">
                <a:sym typeface="Symbol" panose="05050102010706020507" pitchFamily="18" charset="2"/>
              </a:rPr>
              <a:t></a:t>
            </a:r>
            <a:r>
              <a:rPr lang="id-ID" sz="2000" dirty="0"/>
              <a:t> -closure (q3), a))</a:t>
            </a:r>
          </a:p>
          <a:p>
            <a:r>
              <a:rPr lang="id-ID" sz="2000" dirty="0"/>
              <a:t>					= </a:t>
            </a:r>
            <a:r>
              <a:rPr lang="id-ID" sz="2000" dirty="0">
                <a:sym typeface="Symbol" panose="05050102010706020507" pitchFamily="18" charset="2"/>
              </a:rPr>
              <a:t></a:t>
            </a:r>
            <a:r>
              <a:rPr lang="id-ID" sz="2000" dirty="0"/>
              <a:t> -closure (</a:t>
            </a:r>
            <a:r>
              <a:rPr lang="id-ID" sz="2000" dirty="0">
                <a:sym typeface="Symbol" panose="05050102010706020507" pitchFamily="18" charset="2"/>
              </a:rPr>
              <a:t>({q3}, a))</a:t>
            </a:r>
          </a:p>
          <a:p>
            <a:r>
              <a:rPr lang="id-ID" sz="2000" dirty="0">
                <a:sym typeface="Symbol" panose="05050102010706020507" pitchFamily="18" charset="2"/>
              </a:rPr>
              <a:t>					= </a:t>
            </a:r>
            <a:r>
              <a:rPr lang="id-ID" sz="2000" dirty="0"/>
              <a:t> -closure (</a:t>
            </a:r>
            <a:r>
              <a:rPr lang="id-ID" sz="2000" dirty="0">
                <a:sym typeface="Symbol" panose="05050102010706020507" pitchFamily="18" charset="2"/>
              </a:rPr>
              <a:t></a:t>
            </a:r>
            <a:r>
              <a:rPr lang="id-ID" sz="2000" dirty="0"/>
              <a:t>)</a:t>
            </a:r>
          </a:p>
          <a:p>
            <a:r>
              <a:rPr lang="id-ID" sz="2000" dirty="0"/>
              <a:t>					= {</a:t>
            </a:r>
            <a:r>
              <a:rPr lang="id-ID" sz="2000" dirty="0">
                <a:sym typeface="Symbol" panose="05050102010706020507" pitchFamily="18" charset="2"/>
              </a:rPr>
              <a:t></a:t>
            </a:r>
            <a:r>
              <a:rPr lang="id-ID" sz="2000" dirty="0"/>
              <a:t>}</a:t>
            </a:r>
          </a:p>
          <a:p>
            <a:pPr lvl="1"/>
            <a:r>
              <a:rPr lang="id-ID" sz="2000" dirty="0">
                <a:sym typeface="Symbol" panose="05050102010706020507" pitchFamily="18" charset="2"/>
              </a:rPr>
              <a:t>’</a:t>
            </a:r>
            <a:r>
              <a:rPr lang="id-ID" sz="2000" dirty="0"/>
              <a:t> (q3, b)		= </a:t>
            </a:r>
            <a:r>
              <a:rPr lang="id-ID" sz="2000" dirty="0">
                <a:sym typeface="Symbol" panose="05050102010706020507" pitchFamily="18" charset="2"/>
              </a:rPr>
              <a:t></a:t>
            </a:r>
            <a:r>
              <a:rPr lang="id-ID" sz="2000" dirty="0"/>
              <a:t> -closure (</a:t>
            </a:r>
            <a:r>
              <a:rPr lang="id-ID" sz="2000" dirty="0">
                <a:sym typeface="Symbol" panose="05050102010706020507" pitchFamily="18" charset="2"/>
              </a:rPr>
              <a:t></a:t>
            </a:r>
            <a:r>
              <a:rPr lang="id-ID" sz="2000" dirty="0"/>
              <a:t> (</a:t>
            </a:r>
            <a:r>
              <a:rPr lang="id-ID" sz="2000" dirty="0">
                <a:sym typeface="Symbol" panose="05050102010706020507" pitchFamily="18" charset="2"/>
              </a:rPr>
              <a:t></a:t>
            </a:r>
            <a:r>
              <a:rPr lang="id-ID" sz="2000" dirty="0"/>
              <a:t> -closure (q3), b))</a:t>
            </a:r>
          </a:p>
          <a:p>
            <a:r>
              <a:rPr lang="id-ID" sz="2000" dirty="0"/>
              <a:t>					= </a:t>
            </a:r>
            <a:r>
              <a:rPr lang="id-ID" sz="2000" dirty="0">
                <a:sym typeface="Symbol" panose="05050102010706020507" pitchFamily="18" charset="2"/>
              </a:rPr>
              <a:t></a:t>
            </a:r>
            <a:r>
              <a:rPr lang="id-ID" sz="2000" dirty="0"/>
              <a:t> -closure (</a:t>
            </a:r>
            <a:r>
              <a:rPr lang="id-ID" sz="2000" dirty="0">
                <a:sym typeface="Symbol" panose="05050102010706020507" pitchFamily="18" charset="2"/>
              </a:rPr>
              <a:t>({q3}, b))</a:t>
            </a:r>
          </a:p>
          <a:p>
            <a:r>
              <a:rPr lang="id-ID" sz="2000" dirty="0">
                <a:sym typeface="Symbol" panose="05050102010706020507" pitchFamily="18" charset="2"/>
              </a:rPr>
              <a:t>					= </a:t>
            </a:r>
            <a:r>
              <a:rPr lang="id-ID" sz="2000" dirty="0"/>
              <a:t> -closure (</a:t>
            </a:r>
            <a:r>
              <a:rPr lang="id-ID" sz="2000" dirty="0">
                <a:sym typeface="Symbol" panose="05050102010706020507" pitchFamily="18" charset="2"/>
              </a:rPr>
              <a:t></a:t>
            </a:r>
            <a:r>
              <a:rPr lang="id-ID" sz="2000" dirty="0"/>
              <a:t>)</a:t>
            </a:r>
          </a:p>
          <a:p>
            <a:r>
              <a:rPr lang="id-ID" sz="2000" dirty="0"/>
              <a:t>					= {</a:t>
            </a:r>
            <a:r>
              <a:rPr lang="id-ID" sz="2000" dirty="0">
                <a:sym typeface="Symbol" panose="05050102010706020507" pitchFamily="18" charset="2"/>
              </a:rPr>
              <a:t></a:t>
            </a:r>
            <a:r>
              <a:rPr lang="id-ID" sz="2000" dirty="0"/>
              <a:t>}</a:t>
            </a:r>
          </a:p>
          <a:p>
            <a:pPr marL="457200" indent="-457200">
              <a:buFont typeface="+mj-lt"/>
              <a:buAutoNum type="arabicPeriod" startAt="4"/>
            </a:pPr>
            <a:r>
              <a:rPr lang="id-ID" sz="2000" dirty="0"/>
              <a:t>Tabel transisi</a:t>
            </a:r>
          </a:p>
          <a:p>
            <a:endParaRPr lang="id-ID" sz="2000" dirty="0"/>
          </a:p>
          <a:p>
            <a:pPr marL="457200" indent="-457200">
              <a:buFont typeface="+mj-lt"/>
              <a:buAutoNum type="arabicPeriod" startAt="5"/>
            </a:pPr>
            <a:r>
              <a:rPr lang="id-ID" sz="2000" dirty="0"/>
              <a:t>Diagram </a:t>
            </a:r>
          </a:p>
          <a:p>
            <a:endParaRPr lang="id-ID" sz="2000" dirty="0"/>
          </a:p>
          <a:p>
            <a:endParaRPr lang="id-ID" sz="2000" dirty="0"/>
          </a:p>
          <a:p>
            <a:endParaRPr lang="id-ID" sz="2000" dirty="0"/>
          </a:p>
          <a:p>
            <a:endParaRPr lang="id-ID" sz="2000" dirty="0"/>
          </a:p>
          <a:p>
            <a:endParaRPr lang="id-ID" sz="2000" dirty="0"/>
          </a:p>
          <a:p>
            <a:endParaRPr lang="id-ID" sz="2000" dirty="0"/>
          </a:p>
        </p:txBody>
      </p:sp>
      <p:graphicFrame>
        <p:nvGraphicFramePr>
          <p:cNvPr id="4" name="Table 4">
            <a:extLst>
              <a:ext uri="{FF2B5EF4-FFF2-40B4-BE49-F238E27FC236}">
                <a16:creationId xmlns:a16="http://schemas.microsoft.com/office/drawing/2014/main" id="{5D7BEE9D-C6F5-48B1-9008-ADEA4884B0DA}"/>
              </a:ext>
            </a:extLst>
          </p:cNvPr>
          <p:cNvGraphicFramePr>
            <a:graphicFrameLocks noGrp="1"/>
          </p:cNvGraphicFramePr>
          <p:nvPr>
            <p:extLst>
              <p:ext uri="{D42A27DB-BD31-4B8C-83A1-F6EECF244321}">
                <p14:modId xmlns:p14="http://schemas.microsoft.com/office/powerpoint/2010/main" val="3110709685"/>
              </p:ext>
            </p:extLst>
          </p:nvPr>
        </p:nvGraphicFramePr>
        <p:xfrm>
          <a:off x="4811156" y="3042909"/>
          <a:ext cx="3737316" cy="1849120"/>
        </p:xfrm>
        <a:graphic>
          <a:graphicData uri="http://schemas.openxmlformats.org/drawingml/2006/table">
            <a:tbl>
              <a:tblPr firstRow="1" bandRow="1">
                <a:tableStyleId>{5C22544A-7EE6-4342-B048-85BDC9FD1C3A}</a:tableStyleId>
              </a:tblPr>
              <a:tblGrid>
                <a:gridCol w="1245772">
                  <a:extLst>
                    <a:ext uri="{9D8B030D-6E8A-4147-A177-3AD203B41FA5}">
                      <a16:colId xmlns:a16="http://schemas.microsoft.com/office/drawing/2014/main" val="3967994807"/>
                    </a:ext>
                  </a:extLst>
                </a:gridCol>
                <a:gridCol w="1245772">
                  <a:extLst>
                    <a:ext uri="{9D8B030D-6E8A-4147-A177-3AD203B41FA5}">
                      <a16:colId xmlns:a16="http://schemas.microsoft.com/office/drawing/2014/main" val="2986536542"/>
                    </a:ext>
                  </a:extLst>
                </a:gridCol>
                <a:gridCol w="1245772">
                  <a:extLst>
                    <a:ext uri="{9D8B030D-6E8A-4147-A177-3AD203B41FA5}">
                      <a16:colId xmlns:a16="http://schemas.microsoft.com/office/drawing/2014/main" val="1648639780"/>
                    </a:ext>
                  </a:extLst>
                </a:gridCol>
              </a:tblGrid>
              <a:tr h="370840">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t>a</a:t>
                      </a:r>
                    </a:p>
                  </a:txBody>
                  <a:tcPr/>
                </a:tc>
                <a:tc>
                  <a:txBody>
                    <a:bodyPr/>
                    <a:lstStyle/>
                    <a:p>
                      <a:pPr algn="ctr"/>
                      <a:r>
                        <a:rPr lang="id-ID" b="1" dirty="0"/>
                        <a:t>b</a:t>
                      </a:r>
                    </a:p>
                  </a:txBody>
                  <a:tcPr/>
                </a:tc>
                <a:extLst>
                  <a:ext uri="{0D108BD9-81ED-4DB2-BD59-A6C34878D82A}">
                    <a16:rowId xmlns:a16="http://schemas.microsoft.com/office/drawing/2014/main" val="891193885"/>
                  </a:ext>
                </a:extLst>
              </a:tr>
              <a:tr h="286043">
                <a:tc>
                  <a:txBody>
                    <a:bodyPr/>
                    <a:lstStyle/>
                    <a:p>
                      <a:pPr algn="ctr"/>
                      <a:r>
                        <a:rPr lang="id-ID" b="1" dirty="0"/>
                        <a:t>q0</a:t>
                      </a:r>
                    </a:p>
                  </a:txBody>
                  <a:tcPr/>
                </a:tc>
                <a:tc>
                  <a:txBody>
                    <a:bodyPr/>
                    <a:lstStyle/>
                    <a:p>
                      <a:pPr algn="ctr"/>
                      <a:r>
                        <a:rPr lang="id-ID" b="1" dirty="0"/>
                        <a:t>q2</a:t>
                      </a:r>
                    </a:p>
                  </a:txBody>
                  <a:tcPr/>
                </a:tc>
                <a:tc>
                  <a:txBody>
                    <a:bodyPr/>
                    <a:lstStyle/>
                    <a:p>
                      <a:pPr algn="ctr"/>
                      <a:r>
                        <a:rPr lang="id-ID" b="1" dirty="0"/>
                        <a:t>q3</a:t>
                      </a:r>
                    </a:p>
                  </a:txBody>
                  <a:tcPr/>
                </a:tc>
                <a:extLst>
                  <a:ext uri="{0D108BD9-81ED-4DB2-BD59-A6C34878D82A}">
                    <a16:rowId xmlns:a16="http://schemas.microsoft.com/office/drawing/2014/main" val="3459187149"/>
                  </a:ext>
                </a:extLst>
              </a:tr>
              <a:tr h="370840">
                <a:tc>
                  <a:txBody>
                    <a:bodyPr/>
                    <a:lstStyle/>
                    <a:p>
                      <a:pPr algn="ctr"/>
                      <a:r>
                        <a:rPr lang="id-ID" b="1" dirty="0"/>
                        <a:t>q1</a:t>
                      </a:r>
                    </a:p>
                  </a:txBody>
                  <a:tcPr/>
                </a:tc>
                <a:tc>
                  <a:txBody>
                    <a:bodyPr/>
                    <a:lstStyle/>
                    <a:p>
                      <a:pPr algn="ctr"/>
                      <a:r>
                        <a:rPr lang="id-ID" b="1" dirty="0"/>
                        <a:t>q2</a:t>
                      </a:r>
                    </a:p>
                  </a:txBody>
                  <a:tcPr/>
                </a:tc>
                <a:tc>
                  <a:txBody>
                    <a:bodyPr/>
                    <a:lstStyle/>
                    <a:p>
                      <a:pPr algn="ctr"/>
                      <a:r>
                        <a:rPr lang="id-ID" b="1" dirty="0"/>
                        <a:t>q3</a:t>
                      </a:r>
                    </a:p>
                  </a:txBody>
                  <a:tcPr/>
                </a:tc>
                <a:extLst>
                  <a:ext uri="{0D108BD9-81ED-4DB2-BD59-A6C34878D82A}">
                    <a16:rowId xmlns:a16="http://schemas.microsoft.com/office/drawing/2014/main" val="3377434069"/>
                  </a:ext>
                </a:extLst>
              </a:tr>
              <a:tr h="370840">
                <a:tc>
                  <a:txBody>
                    <a:bodyPr/>
                    <a:lstStyle/>
                    <a:p>
                      <a:pPr algn="ctr"/>
                      <a:r>
                        <a:rPr lang="id-ID" b="1" dirty="0"/>
                        <a:t>q2</a:t>
                      </a:r>
                    </a:p>
                  </a:txBody>
                  <a:tcPr/>
                </a:tc>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sym typeface="Symbol" panose="05050102010706020507" pitchFamily="18" charset="2"/>
                        </a:rPr>
                        <a:t></a:t>
                      </a:r>
                      <a:endParaRPr lang="id-ID" b="1" dirty="0"/>
                    </a:p>
                  </a:txBody>
                  <a:tcPr/>
                </a:tc>
                <a:extLst>
                  <a:ext uri="{0D108BD9-81ED-4DB2-BD59-A6C34878D82A}">
                    <a16:rowId xmlns:a16="http://schemas.microsoft.com/office/drawing/2014/main" val="4154412872"/>
                  </a:ext>
                </a:extLst>
              </a:tr>
              <a:tr h="370840">
                <a:tc>
                  <a:txBody>
                    <a:bodyPr/>
                    <a:lstStyle/>
                    <a:p>
                      <a:pPr algn="ctr"/>
                      <a:r>
                        <a:rPr lang="id-ID" b="1" dirty="0"/>
                        <a:t>q3</a:t>
                      </a:r>
                    </a:p>
                  </a:txBody>
                  <a:tcPr/>
                </a:tc>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sym typeface="Symbol" panose="05050102010706020507" pitchFamily="18" charset="2"/>
                        </a:rPr>
                        <a:t></a:t>
                      </a:r>
                      <a:endParaRPr lang="id-ID" b="1" dirty="0"/>
                    </a:p>
                  </a:txBody>
                  <a:tcPr/>
                </a:tc>
                <a:extLst>
                  <a:ext uri="{0D108BD9-81ED-4DB2-BD59-A6C34878D82A}">
                    <a16:rowId xmlns:a16="http://schemas.microsoft.com/office/drawing/2014/main" val="622396758"/>
                  </a:ext>
                </a:extLst>
              </a:tr>
            </a:tbl>
          </a:graphicData>
        </a:graphic>
      </p:graphicFrame>
      <p:pic>
        <p:nvPicPr>
          <p:cNvPr id="9" name="Picture 8" descr="Diagram&#10;&#10;Description automatically generated">
            <a:extLst>
              <a:ext uri="{FF2B5EF4-FFF2-40B4-BE49-F238E27FC236}">
                <a16:creationId xmlns:a16="http://schemas.microsoft.com/office/drawing/2014/main" id="{1E40F9D6-4820-425D-95E2-8C024DD8C2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777" y="4205147"/>
            <a:ext cx="3590925" cy="2133600"/>
          </a:xfrm>
          <a:prstGeom prst="rect">
            <a:avLst/>
          </a:prstGeom>
        </p:spPr>
      </p:pic>
    </p:spTree>
    <p:extLst>
      <p:ext uri="{BB962C8B-B14F-4D97-AF65-F5344CB8AC3E}">
        <p14:creationId xmlns:p14="http://schemas.microsoft.com/office/powerpoint/2010/main" val="1916564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B6C48044-E45F-4198-B31D-9749CC12BB00}"/>
              </a:ext>
            </a:extLst>
          </p:cNvPr>
          <p:cNvSpPr txBox="1"/>
          <p:nvPr/>
        </p:nvSpPr>
        <p:spPr>
          <a:xfrm>
            <a:off x="569889" y="196948"/>
            <a:ext cx="5999723" cy="461665"/>
          </a:xfrm>
          <a:prstGeom prst="rect">
            <a:avLst/>
          </a:prstGeom>
          <a:noFill/>
        </p:spPr>
        <p:txBody>
          <a:bodyPr wrap="square" rtlCol="0">
            <a:spAutoFit/>
          </a:bodyPr>
          <a:lstStyle/>
          <a:p>
            <a:r>
              <a:rPr lang="id-ID" sz="2400" dirty="0"/>
              <a:t>Tugas </a:t>
            </a:r>
          </a:p>
        </p:txBody>
      </p:sp>
      <p:sp>
        <p:nvSpPr>
          <p:cNvPr id="5" name="TextBox 4">
            <a:extLst>
              <a:ext uri="{FF2B5EF4-FFF2-40B4-BE49-F238E27FC236}">
                <a16:creationId xmlns:a16="http://schemas.microsoft.com/office/drawing/2014/main" id="{24371077-39A1-4B17-937C-145B1128F996}"/>
              </a:ext>
            </a:extLst>
          </p:cNvPr>
          <p:cNvSpPr txBox="1"/>
          <p:nvPr/>
        </p:nvSpPr>
        <p:spPr>
          <a:xfrm>
            <a:off x="552450" y="762000"/>
            <a:ext cx="7691218" cy="6247864"/>
          </a:xfrm>
          <a:prstGeom prst="rect">
            <a:avLst/>
          </a:prstGeom>
          <a:noFill/>
        </p:spPr>
        <p:txBody>
          <a:bodyPr wrap="square" rtlCol="0">
            <a:spAutoFit/>
          </a:bodyPr>
          <a:lstStyle/>
          <a:p>
            <a:pPr marL="457200" indent="-457200">
              <a:buFont typeface="+mj-lt"/>
              <a:buAutoNum type="arabicPeriod"/>
            </a:pPr>
            <a:r>
              <a:rPr lang="id-ID" sz="2000" dirty="0"/>
              <a:t>Berikut adalah FSA: </a:t>
            </a:r>
          </a:p>
          <a:p>
            <a:pPr lvl="1"/>
            <a:r>
              <a:rPr lang="id-ID" sz="2000" dirty="0"/>
              <a:t>Q = {q0, q1, q2, q3}</a:t>
            </a:r>
          </a:p>
          <a:p>
            <a:pPr lvl="1"/>
            <a:r>
              <a:rPr lang="id-ID" sz="2000" dirty="0">
                <a:sym typeface="Symbol" panose="05050102010706020507" pitchFamily="18" charset="2"/>
              </a:rPr>
              <a:t></a:t>
            </a:r>
            <a:r>
              <a:rPr lang="id-ID" sz="2000" dirty="0"/>
              <a:t>= {a, b}</a:t>
            </a:r>
          </a:p>
          <a:p>
            <a:pPr lvl="1"/>
            <a:r>
              <a:rPr lang="id-ID" sz="2000" dirty="0"/>
              <a:t>S = q0</a:t>
            </a:r>
          </a:p>
          <a:p>
            <a:pPr lvl="1"/>
            <a:r>
              <a:rPr lang="id-ID" sz="2000" dirty="0"/>
              <a:t>F = q3</a:t>
            </a:r>
          </a:p>
          <a:p>
            <a:pPr lvl="1"/>
            <a:r>
              <a:rPr lang="id-ID" sz="2000" dirty="0"/>
              <a:t> </a:t>
            </a:r>
            <a:r>
              <a:rPr lang="id-ID" sz="2000" dirty="0">
                <a:sym typeface="Symbol" panose="05050102010706020507" pitchFamily="18" charset="2"/>
              </a:rPr>
              <a:t></a:t>
            </a:r>
            <a:r>
              <a:rPr lang="id-ID" sz="2000" dirty="0"/>
              <a:t>  </a:t>
            </a:r>
          </a:p>
          <a:p>
            <a:pPr lvl="1"/>
            <a:r>
              <a:rPr lang="id-ID" sz="2000" dirty="0">
                <a:sym typeface="Symbol" panose="05050102010706020507" pitchFamily="18" charset="2"/>
              </a:rPr>
              <a:t></a:t>
            </a:r>
            <a:r>
              <a:rPr lang="id-ID" sz="2000" dirty="0"/>
              <a:t> (q0, a) = q2</a:t>
            </a:r>
          </a:p>
          <a:p>
            <a:pPr lvl="1"/>
            <a:r>
              <a:rPr lang="id-ID" sz="2000" dirty="0">
                <a:sym typeface="Symbol" panose="05050102010706020507" pitchFamily="18" charset="2"/>
              </a:rPr>
              <a:t></a:t>
            </a:r>
            <a:r>
              <a:rPr lang="id-ID" sz="2000" dirty="0"/>
              <a:t> (q0, b) = q3</a:t>
            </a:r>
          </a:p>
          <a:p>
            <a:pPr lvl="1"/>
            <a:r>
              <a:rPr lang="id-ID" sz="2000" dirty="0">
                <a:sym typeface="Symbol" panose="05050102010706020507" pitchFamily="18" charset="2"/>
              </a:rPr>
              <a:t></a:t>
            </a:r>
            <a:r>
              <a:rPr lang="id-ID" sz="2000" dirty="0"/>
              <a:t> (q1, a) = q2</a:t>
            </a:r>
          </a:p>
          <a:p>
            <a:pPr lvl="1"/>
            <a:r>
              <a:rPr lang="id-ID" sz="2000" dirty="0">
                <a:sym typeface="Symbol" panose="05050102010706020507" pitchFamily="18" charset="2"/>
              </a:rPr>
              <a:t></a:t>
            </a:r>
            <a:r>
              <a:rPr lang="id-ID" sz="2000" dirty="0"/>
              <a:t> (q1, b) = q3</a:t>
            </a:r>
          </a:p>
          <a:p>
            <a:pPr marL="457200" indent="-457200">
              <a:buFont typeface="+mj-lt"/>
              <a:buAutoNum type="alphaLcPeriod"/>
            </a:pPr>
            <a:r>
              <a:rPr lang="id-ID" sz="2000" dirty="0"/>
              <a:t>Buat tabel transisi dan diagram FA nya</a:t>
            </a:r>
          </a:p>
          <a:p>
            <a:pPr marL="457200" indent="-457200">
              <a:buFont typeface="+mj-lt"/>
              <a:buAutoNum type="alphaLcPeriod"/>
            </a:pPr>
            <a:r>
              <a:rPr lang="id-ID" sz="2000" dirty="0"/>
              <a:t>Telusuri apakah kalimat-kalimat ab, aabb di terima NFA ini ?</a:t>
            </a:r>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p:txBody>
      </p:sp>
    </p:spTree>
    <p:extLst>
      <p:ext uri="{BB962C8B-B14F-4D97-AF65-F5344CB8AC3E}">
        <p14:creationId xmlns:p14="http://schemas.microsoft.com/office/powerpoint/2010/main" val="1723956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6260D618-3A34-4C3A-8FAC-B31A36F4AC02}"/>
              </a:ext>
            </a:extLst>
          </p:cNvPr>
          <p:cNvSpPr txBox="1"/>
          <p:nvPr/>
        </p:nvSpPr>
        <p:spPr>
          <a:xfrm>
            <a:off x="552450" y="928468"/>
            <a:ext cx="8014775" cy="2862322"/>
          </a:xfrm>
          <a:prstGeom prst="rect">
            <a:avLst/>
          </a:prstGeom>
          <a:noFill/>
        </p:spPr>
        <p:txBody>
          <a:bodyPr wrap="square" rtlCol="0">
            <a:spAutoFit/>
          </a:bodyPr>
          <a:lstStyle/>
          <a:p>
            <a:pPr marL="457200" indent="-457200">
              <a:buFont typeface="+mj-lt"/>
              <a:buAutoNum type="arabicPeriod" startAt="2"/>
            </a:pPr>
            <a:r>
              <a:rPr lang="id-ID" sz="2000" dirty="0"/>
              <a:t>Seorang petani ingin pulang ke rumahnya dimana petani harus menyeberangi sebuah sungai dengan menggunakan perahu. Perahu hanya dapat dimuat oleh si petani atau dengan salah satu barang bawaannya. Barang bawaannya yaitu seekor serigala, seekor kambing dan sayuran. Ada suatu kendala yang dihadapi oleh si petani dimana serigala dan kambing tidak dapat dibiarkan bersama-sama dalam satu sisi sungai, demikian juga kambing dan sayuran tanpa pengawasan di petani. Bagaimanakah caranya sehingga semua barang yang dimiliki oleh si petani dapat sampai ke rumahnya di seberang sungai?</a:t>
            </a:r>
          </a:p>
        </p:txBody>
      </p:sp>
    </p:spTree>
    <p:extLst>
      <p:ext uri="{BB962C8B-B14F-4D97-AF65-F5344CB8AC3E}">
        <p14:creationId xmlns:p14="http://schemas.microsoft.com/office/powerpoint/2010/main" val="2036419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5F5BF4F3-06F4-4E54-9106-105052EB58B9}"/>
              </a:ext>
            </a:extLst>
          </p:cNvPr>
          <p:cNvSpPr txBox="1"/>
          <p:nvPr/>
        </p:nvSpPr>
        <p:spPr>
          <a:xfrm>
            <a:off x="552450" y="900332"/>
            <a:ext cx="8141384" cy="5324535"/>
          </a:xfrm>
          <a:prstGeom prst="rect">
            <a:avLst/>
          </a:prstGeom>
          <a:noFill/>
        </p:spPr>
        <p:txBody>
          <a:bodyPr wrap="square" rtlCol="0">
            <a:spAutoFit/>
          </a:bodyPr>
          <a:lstStyle/>
          <a:p>
            <a:pPr marL="457200" indent="-457200">
              <a:buFont typeface="+mj-lt"/>
              <a:buAutoNum type="arabicPeriod" startAt="3"/>
            </a:pPr>
            <a:r>
              <a:rPr lang="id-ID" sz="2000" dirty="0"/>
              <a:t>Ubahlah NFA berikut menjadi DFA</a:t>
            </a:r>
          </a:p>
          <a:p>
            <a:r>
              <a:rPr lang="id-ID" sz="2000" dirty="0"/>
              <a:t>M = {{q0, q1, q2}, {p, r},  </a:t>
            </a:r>
            <a:r>
              <a:rPr lang="id-ID" sz="2000" dirty="0">
                <a:sym typeface="Symbol" panose="05050102010706020507" pitchFamily="18" charset="2"/>
              </a:rPr>
              <a:t></a:t>
            </a:r>
            <a:r>
              <a:rPr lang="id-ID" sz="2000" dirty="0"/>
              <a:t> , q0, {q1}} dengan tabel transisi</a:t>
            </a:r>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p:txBody>
      </p:sp>
      <p:graphicFrame>
        <p:nvGraphicFramePr>
          <p:cNvPr id="4" name="Table 4">
            <a:extLst>
              <a:ext uri="{FF2B5EF4-FFF2-40B4-BE49-F238E27FC236}">
                <a16:creationId xmlns:a16="http://schemas.microsoft.com/office/drawing/2014/main" id="{DCBC1F00-E584-4171-A3A7-22EF5FFB03D2}"/>
              </a:ext>
            </a:extLst>
          </p:cNvPr>
          <p:cNvGraphicFramePr>
            <a:graphicFrameLocks noGrp="1"/>
          </p:cNvGraphicFramePr>
          <p:nvPr>
            <p:extLst>
              <p:ext uri="{D42A27DB-BD31-4B8C-83A1-F6EECF244321}">
                <p14:modId xmlns:p14="http://schemas.microsoft.com/office/powerpoint/2010/main" val="37700423"/>
              </p:ext>
            </p:extLst>
          </p:nvPr>
        </p:nvGraphicFramePr>
        <p:xfrm>
          <a:off x="2588454" y="1678360"/>
          <a:ext cx="4425531" cy="1483360"/>
        </p:xfrm>
        <a:graphic>
          <a:graphicData uri="http://schemas.openxmlformats.org/drawingml/2006/table">
            <a:tbl>
              <a:tblPr firstRow="1" bandRow="1">
                <a:tableStyleId>{5C22544A-7EE6-4342-B048-85BDC9FD1C3A}</a:tableStyleId>
              </a:tblPr>
              <a:tblGrid>
                <a:gridCol w="1475177">
                  <a:extLst>
                    <a:ext uri="{9D8B030D-6E8A-4147-A177-3AD203B41FA5}">
                      <a16:colId xmlns:a16="http://schemas.microsoft.com/office/drawing/2014/main" val="1508110966"/>
                    </a:ext>
                  </a:extLst>
                </a:gridCol>
                <a:gridCol w="1475177">
                  <a:extLst>
                    <a:ext uri="{9D8B030D-6E8A-4147-A177-3AD203B41FA5}">
                      <a16:colId xmlns:a16="http://schemas.microsoft.com/office/drawing/2014/main" val="1064910262"/>
                    </a:ext>
                  </a:extLst>
                </a:gridCol>
                <a:gridCol w="1475177">
                  <a:extLst>
                    <a:ext uri="{9D8B030D-6E8A-4147-A177-3AD203B41FA5}">
                      <a16:colId xmlns:a16="http://schemas.microsoft.com/office/drawing/2014/main" val="3185601389"/>
                    </a:ext>
                  </a:extLst>
                </a:gridCol>
              </a:tblGrid>
              <a:tr h="370840">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t>p</a:t>
                      </a:r>
                    </a:p>
                  </a:txBody>
                  <a:tcPr/>
                </a:tc>
                <a:tc>
                  <a:txBody>
                    <a:bodyPr/>
                    <a:lstStyle/>
                    <a:p>
                      <a:pPr algn="ctr"/>
                      <a:r>
                        <a:rPr lang="id-ID" b="1" dirty="0"/>
                        <a:t>r</a:t>
                      </a:r>
                    </a:p>
                  </a:txBody>
                  <a:tcPr/>
                </a:tc>
                <a:extLst>
                  <a:ext uri="{0D108BD9-81ED-4DB2-BD59-A6C34878D82A}">
                    <a16:rowId xmlns:a16="http://schemas.microsoft.com/office/drawing/2014/main" val="1387526000"/>
                  </a:ext>
                </a:extLst>
              </a:tr>
              <a:tr h="370840">
                <a:tc>
                  <a:txBody>
                    <a:bodyPr/>
                    <a:lstStyle/>
                    <a:p>
                      <a:pPr algn="ctr"/>
                      <a:r>
                        <a:rPr lang="id-ID" b="1" dirty="0"/>
                        <a:t>q0</a:t>
                      </a:r>
                    </a:p>
                  </a:txBody>
                  <a:tcPr/>
                </a:tc>
                <a:tc>
                  <a:txBody>
                    <a:bodyPr/>
                    <a:lstStyle/>
                    <a:p>
                      <a:pPr algn="ctr"/>
                      <a:r>
                        <a:rPr lang="id-ID" b="1" dirty="0"/>
                        <a:t>{q1, q2}</a:t>
                      </a:r>
                    </a:p>
                  </a:txBody>
                  <a:tcPr/>
                </a:tc>
                <a:tc>
                  <a:txBody>
                    <a:bodyPr/>
                    <a:lstStyle/>
                    <a:p>
                      <a:pPr algn="ctr"/>
                      <a:r>
                        <a:rPr lang="id-ID" b="1" dirty="0"/>
                        <a:t>{  }</a:t>
                      </a:r>
                    </a:p>
                  </a:txBody>
                  <a:tcPr/>
                </a:tc>
                <a:extLst>
                  <a:ext uri="{0D108BD9-81ED-4DB2-BD59-A6C34878D82A}">
                    <a16:rowId xmlns:a16="http://schemas.microsoft.com/office/drawing/2014/main" val="1456841393"/>
                  </a:ext>
                </a:extLst>
              </a:tr>
              <a:tr h="370840">
                <a:tc>
                  <a:txBody>
                    <a:bodyPr/>
                    <a:lstStyle/>
                    <a:p>
                      <a:pPr algn="ctr"/>
                      <a:r>
                        <a:rPr lang="id-ID" b="1" dirty="0"/>
                        <a:t>q1</a:t>
                      </a:r>
                    </a:p>
                  </a:txBody>
                  <a:tcPr/>
                </a:tc>
                <a:tc>
                  <a:txBody>
                    <a:bodyPr/>
                    <a:lstStyle/>
                    <a:p>
                      <a:pPr algn="ctr"/>
                      <a:r>
                        <a:rPr lang="id-ID" b="1" dirty="0"/>
                        <a:t>{  }</a:t>
                      </a:r>
                    </a:p>
                  </a:txBody>
                  <a:tcPr/>
                </a:tc>
                <a:tc>
                  <a:txBody>
                    <a:bodyPr/>
                    <a:lstStyle/>
                    <a:p>
                      <a:pPr algn="ctr"/>
                      <a:r>
                        <a:rPr lang="id-ID" b="1" dirty="0"/>
                        <a:t>{q2}</a:t>
                      </a:r>
                    </a:p>
                  </a:txBody>
                  <a:tcPr/>
                </a:tc>
                <a:extLst>
                  <a:ext uri="{0D108BD9-81ED-4DB2-BD59-A6C34878D82A}">
                    <a16:rowId xmlns:a16="http://schemas.microsoft.com/office/drawing/2014/main" val="3235217847"/>
                  </a:ext>
                </a:extLst>
              </a:tr>
              <a:tr h="370840">
                <a:tc>
                  <a:txBody>
                    <a:bodyPr/>
                    <a:lstStyle/>
                    <a:p>
                      <a:pPr algn="ctr"/>
                      <a:r>
                        <a:rPr lang="id-ID" b="1" dirty="0"/>
                        <a:t>q2</a:t>
                      </a:r>
                    </a:p>
                  </a:txBody>
                  <a:tcPr/>
                </a:tc>
                <a:tc>
                  <a:txBody>
                    <a:bodyPr/>
                    <a:lstStyle/>
                    <a:p>
                      <a:pPr algn="ctr"/>
                      <a:r>
                        <a:rPr lang="id-ID" b="1" dirty="0"/>
                        <a:t>{q1}</a:t>
                      </a:r>
                    </a:p>
                  </a:txBody>
                  <a:tcPr/>
                </a:tc>
                <a:tc>
                  <a:txBody>
                    <a:bodyPr/>
                    <a:lstStyle/>
                    <a:p>
                      <a:pPr algn="ctr"/>
                      <a:r>
                        <a:rPr lang="id-ID" b="1" dirty="0"/>
                        <a:t>{q1}</a:t>
                      </a:r>
                    </a:p>
                  </a:txBody>
                  <a:tcPr/>
                </a:tc>
                <a:extLst>
                  <a:ext uri="{0D108BD9-81ED-4DB2-BD59-A6C34878D82A}">
                    <a16:rowId xmlns:a16="http://schemas.microsoft.com/office/drawing/2014/main" val="2603283432"/>
                  </a:ext>
                </a:extLst>
              </a:tr>
            </a:tbl>
          </a:graphicData>
        </a:graphic>
      </p:graphicFrame>
      <p:pic>
        <p:nvPicPr>
          <p:cNvPr id="9" name="Picture 8" descr="Diagram&#10;&#10;Description automatically generated">
            <a:extLst>
              <a:ext uri="{FF2B5EF4-FFF2-40B4-BE49-F238E27FC236}">
                <a16:creationId xmlns:a16="http://schemas.microsoft.com/office/drawing/2014/main" id="{403BC1D8-6E7B-4F48-97FB-8BAC81C0B6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4223" y="3681191"/>
            <a:ext cx="5219112" cy="1890597"/>
          </a:xfrm>
          <a:prstGeom prst="rect">
            <a:avLst/>
          </a:prstGeom>
        </p:spPr>
      </p:pic>
    </p:spTree>
    <p:extLst>
      <p:ext uri="{BB962C8B-B14F-4D97-AF65-F5344CB8AC3E}">
        <p14:creationId xmlns:p14="http://schemas.microsoft.com/office/powerpoint/2010/main" val="653237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a:lnSpc>
                <a:spcPct val="120000"/>
              </a:lnSpc>
            </a:pPr>
            <a:r>
              <a:rPr lang="en-US" sz="1100" dirty="0">
                <a:solidFill>
                  <a:srgbClr val="003258"/>
                </a:solidFill>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1220088B-F628-4212-B71F-E291E633C9DE}"/>
              </a:ext>
            </a:extLst>
          </p:cNvPr>
          <p:cNvSpPr txBox="1"/>
          <p:nvPr/>
        </p:nvSpPr>
        <p:spPr>
          <a:xfrm>
            <a:off x="552450" y="281354"/>
            <a:ext cx="6312584" cy="523220"/>
          </a:xfrm>
          <a:prstGeom prst="rect">
            <a:avLst/>
          </a:prstGeom>
          <a:noFill/>
        </p:spPr>
        <p:txBody>
          <a:bodyPr wrap="square" rtlCol="0">
            <a:spAutoFit/>
          </a:bodyPr>
          <a:lstStyle/>
          <a:p>
            <a:r>
              <a:rPr lang="id-ID" sz="2800" dirty="0"/>
              <a:t>Ekuivalensi NFA - DFA</a:t>
            </a:r>
          </a:p>
        </p:txBody>
      </p:sp>
      <p:sp>
        <p:nvSpPr>
          <p:cNvPr id="5" name="TextBox 4">
            <a:extLst>
              <a:ext uri="{FF2B5EF4-FFF2-40B4-BE49-F238E27FC236}">
                <a16:creationId xmlns:a16="http://schemas.microsoft.com/office/drawing/2014/main" id="{04AFDCA9-2C8F-408E-8B79-F0061C77971B}"/>
              </a:ext>
            </a:extLst>
          </p:cNvPr>
          <p:cNvSpPr txBox="1"/>
          <p:nvPr/>
        </p:nvSpPr>
        <p:spPr>
          <a:xfrm>
            <a:off x="552450" y="804574"/>
            <a:ext cx="8197655" cy="4154984"/>
          </a:xfrm>
          <a:prstGeom prst="rect">
            <a:avLst/>
          </a:prstGeom>
          <a:noFill/>
        </p:spPr>
        <p:txBody>
          <a:bodyPr wrap="square" rtlCol="0">
            <a:spAutoFit/>
          </a:bodyPr>
          <a:lstStyle/>
          <a:p>
            <a:r>
              <a:rPr lang="id-ID" sz="2400" dirty="0"/>
              <a:t>Tahapan pengubahan NDFA ke DFA</a:t>
            </a:r>
          </a:p>
          <a:p>
            <a:r>
              <a:rPr lang="id-ID" sz="2400" dirty="0"/>
              <a:t>Dari sebuah mesin NDFA dapat dibuat mesin DFA yang ekuivalen. Ekuivalen artinya mampu menerima bahasa yang sama. Suatu DFA dapat dipandang sebagai kasus khusus (subset) dari NFA.</a:t>
            </a:r>
          </a:p>
          <a:p>
            <a:pPr marL="800100" lvl="1" indent="-342900">
              <a:buFont typeface="Arial" panose="020B0604020202020204" pitchFamily="34" charset="0"/>
              <a:buChar char="•"/>
            </a:pPr>
            <a:r>
              <a:rPr lang="id-ID" sz="2400" dirty="0"/>
              <a:t>Jelas bahwa kelas bahasa yang diterima oleh NDFA juga akan diterima oleh DFA.</a:t>
            </a:r>
          </a:p>
          <a:p>
            <a:pPr marL="800100" lvl="1" indent="-342900">
              <a:buFont typeface="Arial" panose="020B0604020202020204" pitchFamily="34" charset="0"/>
              <a:buChar char="•"/>
            </a:pPr>
            <a:r>
              <a:rPr lang="id-ID" sz="2400" dirty="0"/>
              <a:t>Namun ternyata DFA juga dapat mensimulasikan NFA, yaitu untuk setiap NFA dapat dibuat DFA yang ekuivalen</a:t>
            </a:r>
          </a:p>
          <a:p>
            <a:pPr marL="800100" lvl="1" indent="-342900">
              <a:buFont typeface="Arial" panose="020B0604020202020204" pitchFamily="34" charset="0"/>
              <a:buChar char="•"/>
            </a:pPr>
            <a:r>
              <a:rPr lang="id-ID" sz="2400" dirty="0"/>
              <a:t>Dapat dibuktikan bahwa DFA dan NFA adalah ekuivalen, sehingga disebut FA saja.</a:t>
            </a:r>
          </a:p>
        </p:txBody>
      </p:sp>
    </p:spTree>
    <p:extLst>
      <p:ext uri="{BB962C8B-B14F-4D97-AF65-F5344CB8AC3E}">
        <p14:creationId xmlns:p14="http://schemas.microsoft.com/office/powerpoint/2010/main" val="33604331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5F5BF4F3-06F4-4E54-9106-105052EB58B9}"/>
              </a:ext>
            </a:extLst>
          </p:cNvPr>
          <p:cNvSpPr txBox="1"/>
          <p:nvPr/>
        </p:nvSpPr>
        <p:spPr>
          <a:xfrm>
            <a:off x="552450" y="900332"/>
            <a:ext cx="8141384" cy="5016758"/>
          </a:xfrm>
          <a:prstGeom prst="rect">
            <a:avLst/>
          </a:prstGeom>
          <a:noFill/>
        </p:spPr>
        <p:txBody>
          <a:bodyPr wrap="square" rtlCol="0">
            <a:spAutoFit/>
          </a:bodyPr>
          <a:lstStyle/>
          <a:p>
            <a:pPr marL="457200" marR="0" lvl="0" indent="-457200" algn="l" defTabSz="457200" rtl="0" eaLnBrk="1" fontAlgn="auto" latinLnBrk="0" hangingPunct="1">
              <a:lnSpc>
                <a:spcPct val="100000"/>
              </a:lnSpc>
              <a:spcBef>
                <a:spcPts val="0"/>
              </a:spcBef>
              <a:spcAft>
                <a:spcPts val="0"/>
              </a:spcAft>
              <a:buClrTx/>
              <a:buSzTx/>
              <a:buFont typeface="+mj-lt"/>
              <a:buAutoNum type="arabicPeriod" startAt="4"/>
              <a:tabLst/>
              <a:defRPr/>
            </a:pPr>
            <a:r>
              <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rPr>
              <a:t>Ubahlah NDFA berikut menjadi DFA</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id-ID" sz="2000" b="0" i="0" u="none" strike="noStrike" kern="1200" cap="none" spc="0" normalizeH="0" baseline="0" noProof="0" dirty="0">
              <a:ln>
                <a:noFill/>
              </a:ln>
              <a:solidFill>
                <a:srgbClr val="00325A"/>
              </a:solidFill>
              <a:effectLst/>
              <a:uLnTx/>
              <a:uFillTx/>
              <a:latin typeface="Calibri" panose="020F0502020204030204"/>
              <a:ea typeface="+mn-ea"/>
              <a:cs typeface="+mn-cs"/>
            </a:endParaRPr>
          </a:p>
        </p:txBody>
      </p:sp>
      <p:pic>
        <p:nvPicPr>
          <p:cNvPr id="7" name="Picture 6" descr="Diagram&#10;&#10;Description automatically generated">
            <a:extLst>
              <a:ext uri="{FF2B5EF4-FFF2-40B4-BE49-F238E27FC236}">
                <a16:creationId xmlns:a16="http://schemas.microsoft.com/office/drawing/2014/main" id="{E2B17FCF-429C-4183-8E7F-BADB92F96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5629" y="1407069"/>
            <a:ext cx="4724400" cy="2552700"/>
          </a:xfrm>
          <a:prstGeom prst="rect">
            <a:avLst/>
          </a:prstGeom>
        </p:spPr>
      </p:pic>
      <p:graphicFrame>
        <p:nvGraphicFramePr>
          <p:cNvPr id="10" name="Table 10">
            <a:extLst>
              <a:ext uri="{FF2B5EF4-FFF2-40B4-BE49-F238E27FC236}">
                <a16:creationId xmlns:a16="http://schemas.microsoft.com/office/drawing/2014/main" id="{38E6D3EC-6B37-49CA-B19D-09B44066BBF9}"/>
              </a:ext>
            </a:extLst>
          </p:cNvPr>
          <p:cNvGraphicFramePr>
            <a:graphicFrameLocks noGrp="1"/>
          </p:cNvGraphicFramePr>
          <p:nvPr>
            <p:extLst>
              <p:ext uri="{D42A27DB-BD31-4B8C-83A1-F6EECF244321}">
                <p14:modId xmlns:p14="http://schemas.microsoft.com/office/powerpoint/2010/main" val="2608534968"/>
              </p:ext>
            </p:extLst>
          </p:nvPr>
        </p:nvGraphicFramePr>
        <p:xfrm>
          <a:off x="1434903" y="4379348"/>
          <a:ext cx="5261319" cy="2225040"/>
        </p:xfrm>
        <a:graphic>
          <a:graphicData uri="http://schemas.openxmlformats.org/drawingml/2006/table">
            <a:tbl>
              <a:tblPr firstRow="1" bandRow="1">
                <a:tableStyleId>{5C22544A-7EE6-4342-B048-85BDC9FD1C3A}</a:tableStyleId>
              </a:tblPr>
              <a:tblGrid>
                <a:gridCol w="1753773">
                  <a:extLst>
                    <a:ext uri="{9D8B030D-6E8A-4147-A177-3AD203B41FA5}">
                      <a16:colId xmlns:a16="http://schemas.microsoft.com/office/drawing/2014/main" val="950317796"/>
                    </a:ext>
                  </a:extLst>
                </a:gridCol>
                <a:gridCol w="1753773">
                  <a:extLst>
                    <a:ext uri="{9D8B030D-6E8A-4147-A177-3AD203B41FA5}">
                      <a16:colId xmlns:a16="http://schemas.microsoft.com/office/drawing/2014/main" val="543718443"/>
                    </a:ext>
                  </a:extLst>
                </a:gridCol>
                <a:gridCol w="1753773">
                  <a:extLst>
                    <a:ext uri="{9D8B030D-6E8A-4147-A177-3AD203B41FA5}">
                      <a16:colId xmlns:a16="http://schemas.microsoft.com/office/drawing/2014/main" val="2452055885"/>
                    </a:ext>
                  </a:extLst>
                </a:gridCol>
              </a:tblGrid>
              <a:tr h="370840">
                <a:tc>
                  <a:txBody>
                    <a:bodyPr/>
                    <a:lstStyle/>
                    <a:p>
                      <a:pPr algn="ctr"/>
                      <a:r>
                        <a:rPr lang="id-ID" b="1" dirty="0"/>
                        <a:t>q</a:t>
                      </a:r>
                    </a:p>
                  </a:txBody>
                  <a:tcPr/>
                </a:tc>
                <a:tc>
                  <a:txBody>
                    <a:bodyPr/>
                    <a:lstStyle/>
                    <a:p>
                      <a:pPr algn="ctr"/>
                      <a:r>
                        <a:rPr lang="id-ID" b="1" dirty="0"/>
                        <a:t> </a:t>
                      </a:r>
                      <a:r>
                        <a:rPr lang="id-ID" b="1" dirty="0">
                          <a:sym typeface="Symbol" panose="05050102010706020507" pitchFamily="18" charset="2"/>
                        </a:rPr>
                        <a:t></a:t>
                      </a:r>
                      <a:r>
                        <a:rPr lang="id-ID" b="1" dirty="0"/>
                        <a:t>(q, 0)</a:t>
                      </a:r>
                    </a:p>
                  </a:txBody>
                  <a:tcPr/>
                </a:tc>
                <a:tc>
                  <a:txBody>
                    <a:bodyPr/>
                    <a:lstStyle/>
                    <a:p>
                      <a:pPr algn="ctr"/>
                      <a:r>
                        <a:rPr lang="id-ID" b="1" dirty="0"/>
                        <a:t>  </a:t>
                      </a:r>
                      <a:r>
                        <a:rPr lang="id-ID" b="1" dirty="0">
                          <a:sym typeface="Symbol" panose="05050102010706020507" pitchFamily="18" charset="2"/>
                        </a:rPr>
                        <a:t></a:t>
                      </a:r>
                      <a:r>
                        <a:rPr lang="id-ID" b="1" dirty="0"/>
                        <a:t>(q, 1)</a:t>
                      </a:r>
                    </a:p>
                  </a:txBody>
                  <a:tcPr/>
                </a:tc>
                <a:extLst>
                  <a:ext uri="{0D108BD9-81ED-4DB2-BD59-A6C34878D82A}">
                    <a16:rowId xmlns:a16="http://schemas.microsoft.com/office/drawing/2014/main" val="3375058923"/>
                  </a:ext>
                </a:extLst>
              </a:tr>
              <a:tr h="370840">
                <a:tc>
                  <a:txBody>
                    <a:bodyPr/>
                    <a:lstStyle/>
                    <a:p>
                      <a:pPr algn="ctr"/>
                      <a:r>
                        <a:rPr lang="id-ID" b="1" dirty="0"/>
                        <a:t>a</a:t>
                      </a:r>
                    </a:p>
                  </a:txBody>
                  <a:tcPr/>
                </a:tc>
                <a:tc>
                  <a:txBody>
                    <a:bodyPr/>
                    <a:lstStyle/>
                    <a:p>
                      <a:pPr algn="ctr"/>
                      <a:r>
                        <a:rPr lang="id-ID" b="1" dirty="0"/>
                        <a:t>{a, b, c, d, e}</a:t>
                      </a:r>
                    </a:p>
                  </a:txBody>
                  <a:tcPr/>
                </a:tc>
                <a:tc>
                  <a:txBody>
                    <a:bodyPr/>
                    <a:lstStyle/>
                    <a:p>
                      <a:pPr algn="ctr"/>
                      <a:r>
                        <a:rPr lang="id-ID" b="1" dirty="0"/>
                        <a:t>{d, e}</a:t>
                      </a:r>
                    </a:p>
                  </a:txBody>
                  <a:tcPr/>
                </a:tc>
                <a:extLst>
                  <a:ext uri="{0D108BD9-81ED-4DB2-BD59-A6C34878D82A}">
                    <a16:rowId xmlns:a16="http://schemas.microsoft.com/office/drawing/2014/main" val="2605652897"/>
                  </a:ext>
                </a:extLst>
              </a:tr>
              <a:tr h="370840">
                <a:tc>
                  <a:txBody>
                    <a:bodyPr/>
                    <a:lstStyle/>
                    <a:p>
                      <a:pPr algn="ctr"/>
                      <a:r>
                        <a:rPr lang="id-ID" b="1" dirty="0"/>
                        <a:t>b</a:t>
                      </a:r>
                    </a:p>
                  </a:txBody>
                  <a:tcPr/>
                </a:tc>
                <a:tc>
                  <a:txBody>
                    <a:bodyPr/>
                    <a:lstStyle/>
                    <a:p>
                      <a:pPr algn="ctr"/>
                      <a:r>
                        <a:rPr lang="id-ID" b="1" dirty="0"/>
                        <a:t>{c}</a:t>
                      </a:r>
                    </a:p>
                  </a:txBody>
                  <a:tcPr/>
                </a:tc>
                <a:tc>
                  <a:txBody>
                    <a:bodyPr/>
                    <a:lstStyle/>
                    <a:p>
                      <a:pPr algn="ctr"/>
                      <a:r>
                        <a:rPr lang="id-ID" b="1" dirty="0"/>
                        <a:t>{e}</a:t>
                      </a:r>
                    </a:p>
                  </a:txBody>
                  <a:tcPr/>
                </a:tc>
                <a:extLst>
                  <a:ext uri="{0D108BD9-81ED-4DB2-BD59-A6C34878D82A}">
                    <a16:rowId xmlns:a16="http://schemas.microsoft.com/office/drawing/2014/main" val="215877571"/>
                  </a:ext>
                </a:extLst>
              </a:tr>
              <a:tr h="370840">
                <a:tc>
                  <a:txBody>
                    <a:bodyPr/>
                    <a:lstStyle/>
                    <a:p>
                      <a:pPr algn="ctr"/>
                      <a:r>
                        <a:rPr lang="id-ID" b="1" dirty="0"/>
                        <a:t>c</a:t>
                      </a:r>
                    </a:p>
                  </a:txBody>
                  <a:tcPr/>
                </a:tc>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t>{b}</a:t>
                      </a:r>
                    </a:p>
                  </a:txBody>
                  <a:tcPr/>
                </a:tc>
                <a:extLst>
                  <a:ext uri="{0D108BD9-81ED-4DB2-BD59-A6C34878D82A}">
                    <a16:rowId xmlns:a16="http://schemas.microsoft.com/office/drawing/2014/main" val="4221612331"/>
                  </a:ext>
                </a:extLst>
              </a:tr>
              <a:tr h="370840">
                <a:tc>
                  <a:txBody>
                    <a:bodyPr/>
                    <a:lstStyle/>
                    <a:p>
                      <a:pPr algn="ctr"/>
                      <a:r>
                        <a:rPr lang="id-ID" b="1" dirty="0"/>
                        <a:t>d</a:t>
                      </a:r>
                    </a:p>
                  </a:txBody>
                  <a:tcPr/>
                </a:tc>
                <a:tc>
                  <a:txBody>
                    <a:bodyPr/>
                    <a:lstStyle/>
                    <a:p>
                      <a:pPr algn="ctr"/>
                      <a:r>
                        <a:rPr lang="id-ID" b="1" dirty="0"/>
                        <a:t>{e}</a:t>
                      </a:r>
                    </a:p>
                  </a:txBody>
                  <a:tcPr/>
                </a:tc>
                <a:tc>
                  <a:txBody>
                    <a:bodyPr/>
                    <a:lstStyle/>
                    <a:p>
                      <a:pPr algn="ctr"/>
                      <a:r>
                        <a:rPr lang="id-ID" b="1" dirty="0">
                          <a:sym typeface="Symbol" panose="05050102010706020507" pitchFamily="18" charset="2"/>
                        </a:rPr>
                        <a:t></a:t>
                      </a:r>
                      <a:endParaRPr lang="id-ID" b="1" dirty="0"/>
                    </a:p>
                  </a:txBody>
                  <a:tcPr/>
                </a:tc>
                <a:extLst>
                  <a:ext uri="{0D108BD9-81ED-4DB2-BD59-A6C34878D82A}">
                    <a16:rowId xmlns:a16="http://schemas.microsoft.com/office/drawing/2014/main" val="3232127445"/>
                  </a:ext>
                </a:extLst>
              </a:tr>
              <a:tr h="370840">
                <a:tc>
                  <a:txBody>
                    <a:bodyPr/>
                    <a:lstStyle/>
                    <a:p>
                      <a:pPr algn="ctr"/>
                      <a:r>
                        <a:rPr lang="id-ID" b="1" dirty="0"/>
                        <a:t>e</a:t>
                      </a:r>
                    </a:p>
                  </a:txBody>
                  <a:tcPr/>
                </a:tc>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sym typeface="Symbol" panose="05050102010706020507" pitchFamily="18" charset="2"/>
                        </a:rPr>
                        <a:t></a:t>
                      </a:r>
                      <a:endParaRPr lang="id-ID" b="1" dirty="0"/>
                    </a:p>
                  </a:txBody>
                  <a:tcPr/>
                </a:tc>
                <a:extLst>
                  <a:ext uri="{0D108BD9-81ED-4DB2-BD59-A6C34878D82A}">
                    <a16:rowId xmlns:a16="http://schemas.microsoft.com/office/drawing/2014/main" val="1521360235"/>
                  </a:ext>
                </a:extLst>
              </a:tr>
            </a:tbl>
          </a:graphicData>
        </a:graphic>
      </p:graphicFrame>
    </p:spTree>
    <p:extLst>
      <p:ext uri="{BB962C8B-B14F-4D97-AF65-F5344CB8AC3E}">
        <p14:creationId xmlns:p14="http://schemas.microsoft.com/office/powerpoint/2010/main" val="758545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F9E33A-672E-4499-A7BA-EE4327F4D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94092" cy="6858000"/>
          </a:xfrm>
          <a:prstGeom prst="rect">
            <a:avLst/>
          </a:prstGeom>
        </p:spPr>
      </p:pic>
      <p:sp>
        <p:nvSpPr>
          <p:cNvPr id="16" name="TextBox 15">
            <a:extLst>
              <a:ext uri="{FF2B5EF4-FFF2-40B4-BE49-F238E27FC236}">
                <a16:creationId xmlns:a16="http://schemas.microsoft.com/office/drawing/2014/main" id="{26BC89EC-D40D-42F1-BD48-19B2C7F83B44}"/>
              </a:ext>
            </a:extLst>
          </p:cNvPr>
          <p:cNvSpPr txBox="1"/>
          <p:nvPr/>
        </p:nvSpPr>
        <p:spPr>
          <a:xfrm>
            <a:off x="348343" y="5332903"/>
            <a:ext cx="4049486" cy="757130"/>
          </a:xfrm>
          <a:prstGeom prst="rect">
            <a:avLst/>
          </a:prstGeom>
          <a:noFill/>
        </p:spPr>
        <p:txBody>
          <a:bodyPr wrap="square" rtlCol="0">
            <a:spAutoFit/>
          </a:bodyPr>
          <a:lstStyle/>
          <a:p>
            <a:pPr>
              <a:lnSpc>
                <a:spcPct val="90000"/>
              </a:lnSpc>
            </a:pPr>
            <a:r>
              <a:rPr lang="en-US" sz="4800" dirty="0">
                <a:solidFill>
                  <a:srgbClr val="FFE12E"/>
                </a:solidFill>
                <a:latin typeface="Montserrat" panose="02000505000000020004" pitchFamily="2" charset="0"/>
                <a:ea typeface="Roboto" pitchFamily="2" charset="0"/>
                <a:cs typeface="Arial"/>
              </a:rPr>
              <a:t>Thank You</a:t>
            </a:r>
          </a:p>
        </p:txBody>
      </p:sp>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a:lnSpc>
                <a:spcPct val="120000"/>
              </a:lnSpc>
            </a:pPr>
            <a:r>
              <a:rPr lang="en-US" sz="1100" dirty="0">
                <a:solidFill>
                  <a:schemeClr val="bg1"/>
                </a:solidFill>
                <a:latin typeface="Montserrat" panose="02000505000000020004" pitchFamily="2" charset="0"/>
                <a:ea typeface="Roboto" pitchFamily="2" charset="0"/>
                <a:cs typeface="Arial"/>
              </a:rPr>
              <a:t>ukrida.ac.id</a:t>
            </a:r>
          </a:p>
        </p:txBody>
      </p:sp>
    </p:spTree>
    <p:extLst>
      <p:ext uri="{BB962C8B-B14F-4D97-AF65-F5344CB8AC3E}">
        <p14:creationId xmlns:p14="http://schemas.microsoft.com/office/powerpoint/2010/main" val="2848738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4" name="TextBox 3">
            <a:extLst>
              <a:ext uri="{FF2B5EF4-FFF2-40B4-BE49-F238E27FC236}">
                <a16:creationId xmlns:a16="http://schemas.microsoft.com/office/drawing/2014/main" id="{75DA9A16-4FC6-4A2F-AD21-A51C003556CA}"/>
              </a:ext>
            </a:extLst>
          </p:cNvPr>
          <p:cNvSpPr txBox="1"/>
          <p:nvPr/>
        </p:nvSpPr>
        <p:spPr>
          <a:xfrm>
            <a:off x="552450" y="309489"/>
            <a:ext cx="6312584" cy="954107"/>
          </a:xfrm>
          <a:prstGeom prst="rect">
            <a:avLst/>
          </a:prstGeom>
          <a:noFill/>
        </p:spPr>
        <p:txBody>
          <a:bodyPr wrap="square" rtlCol="0">
            <a:spAutoFit/>
          </a:bodyPr>
          <a:lstStyle/>
          <a:p>
            <a:r>
              <a:rPr lang="id-ID" sz="2800" dirty="0"/>
              <a:t>Ekuivalensi NFA - DFA</a:t>
            </a:r>
          </a:p>
          <a:p>
            <a:endParaRPr lang="id-ID" sz="2800" dirty="0"/>
          </a:p>
        </p:txBody>
      </p:sp>
      <p:sp>
        <p:nvSpPr>
          <p:cNvPr id="5" name="TextBox 4">
            <a:extLst>
              <a:ext uri="{FF2B5EF4-FFF2-40B4-BE49-F238E27FC236}">
                <a16:creationId xmlns:a16="http://schemas.microsoft.com/office/drawing/2014/main" id="{D462066A-0225-45BA-A945-A60DEBFFE56E}"/>
              </a:ext>
            </a:extLst>
          </p:cNvPr>
          <p:cNvSpPr txBox="1"/>
          <p:nvPr/>
        </p:nvSpPr>
        <p:spPr>
          <a:xfrm>
            <a:off x="675249" y="956603"/>
            <a:ext cx="7371471" cy="1938992"/>
          </a:xfrm>
          <a:prstGeom prst="rect">
            <a:avLst/>
          </a:prstGeom>
          <a:noFill/>
        </p:spPr>
        <p:txBody>
          <a:bodyPr wrap="square" rtlCol="0">
            <a:spAutoFit/>
          </a:bodyPr>
          <a:lstStyle/>
          <a:p>
            <a:r>
              <a:rPr lang="id-ID" sz="2400" dirty="0"/>
              <a:t>Simulasi NFA oleh DFA</a:t>
            </a:r>
          </a:p>
          <a:p>
            <a:pPr marL="342900" indent="-342900">
              <a:buFont typeface="Arial" panose="020B0604020202020204" pitchFamily="34" charset="0"/>
              <a:buChar char="•"/>
            </a:pPr>
            <a:r>
              <a:rPr lang="id-ID" sz="2400" dirty="0">
                <a:solidFill>
                  <a:srgbClr val="00B050"/>
                </a:solidFill>
              </a:rPr>
              <a:t>Cara simulasi NFA oleh DFA adalah dengan membuat state DFA berkorespondensi dengan set state di NFA</a:t>
            </a:r>
          </a:p>
          <a:p>
            <a:pPr marL="342900" indent="-342900">
              <a:buFont typeface="Arial" panose="020B0604020202020204" pitchFamily="34" charset="0"/>
              <a:buChar char="•"/>
            </a:pPr>
            <a:r>
              <a:rPr lang="id-ID" sz="2400" dirty="0">
                <a:solidFill>
                  <a:srgbClr val="00B050"/>
                </a:solidFill>
              </a:rPr>
              <a:t>DFA yang dibentuk mencatat semua state yang mungkin pada NFA setelah membaca input tertentu</a:t>
            </a:r>
          </a:p>
        </p:txBody>
      </p:sp>
    </p:spTree>
    <p:extLst>
      <p:ext uri="{BB962C8B-B14F-4D97-AF65-F5344CB8AC3E}">
        <p14:creationId xmlns:p14="http://schemas.microsoft.com/office/powerpoint/2010/main" val="103948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5454A708-05C0-47C9-A967-89A24705E611}"/>
              </a:ext>
            </a:extLst>
          </p:cNvPr>
          <p:cNvSpPr txBox="1"/>
          <p:nvPr/>
        </p:nvSpPr>
        <p:spPr>
          <a:xfrm>
            <a:off x="552450" y="351692"/>
            <a:ext cx="6419850" cy="954107"/>
          </a:xfrm>
          <a:prstGeom prst="rect">
            <a:avLst/>
          </a:prstGeom>
          <a:noFill/>
        </p:spPr>
        <p:txBody>
          <a:bodyPr wrap="square" rtlCol="0">
            <a:spAutoFit/>
          </a:bodyPr>
          <a:lstStyle/>
          <a:p>
            <a:r>
              <a:rPr lang="id-ID" sz="2800" dirty="0"/>
              <a:t>Ekuivalensi NFA - DFA</a:t>
            </a:r>
          </a:p>
          <a:p>
            <a:endParaRPr lang="id-ID" sz="2800" dirty="0"/>
          </a:p>
        </p:txBody>
      </p:sp>
      <p:sp>
        <p:nvSpPr>
          <p:cNvPr id="4" name="TextBox 3">
            <a:extLst>
              <a:ext uri="{FF2B5EF4-FFF2-40B4-BE49-F238E27FC236}">
                <a16:creationId xmlns:a16="http://schemas.microsoft.com/office/drawing/2014/main" id="{F173A35E-50EA-4224-BC43-63EDEAB48824}"/>
              </a:ext>
            </a:extLst>
          </p:cNvPr>
          <p:cNvSpPr txBox="1"/>
          <p:nvPr/>
        </p:nvSpPr>
        <p:spPr>
          <a:xfrm>
            <a:off x="552450" y="984738"/>
            <a:ext cx="7592744" cy="3416320"/>
          </a:xfrm>
          <a:prstGeom prst="rect">
            <a:avLst/>
          </a:prstGeom>
          <a:noFill/>
        </p:spPr>
        <p:txBody>
          <a:bodyPr wrap="square" rtlCol="0">
            <a:spAutoFit/>
          </a:bodyPr>
          <a:lstStyle/>
          <a:p>
            <a:r>
              <a:rPr lang="id-ID" sz="2400" dirty="0">
                <a:solidFill>
                  <a:srgbClr val="FF0000"/>
                </a:solidFill>
              </a:rPr>
              <a:t>Algoritma:</a:t>
            </a:r>
          </a:p>
          <a:p>
            <a:pPr marL="457200" indent="-457200">
              <a:buFont typeface="+mj-lt"/>
              <a:buAutoNum type="arabicPeriod"/>
            </a:pPr>
            <a:r>
              <a:rPr lang="id-ID" sz="2400" dirty="0"/>
              <a:t>Buat semua state yang merupakan subset dari state semula. Jumlah state menjadi 2</a:t>
            </a:r>
            <a:r>
              <a:rPr lang="id-ID" sz="2400" baseline="50000" dirty="0"/>
              <a:t>Q</a:t>
            </a:r>
            <a:r>
              <a:rPr lang="id-ID" sz="2400" dirty="0"/>
              <a:t>.</a:t>
            </a:r>
          </a:p>
          <a:p>
            <a:pPr marL="457200" indent="-457200">
              <a:buFont typeface="+mj-lt"/>
              <a:buAutoNum type="arabicPeriod"/>
            </a:pPr>
            <a:r>
              <a:rPr lang="id-ID" sz="2400" dirty="0"/>
              <a:t>Telusuri transisi satet-state yang baru terbentuk, dari diagram transisi</a:t>
            </a:r>
          </a:p>
          <a:p>
            <a:pPr marL="457200" indent="-457200">
              <a:buFont typeface="+mj-lt"/>
              <a:buAutoNum type="arabicPeriod"/>
            </a:pPr>
            <a:r>
              <a:rPr lang="id-ID" sz="2400" dirty="0"/>
              <a:t>Tentukan state awal: {q</a:t>
            </a:r>
            <a:r>
              <a:rPr lang="id-ID" sz="2400" baseline="-5000" dirty="0"/>
              <a:t>0</a:t>
            </a:r>
            <a:r>
              <a:rPr lang="id-ID" sz="2400" dirty="0"/>
              <a:t>}</a:t>
            </a:r>
          </a:p>
          <a:p>
            <a:pPr marL="457200" indent="-457200">
              <a:buFont typeface="+mj-lt"/>
              <a:buAutoNum type="arabicPeriod"/>
            </a:pPr>
            <a:r>
              <a:rPr lang="id-ID" sz="2400" dirty="0"/>
              <a:t>Tentukan state akhir adalah yang elemennya mengandung state akhir.</a:t>
            </a:r>
          </a:p>
          <a:p>
            <a:pPr marL="457200" indent="-457200">
              <a:buFont typeface="+mj-lt"/>
              <a:buAutoNum type="arabicPeriod"/>
            </a:pPr>
            <a:r>
              <a:rPr lang="id-ID" sz="2400" dirty="0"/>
              <a:t>Reduksi state yang </a:t>
            </a:r>
            <a:r>
              <a:rPr lang="id-ID" sz="2400" dirty="0">
                <a:solidFill>
                  <a:srgbClr val="FF0000"/>
                </a:solidFill>
              </a:rPr>
              <a:t>tidak</a:t>
            </a:r>
            <a:r>
              <a:rPr lang="id-ID" sz="2400" dirty="0"/>
              <a:t> tercapai oleh state awal.</a:t>
            </a:r>
          </a:p>
        </p:txBody>
      </p:sp>
    </p:spTree>
    <p:extLst>
      <p:ext uri="{BB962C8B-B14F-4D97-AF65-F5344CB8AC3E}">
        <p14:creationId xmlns:p14="http://schemas.microsoft.com/office/powerpoint/2010/main" val="2607071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4" name="TextBox 3">
            <a:extLst>
              <a:ext uri="{FF2B5EF4-FFF2-40B4-BE49-F238E27FC236}">
                <a16:creationId xmlns:a16="http://schemas.microsoft.com/office/drawing/2014/main" id="{319723A1-DC95-43D7-97C8-FC6A26AEF2C3}"/>
              </a:ext>
            </a:extLst>
          </p:cNvPr>
          <p:cNvSpPr txBox="1"/>
          <p:nvPr/>
        </p:nvSpPr>
        <p:spPr>
          <a:xfrm>
            <a:off x="552450" y="182880"/>
            <a:ext cx="6172200" cy="523220"/>
          </a:xfrm>
          <a:prstGeom prst="rect">
            <a:avLst/>
          </a:prstGeom>
          <a:noFill/>
        </p:spPr>
        <p:txBody>
          <a:bodyPr wrap="square" rtlCol="0">
            <a:spAutoFit/>
          </a:bodyPr>
          <a:lstStyle/>
          <a:p>
            <a:r>
              <a:rPr lang="id-ID" sz="2800" dirty="0"/>
              <a:t>Contoh </a:t>
            </a:r>
          </a:p>
        </p:txBody>
      </p:sp>
      <p:sp>
        <p:nvSpPr>
          <p:cNvPr id="5" name="TextBox 4">
            <a:extLst>
              <a:ext uri="{FF2B5EF4-FFF2-40B4-BE49-F238E27FC236}">
                <a16:creationId xmlns:a16="http://schemas.microsoft.com/office/drawing/2014/main" id="{A3CF6A67-5DFD-426B-A27C-B222D7567C76}"/>
              </a:ext>
            </a:extLst>
          </p:cNvPr>
          <p:cNvSpPr txBox="1"/>
          <p:nvPr/>
        </p:nvSpPr>
        <p:spPr>
          <a:xfrm>
            <a:off x="450166" y="762000"/>
            <a:ext cx="8018585" cy="5016758"/>
          </a:xfrm>
          <a:prstGeom prst="rect">
            <a:avLst/>
          </a:prstGeom>
          <a:noFill/>
        </p:spPr>
        <p:txBody>
          <a:bodyPr wrap="square" rtlCol="0">
            <a:spAutoFit/>
          </a:bodyPr>
          <a:lstStyle/>
          <a:p>
            <a:r>
              <a:rPr lang="id-ID" sz="2000" dirty="0"/>
              <a:t>Konfigurasi mesin:</a:t>
            </a:r>
          </a:p>
          <a:p>
            <a:r>
              <a:rPr lang="id-ID" sz="2000" dirty="0"/>
              <a:t>Q= ({q0}, {q1})</a:t>
            </a:r>
          </a:p>
          <a:p>
            <a:r>
              <a:rPr lang="id-ID" sz="2000" dirty="0">
                <a:sym typeface="Symbol" panose="05050102010706020507" pitchFamily="18" charset="2"/>
              </a:rPr>
              <a:t></a:t>
            </a:r>
            <a:r>
              <a:rPr lang="id-ID" sz="2000" dirty="0"/>
              <a:t> = {0, 1}</a:t>
            </a:r>
          </a:p>
          <a:p>
            <a:r>
              <a:rPr lang="id-ID" sz="2000" dirty="0"/>
              <a:t>S = q0</a:t>
            </a:r>
          </a:p>
          <a:p>
            <a:r>
              <a:rPr lang="id-ID" sz="2000" dirty="0"/>
              <a:t>F = q1</a:t>
            </a:r>
          </a:p>
          <a:p>
            <a:endParaRPr lang="id-ID" sz="2000" dirty="0"/>
          </a:p>
          <a:p>
            <a:endParaRPr lang="id-ID" sz="2000" dirty="0"/>
          </a:p>
          <a:p>
            <a:endParaRPr lang="id-ID" sz="2000" dirty="0"/>
          </a:p>
          <a:p>
            <a:endParaRPr lang="id-ID" sz="2000" dirty="0"/>
          </a:p>
          <a:p>
            <a:r>
              <a:rPr lang="id-ID" sz="2000" dirty="0"/>
              <a:t>Mesin NFA</a:t>
            </a:r>
          </a:p>
          <a:p>
            <a:endParaRPr lang="id-ID" sz="2000" dirty="0"/>
          </a:p>
          <a:p>
            <a:endParaRPr lang="id-ID" sz="2000" dirty="0"/>
          </a:p>
          <a:p>
            <a:endParaRPr lang="id-ID" sz="2000" dirty="0"/>
          </a:p>
          <a:p>
            <a:endParaRPr lang="id-ID" sz="2000" dirty="0"/>
          </a:p>
          <a:p>
            <a:endParaRPr lang="id-ID" sz="2000" dirty="0"/>
          </a:p>
          <a:p>
            <a:endParaRPr lang="id-ID" sz="2000" dirty="0"/>
          </a:p>
        </p:txBody>
      </p:sp>
      <p:graphicFrame>
        <p:nvGraphicFramePr>
          <p:cNvPr id="7" name="Table 8">
            <a:extLst>
              <a:ext uri="{FF2B5EF4-FFF2-40B4-BE49-F238E27FC236}">
                <a16:creationId xmlns:a16="http://schemas.microsoft.com/office/drawing/2014/main" id="{25AC89FA-E99B-4F8D-B35E-AA4A5ED25262}"/>
              </a:ext>
            </a:extLst>
          </p:cNvPr>
          <p:cNvGraphicFramePr>
            <a:graphicFrameLocks noGrp="1"/>
          </p:cNvGraphicFramePr>
          <p:nvPr>
            <p:extLst>
              <p:ext uri="{D42A27DB-BD31-4B8C-83A1-F6EECF244321}">
                <p14:modId xmlns:p14="http://schemas.microsoft.com/office/powerpoint/2010/main" val="2736633868"/>
              </p:ext>
            </p:extLst>
          </p:nvPr>
        </p:nvGraphicFramePr>
        <p:xfrm>
          <a:off x="1969477" y="2452082"/>
          <a:ext cx="5002824" cy="1112520"/>
        </p:xfrm>
        <a:graphic>
          <a:graphicData uri="http://schemas.openxmlformats.org/drawingml/2006/table">
            <a:tbl>
              <a:tblPr firstRow="1" bandRow="1">
                <a:tableStyleId>{5C22544A-7EE6-4342-B048-85BDC9FD1C3A}</a:tableStyleId>
              </a:tblPr>
              <a:tblGrid>
                <a:gridCol w="1667608">
                  <a:extLst>
                    <a:ext uri="{9D8B030D-6E8A-4147-A177-3AD203B41FA5}">
                      <a16:colId xmlns:a16="http://schemas.microsoft.com/office/drawing/2014/main" val="4129340550"/>
                    </a:ext>
                  </a:extLst>
                </a:gridCol>
                <a:gridCol w="1667608">
                  <a:extLst>
                    <a:ext uri="{9D8B030D-6E8A-4147-A177-3AD203B41FA5}">
                      <a16:colId xmlns:a16="http://schemas.microsoft.com/office/drawing/2014/main" val="4230094060"/>
                    </a:ext>
                  </a:extLst>
                </a:gridCol>
                <a:gridCol w="1667608">
                  <a:extLst>
                    <a:ext uri="{9D8B030D-6E8A-4147-A177-3AD203B41FA5}">
                      <a16:colId xmlns:a16="http://schemas.microsoft.com/office/drawing/2014/main" val="1227576986"/>
                    </a:ext>
                  </a:extLst>
                </a:gridCol>
              </a:tblGrid>
              <a:tr h="370840">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t>0</a:t>
                      </a:r>
                    </a:p>
                  </a:txBody>
                  <a:tcPr/>
                </a:tc>
                <a:tc>
                  <a:txBody>
                    <a:bodyPr/>
                    <a:lstStyle/>
                    <a:p>
                      <a:pPr algn="ctr"/>
                      <a:r>
                        <a:rPr lang="id-ID" b="1" dirty="0"/>
                        <a:t>1</a:t>
                      </a:r>
                    </a:p>
                  </a:txBody>
                  <a:tcPr/>
                </a:tc>
                <a:extLst>
                  <a:ext uri="{0D108BD9-81ED-4DB2-BD59-A6C34878D82A}">
                    <a16:rowId xmlns:a16="http://schemas.microsoft.com/office/drawing/2014/main" val="1198912741"/>
                  </a:ext>
                </a:extLst>
              </a:tr>
              <a:tr h="370840">
                <a:tc>
                  <a:txBody>
                    <a:bodyPr/>
                    <a:lstStyle/>
                    <a:p>
                      <a:pPr algn="ctr"/>
                      <a:r>
                        <a:rPr lang="id-ID" b="1" dirty="0"/>
                        <a:t>q0</a:t>
                      </a:r>
                    </a:p>
                  </a:txBody>
                  <a:tcPr/>
                </a:tc>
                <a:tc>
                  <a:txBody>
                    <a:bodyPr/>
                    <a:lstStyle/>
                    <a:p>
                      <a:pPr algn="ctr"/>
                      <a:r>
                        <a:rPr lang="id-ID" b="1" dirty="0"/>
                        <a:t>{q0, q1}</a:t>
                      </a:r>
                    </a:p>
                  </a:txBody>
                  <a:tcPr/>
                </a:tc>
                <a:tc>
                  <a:txBody>
                    <a:bodyPr/>
                    <a:lstStyle/>
                    <a:p>
                      <a:pPr algn="ctr"/>
                      <a:r>
                        <a:rPr lang="id-ID" b="1" dirty="0"/>
                        <a:t>q1</a:t>
                      </a:r>
                    </a:p>
                  </a:txBody>
                  <a:tcPr/>
                </a:tc>
                <a:extLst>
                  <a:ext uri="{0D108BD9-81ED-4DB2-BD59-A6C34878D82A}">
                    <a16:rowId xmlns:a16="http://schemas.microsoft.com/office/drawing/2014/main" val="1938126925"/>
                  </a:ext>
                </a:extLst>
              </a:tr>
              <a:tr h="370840">
                <a:tc>
                  <a:txBody>
                    <a:bodyPr/>
                    <a:lstStyle/>
                    <a:p>
                      <a:pPr algn="ctr"/>
                      <a:r>
                        <a:rPr lang="id-ID" b="1" dirty="0"/>
                        <a:t>q1</a:t>
                      </a:r>
                    </a:p>
                  </a:txBody>
                  <a:tcPr/>
                </a:tc>
                <a:tc>
                  <a:txBody>
                    <a:bodyPr/>
                    <a:lstStyle/>
                    <a:p>
                      <a:pPr algn="ctr"/>
                      <a:r>
                        <a:rPr lang="id-ID" b="1" dirty="0">
                          <a:sym typeface="Symbol" panose="05050102010706020507" pitchFamily="18" charset="2"/>
                        </a:rPr>
                        <a:t></a:t>
                      </a:r>
                      <a:endParaRPr lang="id-ID"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d-ID" b="1" dirty="0"/>
                        <a:t>{q0, q1}</a:t>
                      </a:r>
                    </a:p>
                  </a:txBody>
                  <a:tcPr/>
                </a:tc>
                <a:extLst>
                  <a:ext uri="{0D108BD9-81ED-4DB2-BD59-A6C34878D82A}">
                    <a16:rowId xmlns:a16="http://schemas.microsoft.com/office/drawing/2014/main" val="1890964119"/>
                  </a:ext>
                </a:extLst>
              </a:tr>
            </a:tbl>
          </a:graphicData>
        </a:graphic>
      </p:graphicFrame>
      <p:pic>
        <p:nvPicPr>
          <p:cNvPr id="11" name="Picture 10" descr="A drawing of a person&#10;&#10;Description automatically generated">
            <a:extLst>
              <a:ext uri="{FF2B5EF4-FFF2-40B4-BE49-F238E27FC236}">
                <a16:creationId xmlns:a16="http://schemas.microsoft.com/office/drawing/2014/main" id="{4DC98DD3-5FBE-4109-BE64-8EEA28ADF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46385" y="4115276"/>
            <a:ext cx="3426145" cy="1961017"/>
          </a:xfrm>
          <a:prstGeom prst="rect">
            <a:avLst/>
          </a:prstGeom>
        </p:spPr>
      </p:pic>
    </p:spTree>
    <p:extLst>
      <p:ext uri="{BB962C8B-B14F-4D97-AF65-F5344CB8AC3E}">
        <p14:creationId xmlns:p14="http://schemas.microsoft.com/office/powerpoint/2010/main" val="302145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1675E804-1FC2-44F3-B16D-A9EE87FB7866}"/>
              </a:ext>
            </a:extLst>
          </p:cNvPr>
          <p:cNvSpPr txBox="1"/>
          <p:nvPr/>
        </p:nvSpPr>
        <p:spPr>
          <a:xfrm>
            <a:off x="552450" y="211015"/>
            <a:ext cx="6031230" cy="954107"/>
          </a:xfrm>
          <a:prstGeom prst="rect">
            <a:avLst/>
          </a:prstGeom>
          <a:noFill/>
        </p:spPr>
        <p:txBody>
          <a:bodyPr wrap="square" rtlCol="0">
            <a:spAutoFit/>
          </a:bodyPr>
          <a:lstStyle/>
          <a:p>
            <a:r>
              <a:rPr lang="id-ID" sz="2800" dirty="0"/>
              <a:t>Contoh </a:t>
            </a:r>
          </a:p>
          <a:p>
            <a:endParaRPr lang="id-ID" sz="2800" dirty="0"/>
          </a:p>
        </p:txBody>
      </p:sp>
      <p:sp>
        <p:nvSpPr>
          <p:cNvPr id="4" name="TextBox 3">
            <a:extLst>
              <a:ext uri="{FF2B5EF4-FFF2-40B4-BE49-F238E27FC236}">
                <a16:creationId xmlns:a16="http://schemas.microsoft.com/office/drawing/2014/main" id="{292723B8-0AB5-4A6C-883C-9472E1CFDBC1}"/>
              </a:ext>
            </a:extLst>
          </p:cNvPr>
          <p:cNvSpPr txBox="1"/>
          <p:nvPr/>
        </p:nvSpPr>
        <p:spPr>
          <a:xfrm>
            <a:off x="552450" y="900332"/>
            <a:ext cx="7522405" cy="5324535"/>
          </a:xfrm>
          <a:prstGeom prst="rect">
            <a:avLst/>
          </a:prstGeom>
          <a:noFill/>
        </p:spPr>
        <p:txBody>
          <a:bodyPr wrap="square" rtlCol="0">
            <a:spAutoFit/>
          </a:bodyPr>
          <a:lstStyle/>
          <a:p>
            <a:r>
              <a:rPr lang="id-ID" sz="2000" dirty="0"/>
              <a:t>Telusuri setiap state yang ada dimulai dari </a:t>
            </a:r>
          </a:p>
          <a:p>
            <a:r>
              <a:rPr lang="id-ID" sz="2000" b="1" dirty="0">
                <a:solidFill>
                  <a:srgbClr val="FF0000"/>
                </a:solidFill>
              </a:rPr>
              <a:t>State {q0}:</a:t>
            </a:r>
          </a:p>
          <a:p>
            <a:pPr marL="800100" lvl="1" indent="-342900">
              <a:buFont typeface="Arial" panose="020B0604020202020204" pitchFamily="34" charset="0"/>
              <a:buChar char="•"/>
            </a:pPr>
            <a:r>
              <a:rPr lang="id-ID" sz="2000" dirty="0"/>
              <a:t>State {q0} bila memperoleh input 0 menjadi state {q0, q1}</a:t>
            </a:r>
          </a:p>
          <a:p>
            <a:pPr marL="800100" lvl="1" indent="-342900">
              <a:buFont typeface="Arial" panose="020B0604020202020204" pitchFamily="34" charset="0"/>
              <a:buChar char="•"/>
            </a:pPr>
            <a:r>
              <a:rPr lang="id-ID" sz="2000" dirty="0"/>
              <a:t>State {q0} bila memperoleh input 1 menjadi state {q1}</a:t>
            </a:r>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b="1" dirty="0">
              <a:solidFill>
                <a:srgbClr val="FF0000"/>
              </a:solidFill>
            </a:endParaRPr>
          </a:p>
          <a:p>
            <a:endParaRPr lang="id-ID" sz="2000" b="1" dirty="0">
              <a:solidFill>
                <a:srgbClr val="FF0000"/>
              </a:solidFill>
            </a:endParaRPr>
          </a:p>
          <a:p>
            <a:r>
              <a:rPr lang="id-ID" sz="2000" b="1" dirty="0">
                <a:solidFill>
                  <a:srgbClr val="FF0000"/>
                </a:solidFill>
              </a:rPr>
              <a:t>State {q1} </a:t>
            </a:r>
          </a:p>
          <a:p>
            <a:pPr marL="800100" lvl="1" indent="-342900">
              <a:buFont typeface="Arial" panose="020B0604020202020204" pitchFamily="34" charset="0"/>
              <a:buChar char="•"/>
            </a:pPr>
            <a:r>
              <a:rPr lang="id-ID" sz="2000" dirty="0"/>
              <a:t>State {q1} bila memperoleh input 0 menjadi state F</a:t>
            </a:r>
          </a:p>
          <a:p>
            <a:pPr marL="800100" lvl="1" indent="-342900">
              <a:buFont typeface="Arial" panose="020B0604020202020204" pitchFamily="34" charset="0"/>
              <a:buChar char="•"/>
            </a:pPr>
            <a:r>
              <a:rPr lang="id-ID" sz="2000" dirty="0"/>
              <a:t>State {q1} bila menerima imput 1 menjadi state {q0, q1}</a:t>
            </a:r>
          </a:p>
          <a:p>
            <a:endParaRPr lang="id-ID" sz="2000" dirty="0"/>
          </a:p>
        </p:txBody>
      </p:sp>
      <p:pic>
        <p:nvPicPr>
          <p:cNvPr id="7" name="Picture 6" descr="Diagram&#10;&#10;Description automatically generated">
            <a:extLst>
              <a:ext uri="{FF2B5EF4-FFF2-40B4-BE49-F238E27FC236}">
                <a16:creationId xmlns:a16="http://schemas.microsoft.com/office/drawing/2014/main" id="{78F6497E-C2CE-4EF4-B767-F567CECCE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2779" y="2264898"/>
            <a:ext cx="4827262" cy="2602524"/>
          </a:xfrm>
          <a:prstGeom prst="rect">
            <a:avLst/>
          </a:prstGeom>
        </p:spPr>
      </p:pic>
    </p:spTree>
    <p:extLst>
      <p:ext uri="{BB962C8B-B14F-4D97-AF65-F5344CB8AC3E}">
        <p14:creationId xmlns:p14="http://schemas.microsoft.com/office/powerpoint/2010/main" val="278801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CC10769E-8372-4139-B680-85B1CF3E6BA1}"/>
              </a:ext>
            </a:extLst>
          </p:cNvPr>
          <p:cNvSpPr txBox="1"/>
          <p:nvPr/>
        </p:nvSpPr>
        <p:spPr>
          <a:xfrm>
            <a:off x="552450" y="267286"/>
            <a:ext cx="6172200" cy="954107"/>
          </a:xfrm>
          <a:prstGeom prst="rect">
            <a:avLst/>
          </a:prstGeom>
          <a:noFill/>
        </p:spPr>
        <p:txBody>
          <a:bodyPr wrap="square" rtlCol="0">
            <a:spAutoFit/>
          </a:bodyPr>
          <a:lstStyle/>
          <a:p>
            <a:r>
              <a:rPr lang="id-ID" sz="2800" dirty="0"/>
              <a:t>Contoh </a:t>
            </a:r>
          </a:p>
          <a:p>
            <a:endParaRPr lang="id-ID" sz="2800" dirty="0"/>
          </a:p>
        </p:txBody>
      </p:sp>
      <p:sp>
        <p:nvSpPr>
          <p:cNvPr id="4" name="TextBox 3">
            <a:extLst>
              <a:ext uri="{FF2B5EF4-FFF2-40B4-BE49-F238E27FC236}">
                <a16:creationId xmlns:a16="http://schemas.microsoft.com/office/drawing/2014/main" id="{5956BD4D-5840-4FC6-811E-95B6DCE3F02A}"/>
              </a:ext>
            </a:extLst>
          </p:cNvPr>
          <p:cNvSpPr txBox="1"/>
          <p:nvPr/>
        </p:nvSpPr>
        <p:spPr>
          <a:xfrm>
            <a:off x="552450" y="886265"/>
            <a:ext cx="7791450" cy="5324535"/>
          </a:xfrm>
          <a:prstGeom prst="rect">
            <a:avLst/>
          </a:prstGeom>
          <a:noFill/>
        </p:spPr>
        <p:txBody>
          <a:bodyPr wrap="square" rtlCol="0">
            <a:spAutoFit/>
          </a:bodyPr>
          <a:lstStyle/>
          <a:p>
            <a:r>
              <a:rPr lang="id-ID" sz="2000" b="1" dirty="0">
                <a:solidFill>
                  <a:srgbClr val="FF0000"/>
                </a:solidFill>
              </a:rPr>
              <a:t>State {q0, q1} </a:t>
            </a:r>
            <a:r>
              <a:rPr lang="id-ID" sz="2000" dirty="0"/>
              <a:t>bila menerima input 0 menjadi state {q0, q1} diperoleh dari   </a:t>
            </a:r>
            <a:r>
              <a:rPr lang="id-ID" sz="2000" dirty="0">
                <a:sym typeface="Symbol" panose="05050102010706020507" pitchFamily="18" charset="2"/>
              </a:rPr>
              <a:t></a:t>
            </a:r>
            <a:r>
              <a:rPr lang="id-ID" sz="2000" dirty="0"/>
              <a:t>(q0, 0) = {q0, q1}     </a:t>
            </a:r>
            <a:r>
              <a:rPr lang="id-ID" sz="2000" dirty="0">
                <a:sym typeface="Symbol" panose="05050102010706020507" pitchFamily="18" charset="2"/>
              </a:rPr>
              <a:t></a:t>
            </a:r>
            <a:r>
              <a:rPr lang="id-ID" sz="2000" dirty="0"/>
              <a:t> ({q0, q1}, 0} = {q0, q1}     </a:t>
            </a:r>
            <a:r>
              <a:rPr lang="id-ID" sz="2000" dirty="0">
                <a:sym typeface="Symbol" panose="05050102010706020507" pitchFamily="18" charset="2"/>
              </a:rPr>
              <a:t></a:t>
            </a:r>
            <a:r>
              <a:rPr lang="id-ID" sz="2000" dirty="0"/>
              <a:t>(q1, 0) = </a:t>
            </a:r>
            <a:r>
              <a:rPr lang="id-ID" sz="2000" dirty="0">
                <a:sym typeface="Symbol" panose="05050102010706020507" pitchFamily="18" charset="2"/>
              </a:rPr>
              <a:t></a:t>
            </a:r>
            <a:r>
              <a:rPr lang="id-ID" sz="2000" dirty="0"/>
              <a:t>   </a:t>
            </a:r>
          </a:p>
          <a:p>
            <a:r>
              <a:rPr lang="id-ID" sz="2000" b="1" dirty="0">
                <a:solidFill>
                  <a:srgbClr val="FF0000"/>
                </a:solidFill>
              </a:rPr>
              <a:t>State {q0, q1} </a:t>
            </a:r>
            <a:r>
              <a:rPr lang="id-ID" sz="2000" dirty="0"/>
              <a:t>bila menerima input 1 menjadi {q0, q1} diperoleh dari         </a:t>
            </a:r>
            <a:r>
              <a:rPr lang="id-ID" sz="2000" dirty="0">
                <a:sym typeface="Symbol" panose="05050102010706020507" pitchFamily="18" charset="2"/>
              </a:rPr>
              <a:t></a:t>
            </a:r>
            <a:r>
              <a:rPr lang="id-ID" sz="2000" dirty="0"/>
              <a:t> (q0, 1) = {q1} digabung  </a:t>
            </a:r>
            <a:r>
              <a:rPr lang="id-ID" sz="2000" dirty="0">
                <a:sym typeface="Symbol" panose="05050102010706020507" pitchFamily="18" charset="2"/>
              </a:rPr>
              <a:t></a:t>
            </a:r>
            <a:r>
              <a:rPr lang="id-ID" sz="2000" dirty="0"/>
              <a:t> (q1, 1) = {q0, q1}   </a:t>
            </a:r>
            <a:r>
              <a:rPr lang="id-ID" sz="2000" dirty="0">
                <a:sym typeface="Symbol" panose="05050102010706020507" pitchFamily="18" charset="2"/>
              </a:rPr>
              <a:t></a:t>
            </a:r>
            <a:r>
              <a:rPr lang="id-ID" sz="2000" dirty="0"/>
              <a:t> ({q0, q1}, q1) = {q0, q1}</a:t>
            </a:r>
          </a:p>
          <a:p>
            <a:r>
              <a:rPr lang="id-ID" sz="2000" dirty="0"/>
              <a:t>Hasil setelah penelusuran  {q1}, {q0}, {q0, q1}</a:t>
            </a:r>
          </a:p>
          <a:p>
            <a:r>
              <a:rPr lang="id-ID" sz="2000" dirty="0"/>
              <a:t> </a:t>
            </a:r>
            <a:r>
              <a:rPr lang="id-ID" sz="2000" dirty="0">
                <a:sym typeface="Symbol" panose="05050102010706020507" pitchFamily="18" charset="2"/>
              </a:rPr>
              <a:t></a:t>
            </a:r>
            <a:r>
              <a:rPr lang="id-ID" sz="2000" dirty="0"/>
              <a:t> ( </a:t>
            </a:r>
            <a:r>
              <a:rPr lang="id-ID" sz="2000" dirty="0">
                <a:sym typeface="Symbol" panose="05050102010706020507" pitchFamily="18" charset="2"/>
              </a:rPr>
              <a:t></a:t>
            </a:r>
            <a:r>
              <a:rPr lang="id-ID" sz="2000" dirty="0"/>
              <a:t>   , 0) = </a:t>
            </a:r>
            <a:r>
              <a:rPr lang="id-ID" sz="2000" dirty="0">
                <a:sym typeface="Symbol" panose="05050102010706020507" pitchFamily="18" charset="2"/>
              </a:rPr>
              <a:t></a:t>
            </a:r>
            <a:r>
              <a:rPr lang="id-ID" sz="2000" dirty="0"/>
              <a:t>  </a:t>
            </a:r>
          </a:p>
          <a:p>
            <a:r>
              <a:rPr lang="id-ID" sz="2000" dirty="0"/>
              <a:t>  </a:t>
            </a:r>
            <a:r>
              <a:rPr lang="id-ID" sz="2000" dirty="0">
                <a:sym typeface="Symbol" panose="05050102010706020507" pitchFamily="18" charset="2"/>
              </a:rPr>
              <a:t></a:t>
            </a:r>
            <a:r>
              <a:rPr lang="id-ID" sz="2000" dirty="0"/>
              <a:t>(  </a:t>
            </a:r>
            <a:r>
              <a:rPr lang="id-ID" sz="2000" dirty="0">
                <a:sym typeface="Symbol" panose="05050102010706020507" pitchFamily="18" charset="2"/>
              </a:rPr>
              <a:t></a:t>
            </a:r>
            <a:r>
              <a:rPr lang="id-ID" sz="2000" dirty="0"/>
              <a:t>  , 1) =   </a:t>
            </a:r>
            <a:r>
              <a:rPr lang="id-ID" sz="2000" dirty="0">
                <a:sym typeface="Symbol" panose="05050102010706020507" pitchFamily="18" charset="2"/>
              </a:rPr>
              <a:t></a:t>
            </a:r>
            <a:r>
              <a:rPr lang="id-ID" sz="2000" dirty="0"/>
              <a:t> </a:t>
            </a:r>
          </a:p>
          <a:p>
            <a:r>
              <a:rPr lang="id-ID" sz="2000" b="1" dirty="0">
                <a:solidFill>
                  <a:srgbClr val="FF0000"/>
                </a:solidFill>
              </a:rPr>
              <a:t>F = ({q1}, {q0, q1})</a:t>
            </a:r>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p:txBody>
      </p:sp>
      <p:pic>
        <p:nvPicPr>
          <p:cNvPr id="7" name="Picture 6" descr="Diagram&#10;&#10;Description automatically generated">
            <a:extLst>
              <a:ext uri="{FF2B5EF4-FFF2-40B4-BE49-F238E27FC236}">
                <a16:creationId xmlns:a16="http://schemas.microsoft.com/office/drawing/2014/main" id="{99134264-7E2C-4D31-AF25-9997EBE95E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81141" y="3024554"/>
            <a:ext cx="5543356" cy="2950112"/>
          </a:xfrm>
          <a:prstGeom prst="rect">
            <a:avLst/>
          </a:prstGeom>
        </p:spPr>
      </p:pic>
    </p:spTree>
    <p:extLst>
      <p:ext uri="{BB962C8B-B14F-4D97-AF65-F5344CB8AC3E}">
        <p14:creationId xmlns:p14="http://schemas.microsoft.com/office/powerpoint/2010/main" val="1147888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3D3F86AC-B07D-4B4D-8719-7CB0A70186CB}"/>
              </a:ext>
            </a:extLst>
          </p:cNvPr>
          <p:cNvSpPr txBox="1"/>
          <p:nvPr/>
        </p:nvSpPr>
        <p:spPr>
          <a:xfrm>
            <a:off x="552450" y="309489"/>
            <a:ext cx="6172200" cy="954107"/>
          </a:xfrm>
          <a:prstGeom prst="rect">
            <a:avLst/>
          </a:prstGeom>
          <a:noFill/>
        </p:spPr>
        <p:txBody>
          <a:bodyPr wrap="square" rtlCol="0">
            <a:spAutoFit/>
          </a:bodyPr>
          <a:lstStyle/>
          <a:p>
            <a:r>
              <a:rPr lang="id-ID" sz="2800" dirty="0"/>
              <a:t>Contoh </a:t>
            </a:r>
          </a:p>
          <a:p>
            <a:endParaRPr lang="id-ID" sz="2800" dirty="0"/>
          </a:p>
        </p:txBody>
      </p:sp>
      <p:sp>
        <p:nvSpPr>
          <p:cNvPr id="4" name="TextBox 3">
            <a:extLst>
              <a:ext uri="{FF2B5EF4-FFF2-40B4-BE49-F238E27FC236}">
                <a16:creationId xmlns:a16="http://schemas.microsoft.com/office/drawing/2014/main" id="{6E9DBCDE-33DB-4A49-9A46-0DBF3B3F1E1A}"/>
              </a:ext>
            </a:extLst>
          </p:cNvPr>
          <p:cNvSpPr txBox="1"/>
          <p:nvPr/>
        </p:nvSpPr>
        <p:spPr>
          <a:xfrm>
            <a:off x="552450" y="886265"/>
            <a:ext cx="8039100" cy="5016758"/>
          </a:xfrm>
          <a:prstGeom prst="rect">
            <a:avLst/>
          </a:prstGeom>
          <a:noFill/>
        </p:spPr>
        <p:txBody>
          <a:bodyPr wrap="square" rtlCol="0">
            <a:spAutoFit/>
          </a:bodyPr>
          <a:lstStyle/>
          <a:p>
            <a:r>
              <a:rPr lang="id-ID" sz="2000" dirty="0"/>
              <a:t>Hasilnya adalah mesin DFA</a:t>
            </a:r>
          </a:p>
          <a:p>
            <a:r>
              <a:rPr lang="id-ID" sz="2000" dirty="0"/>
              <a:t>Konfigurasi Mesin</a:t>
            </a:r>
          </a:p>
          <a:p>
            <a:r>
              <a:rPr lang="id-ID" sz="2000" dirty="0"/>
              <a:t>Q = (q0, {q0, q1}, q1, F)</a:t>
            </a:r>
          </a:p>
          <a:p>
            <a:r>
              <a:rPr lang="id-ID" sz="2000" dirty="0">
                <a:sym typeface="Symbol" panose="05050102010706020507" pitchFamily="18" charset="2"/>
              </a:rPr>
              <a:t></a:t>
            </a:r>
            <a:r>
              <a:rPr lang="id-ID" sz="2000" dirty="0"/>
              <a:t>   = {0,1}</a:t>
            </a:r>
          </a:p>
          <a:p>
            <a:r>
              <a:rPr lang="id-ID" sz="2000" dirty="0"/>
              <a:t>S = q0</a:t>
            </a:r>
          </a:p>
          <a:p>
            <a:r>
              <a:rPr lang="id-ID" sz="2000" dirty="0"/>
              <a:t>F = (q1, {q0,q1})</a:t>
            </a:r>
          </a:p>
          <a:p>
            <a:r>
              <a:rPr lang="id-ID" sz="2000" dirty="0"/>
              <a:t>Tabel transisi:</a:t>
            </a:r>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p:txBody>
      </p:sp>
      <p:graphicFrame>
        <p:nvGraphicFramePr>
          <p:cNvPr id="5" name="Table 6">
            <a:extLst>
              <a:ext uri="{FF2B5EF4-FFF2-40B4-BE49-F238E27FC236}">
                <a16:creationId xmlns:a16="http://schemas.microsoft.com/office/drawing/2014/main" id="{C87FC9D4-BEEB-4454-9570-691525BD1A2C}"/>
              </a:ext>
            </a:extLst>
          </p:cNvPr>
          <p:cNvGraphicFramePr>
            <a:graphicFrameLocks noGrp="1"/>
          </p:cNvGraphicFramePr>
          <p:nvPr>
            <p:extLst>
              <p:ext uri="{D42A27DB-BD31-4B8C-83A1-F6EECF244321}">
                <p14:modId xmlns:p14="http://schemas.microsoft.com/office/powerpoint/2010/main" val="3285975641"/>
              </p:ext>
            </p:extLst>
          </p:nvPr>
        </p:nvGraphicFramePr>
        <p:xfrm>
          <a:off x="1312980" y="3450883"/>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3608050"/>
                    </a:ext>
                  </a:extLst>
                </a:gridCol>
                <a:gridCol w="2032000">
                  <a:extLst>
                    <a:ext uri="{9D8B030D-6E8A-4147-A177-3AD203B41FA5}">
                      <a16:colId xmlns:a16="http://schemas.microsoft.com/office/drawing/2014/main" val="3150189596"/>
                    </a:ext>
                  </a:extLst>
                </a:gridCol>
                <a:gridCol w="2032000">
                  <a:extLst>
                    <a:ext uri="{9D8B030D-6E8A-4147-A177-3AD203B41FA5}">
                      <a16:colId xmlns:a16="http://schemas.microsoft.com/office/drawing/2014/main" val="4137300244"/>
                    </a:ext>
                  </a:extLst>
                </a:gridCol>
              </a:tblGrid>
              <a:tr h="370840">
                <a:tc>
                  <a:txBody>
                    <a:bodyPr/>
                    <a:lstStyle/>
                    <a:p>
                      <a:pPr algn="ctr"/>
                      <a:r>
                        <a:rPr lang="id-ID" b="1" dirty="0"/>
                        <a:t>q0</a:t>
                      </a:r>
                    </a:p>
                  </a:txBody>
                  <a:tcPr/>
                </a:tc>
                <a:tc>
                  <a:txBody>
                    <a:bodyPr/>
                    <a:lstStyle/>
                    <a:p>
                      <a:pPr algn="ctr"/>
                      <a:r>
                        <a:rPr lang="id-ID" b="1" dirty="0"/>
                        <a:t>0</a:t>
                      </a:r>
                    </a:p>
                  </a:txBody>
                  <a:tcPr/>
                </a:tc>
                <a:tc>
                  <a:txBody>
                    <a:bodyPr/>
                    <a:lstStyle/>
                    <a:p>
                      <a:pPr algn="ctr"/>
                      <a:r>
                        <a:rPr lang="en-US" b="1" dirty="0"/>
                        <a:t>1</a:t>
                      </a:r>
                      <a:endParaRPr lang="id-ID" b="1" dirty="0"/>
                    </a:p>
                  </a:txBody>
                  <a:tcPr/>
                </a:tc>
                <a:extLst>
                  <a:ext uri="{0D108BD9-81ED-4DB2-BD59-A6C34878D82A}">
                    <a16:rowId xmlns:a16="http://schemas.microsoft.com/office/drawing/2014/main" val="1599196822"/>
                  </a:ext>
                </a:extLst>
              </a:tr>
              <a:tr h="370840">
                <a:tc>
                  <a:txBody>
                    <a:bodyPr/>
                    <a:lstStyle/>
                    <a:p>
                      <a:pPr algn="ctr"/>
                      <a:r>
                        <a:rPr lang="id-ID" b="1" dirty="0"/>
                        <a:t>q0</a:t>
                      </a:r>
                    </a:p>
                  </a:txBody>
                  <a:tcPr/>
                </a:tc>
                <a:tc>
                  <a:txBody>
                    <a:bodyPr/>
                    <a:lstStyle/>
                    <a:p>
                      <a:pPr algn="ctr"/>
                      <a:r>
                        <a:rPr lang="id-ID" b="1" dirty="0"/>
                        <a:t>{q0, q1}</a:t>
                      </a:r>
                    </a:p>
                  </a:txBody>
                  <a:tcPr/>
                </a:tc>
                <a:tc>
                  <a:txBody>
                    <a:bodyPr/>
                    <a:lstStyle/>
                    <a:p>
                      <a:pPr algn="ctr"/>
                      <a:r>
                        <a:rPr lang="id-ID" b="1" dirty="0"/>
                        <a:t>q1</a:t>
                      </a:r>
                    </a:p>
                  </a:txBody>
                  <a:tcPr/>
                </a:tc>
                <a:extLst>
                  <a:ext uri="{0D108BD9-81ED-4DB2-BD59-A6C34878D82A}">
                    <a16:rowId xmlns:a16="http://schemas.microsoft.com/office/drawing/2014/main" val="3522692225"/>
                  </a:ext>
                </a:extLst>
              </a:tr>
              <a:tr h="370840">
                <a:tc>
                  <a:txBody>
                    <a:bodyPr/>
                    <a:lstStyle/>
                    <a:p>
                      <a:pPr algn="ctr"/>
                      <a:r>
                        <a:rPr lang="id-ID" b="1" dirty="0"/>
                        <a:t>q1</a:t>
                      </a:r>
                    </a:p>
                  </a:txBody>
                  <a:tcPr/>
                </a:tc>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t>{q0, q1}</a:t>
                      </a:r>
                    </a:p>
                  </a:txBody>
                  <a:tcPr/>
                </a:tc>
                <a:extLst>
                  <a:ext uri="{0D108BD9-81ED-4DB2-BD59-A6C34878D82A}">
                    <a16:rowId xmlns:a16="http://schemas.microsoft.com/office/drawing/2014/main" val="685145942"/>
                  </a:ext>
                </a:extLst>
              </a:tr>
              <a:tr h="370840">
                <a:tc>
                  <a:txBody>
                    <a:bodyPr/>
                    <a:lstStyle/>
                    <a:p>
                      <a:pPr algn="ctr"/>
                      <a:r>
                        <a:rPr lang="id-ID" b="1" dirty="0"/>
                        <a:t>{q0, q1}</a:t>
                      </a:r>
                    </a:p>
                  </a:txBody>
                  <a:tcPr/>
                </a:tc>
                <a:tc>
                  <a:txBody>
                    <a:bodyPr/>
                    <a:lstStyle/>
                    <a:p>
                      <a:pPr algn="ctr"/>
                      <a:r>
                        <a:rPr lang="id-ID" b="1" dirty="0"/>
                        <a:t>{q0, q1}</a:t>
                      </a:r>
                    </a:p>
                  </a:txBody>
                  <a:tcPr/>
                </a:tc>
                <a:tc>
                  <a:txBody>
                    <a:bodyPr/>
                    <a:lstStyle/>
                    <a:p>
                      <a:pPr algn="ctr"/>
                      <a:r>
                        <a:rPr lang="id-ID" b="1" dirty="0"/>
                        <a:t>{q0, q1}</a:t>
                      </a:r>
                    </a:p>
                  </a:txBody>
                  <a:tcPr/>
                </a:tc>
                <a:extLst>
                  <a:ext uri="{0D108BD9-81ED-4DB2-BD59-A6C34878D82A}">
                    <a16:rowId xmlns:a16="http://schemas.microsoft.com/office/drawing/2014/main" val="174047707"/>
                  </a:ext>
                </a:extLst>
              </a:tr>
              <a:tr h="370840">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sym typeface="Symbol" panose="05050102010706020507" pitchFamily="18" charset="2"/>
                        </a:rPr>
                        <a:t></a:t>
                      </a:r>
                      <a:endParaRPr lang="id-ID" b="1" dirty="0"/>
                    </a:p>
                  </a:txBody>
                  <a:tcPr/>
                </a:tc>
                <a:extLst>
                  <a:ext uri="{0D108BD9-81ED-4DB2-BD59-A6C34878D82A}">
                    <a16:rowId xmlns:a16="http://schemas.microsoft.com/office/drawing/2014/main" val="2950264961"/>
                  </a:ext>
                </a:extLst>
              </a:tr>
            </a:tbl>
          </a:graphicData>
        </a:graphic>
      </p:graphicFrame>
    </p:spTree>
    <p:extLst>
      <p:ext uri="{BB962C8B-B14F-4D97-AF65-F5344CB8AC3E}">
        <p14:creationId xmlns:p14="http://schemas.microsoft.com/office/powerpoint/2010/main" val="1924992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A88C9A-B657-42CD-9153-3ADCFB0D628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76842" b="81490"/>
          <a:stretch/>
        </p:blipFill>
        <p:spPr>
          <a:xfrm>
            <a:off x="7013986" y="0"/>
            <a:ext cx="2130014" cy="1269402"/>
          </a:xfrm>
          <a:prstGeom prst="rect">
            <a:avLst/>
          </a:prstGeom>
        </p:spPr>
      </p:pic>
      <p:sp>
        <p:nvSpPr>
          <p:cNvPr id="17" name="TextBox 16">
            <a:extLst>
              <a:ext uri="{FF2B5EF4-FFF2-40B4-BE49-F238E27FC236}">
                <a16:creationId xmlns:a16="http://schemas.microsoft.com/office/drawing/2014/main" id="{E0171AE4-0AA8-41EE-9C53-D4398596FF8A}"/>
              </a:ext>
            </a:extLst>
          </p:cNvPr>
          <p:cNvSpPr txBox="1"/>
          <p:nvPr/>
        </p:nvSpPr>
        <p:spPr>
          <a:xfrm>
            <a:off x="348343" y="5968113"/>
            <a:ext cx="4049486" cy="279500"/>
          </a:xfrm>
          <a:prstGeom prst="rect">
            <a:avLst/>
          </a:prstGeom>
          <a:noFill/>
        </p:spPr>
        <p:txBody>
          <a:bodyPr wrap="square"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3258"/>
                </a:solidFill>
                <a:effectLst/>
                <a:uLnTx/>
                <a:uFillTx/>
                <a:latin typeface="Montserrat" panose="02000505000000020004" pitchFamily="2" charset="0"/>
                <a:ea typeface="Roboto" pitchFamily="2" charset="0"/>
                <a:cs typeface="Arial"/>
              </a:rPr>
              <a:t>ukrida.ac.id</a:t>
            </a:r>
          </a:p>
        </p:txBody>
      </p:sp>
      <p:cxnSp>
        <p:nvCxnSpPr>
          <p:cNvPr id="6" name="Straight Connector 5">
            <a:extLst>
              <a:ext uri="{FF2B5EF4-FFF2-40B4-BE49-F238E27FC236}">
                <a16:creationId xmlns:a16="http://schemas.microsoft.com/office/drawing/2014/main" id="{71B38FBD-B902-4649-A948-F15D616B7712}"/>
              </a:ext>
            </a:extLst>
          </p:cNvPr>
          <p:cNvCxnSpPr>
            <a:cxnSpLocks/>
          </p:cNvCxnSpPr>
          <p:nvPr/>
        </p:nvCxnSpPr>
        <p:spPr>
          <a:xfrm flipH="1">
            <a:off x="552450" y="762000"/>
            <a:ext cx="6172200" cy="0"/>
          </a:xfrm>
          <a:prstGeom prst="line">
            <a:avLst/>
          </a:prstGeom>
          <a:ln/>
        </p:spPr>
        <p:style>
          <a:lnRef idx="2">
            <a:schemeClr val="accent4"/>
          </a:lnRef>
          <a:fillRef idx="0">
            <a:schemeClr val="accent4"/>
          </a:fillRef>
          <a:effectRef idx="1">
            <a:schemeClr val="accent4"/>
          </a:effectRef>
          <a:fontRef idx="minor">
            <a:schemeClr val="tx1"/>
          </a:fontRef>
        </p:style>
      </p:cxnSp>
      <p:pic>
        <p:nvPicPr>
          <p:cNvPr id="8" name="Picture 7">
            <a:extLst>
              <a:ext uri="{FF2B5EF4-FFF2-40B4-BE49-F238E27FC236}">
                <a16:creationId xmlns:a16="http://schemas.microsoft.com/office/drawing/2014/main" id="{24B4E4A4-795E-42A9-846C-CDBB2BE073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72300" y="5968113"/>
            <a:ext cx="1371600" cy="365554"/>
          </a:xfrm>
          <a:prstGeom prst="rect">
            <a:avLst/>
          </a:prstGeom>
        </p:spPr>
      </p:pic>
      <p:sp>
        <p:nvSpPr>
          <p:cNvPr id="2" name="TextBox 1">
            <a:extLst>
              <a:ext uri="{FF2B5EF4-FFF2-40B4-BE49-F238E27FC236}">
                <a16:creationId xmlns:a16="http://schemas.microsoft.com/office/drawing/2014/main" id="{53FC7094-85A0-4634-B242-77B0328933E9}"/>
              </a:ext>
            </a:extLst>
          </p:cNvPr>
          <p:cNvSpPr txBox="1"/>
          <p:nvPr/>
        </p:nvSpPr>
        <p:spPr>
          <a:xfrm>
            <a:off x="552450" y="267286"/>
            <a:ext cx="6172200" cy="954107"/>
          </a:xfrm>
          <a:prstGeom prst="rect">
            <a:avLst/>
          </a:prstGeom>
          <a:noFill/>
        </p:spPr>
        <p:txBody>
          <a:bodyPr wrap="square" rtlCol="0">
            <a:spAutoFit/>
          </a:bodyPr>
          <a:lstStyle/>
          <a:p>
            <a:r>
              <a:rPr lang="id-ID" sz="2800" dirty="0"/>
              <a:t>Contoh </a:t>
            </a:r>
          </a:p>
          <a:p>
            <a:endParaRPr lang="id-ID" sz="2800" dirty="0"/>
          </a:p>
        </p:txBody>
      </p:sp>
      <p:sp>
        <p:nvSpPr>
          <p:cNvPr id="4" name="TextBox 3">
            <a:extLst>
              <a:ext uri="{FF2B5EF4-FFF2-40B4-BE49-F238E27FC236}">
                <a16:creationId xmlns:a16="http://schemas.microsoft.com/office/drawing/2014/main" id="{59487A1A-799F-40DB-92B9-1B23ACD91892}"/>
              </a:ext>
            </a:extLst>
          </p:cNvPr>
          <p:cNvSpPr txBox="1"/>
          <p:nvPr/>
        </p:nvSpPr>
        <p:spPr>
          <a:xfrm>
            <a:off x="552450" y="762000"/>
            <a:ext cx="7791450" cy="5016758"/>
          </a:xfrm>
          <a:prstGeom prst="rect">
            <a:avLst/>
          </a:prstGeom>
          <a:noFill/>
        </p:spPr>
        <p:txBody>
          <a:bodyPr wrap="square" rtlCol="0">
            <a:spAutoFit/>
          </a:bodyPr>
          <a:lstStyle/>
          <a:p>
            <a:r>
              <a:rPr lang="id-ID" sz="2000" dirty="0">
                <a:solidFill>
                  <a:srgbClr val="FF0000"/>
                </a:solidFill>
              </a:rPr>
              <a:t>Ubahlah NFA berikut menjadi DFA</a:t>
            </a:r>
          </a:p>
          <a:p>
            <a:r>
              <a:rPr lang="id-ID" sz="2000" dirty="0"/>
              <a:t>M = {{q0, q1}, {0, 1}, </a:t>
            </a:r>
            <a:r>
              <a:rPr lang="id-ID" sz="2000" dirty="0">
                <a:sym typeface="Symbol" panose="05050102010706020507" pitchFamily="18" charset="2"/>
              </a:rPr>
              <a:t>,</a:t>
            </a:r>
            <a:r>
              <a:rPr lang="id-ID" sz="2000" dirty="0"/>
              <a:t>  q0,  {q1}} dengan tabel transisi</a:t>
            </a:r>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a:p>
            <a:endParaRPr lang="id-ID" sz="2000" dirty="0"/>
          </a:p>
        </p:txBody>
      </p:sp>
      <p:graphicFrame>
        <p:nvGraphicFramePr>
          <p:cNvPr id="5" name="Table 6">
            <a:extLst>
              <a:ext uri="{FF2B5EF4-FFF2-40B4-BE49-F238E27FC236}">
                <a16:creationId xmlns:a16="http://schemas.microsoft.com/office/drawing/2014/main" id="{90490EF9-D77B-4F61-9301-93B7D44D614B}"/>
              </a:ext>
            </a:extLst>
          </p:cNvPr>
          <p:cNvGraphicFramePr>
            <a:graphicFrameLocks noGrp="1"/>
          </p:cNvGraphicFramePr>
          <p:nvPr>
            <p:extLst>
              <p:ext uri="{D42A27DB-BD31-4B8C-83A1-F6EECF244321}">
                <p14:modId xmlns:p14="http://schemas.microsoft.com/office/powerpoint/2010/main" val="3125159859"/>
              </p:ext>
            </p:extLst>
          </p:nvPr>
        </p:nvGraphicFramePr>
        <p:xfrm>
          <a:off x="1983544" y="1636143"/>
          <a:ext cx="5030442" cy="1112520"/>
        </p:xfrm>
        <a:graphic>
          <a:graphicData uri="http://schemas.openxmlformats.org/drawingml/2006/table">
            <a:tbl>
              <a:tblPr firstRow="1" bandRow="1">
                <a:tableStyleId>{5C22544A-7EE6-4342-B048-85BDC9FD1C3A}</a:tableStyleId>
              </a:tblPr>
              <a:tblGrid>
                <a:gridCol w="1676814">
                  <a:extLst>
                    <a:ext uri="{9D8B030D-6E8A-4147-A177-3AD203B41FA5}">
                      <a16:colId xmlns:a16="http://schemas.microsoft.com/office/drawing/2014/main" val="2716963803"/>
                    </a:ext>
                  </a:extLst>
                </a:gridCol>
                <a:gridCol w="1676814">
                  <a:extLst>
                    <a:ext uri="{9D8B030D-6E8A-4147-A177-3AD203B41FA5}">
                      <a16:colId xmlns:a16="http://schemas.microsoft.com/office/drawing/2014/main" val="940221192"/>
                    </a:ext>
                  </a:extLst>
                </a:gridCol>
                <a:gridCol w="1676814">
                  <a:extLst>
                    <a:ext uri="{9D8B030D-6E8A-4147-A177-3AD203B41FA5}">
                      <a16:colId xmlns:a16="http://schemas.microsoft.com/office/drawing/2014/main" val="3555664768"/>
                    </a:ext>
                  </a:extLst>
                </a:gridCol>
              </a:tblGrid>
              <a:tr h="370840">
                <a:tc>
                  <a:txBody>
                    <a:bodyPr/>
                    <a:lstStyle/>
                    <a:p>
                      <a:pPr algn="ctr"/>
                      <a:r>
                        <a:rPr lang="id-ID" b="1" dirty="0">
                          <a:sym typeface="Symbol" panose="05050102010706020507" pitchFamily="18" charset="2"/>
                        </a:rPr>
                        <a:t></a:t>
                      </a:r>
                      <a:endParaRPr lang="id-ID" b="1" dirty="0"/>
                    </a:p>
                  </a:txBody>
                  <a:tcPr/>
                </a:tc>
                <a:tc>
                  <a:txBody>
                    <a:bodyPr/>
                    <a:lstStyle/>
                    <a:p>
                      <a:pPr algn="ctr"/>
                      <a:r>
                        <a:rPr lang="id-ID" b="1" dirty="0"/>
                        <a:t>0</a:t>
                      </a:r>
                    </a:p>
                  </a:txBody>
                  <a:tcPr/>
                </a:tc>
                <a:tc>
                  <a:txBody>
                    <a:bodyPr/>
                    <a:lstStyle/>
                    <a:p>
                      <a:pPr algn="ctr"/>
                      <a:r>
                        <a:rPr lang="id-ID" b="1" dirty="0"/>
                        <a:t>1</a:t>
                      </a:r>
                    </a:p>
                  </a:txBody>
                  <a:tcPr/>
                </a:tc>
                <a:extLst>
                  <a:ext uri="{0D108BD9-81ED-4DB2-BD59-A6C34878D82A}">
                    <a16:rowId xmlns:a16="http://schemas.microsoft.com/office/drawing/2014/main" val="1939836114"/>
                  </a:ext>
                </a:extLst>
              </a:tr>
              <a:tr h="370840">
                <a:tc>
                  <a:txBody>
                    <a:bodyPr/>
                    <a:lstStyle/>
                    <a:p>
                      <a:pPr algn="ctr"/>
                      <a:r>
                        <a:rPr lang="id-ID" b="1" dirty="0"/>
                        <a:t>q0</a:t>
                      </a:r>
                    </a:p>
                  </a:txBody>
                  <a:tcPr/>
                </a:tc>
                <a:tc>
                  <a:txBody>
                    <a:bodyPr/>
                    <a:lstStyle/>
                    <a:p>
                      <a:pPr algn="ctr"/>
                      <a:r>
                        <a:rPr lang="id-ID" b="1" dirty="0"/>
                        <a:t>{q0, q1}</a:t>
                      </a:r>
                    </a:p>
                  </a:txBody>
                  <a:tcPr/>
                </a:tc>
                <a:tc>
                  <a:txBody>
                    <a:bodyPr/>
                    <a:lstStyle/>
                    <a:p>
                      <a:pPr algn="ctr"/>
                      <a:r>
                        <a:rPr lang="id-ID" b="1" dirty="0"/>
                        <a:t>{q1}</a:t>
                      </a:r>
                    </a:p>
                  </a:txBody>
                  <a:tcPr/>
                </a:tc>
                <a:extLst>
                  <a:ext uri="{0D108BD9-81ED-4DB2-BD59-A6C34878D82A}">
                    <a16:rowId xmlns:a16="http://schemas.microsoft.com/office/drawing/2014/main" val="2387304175"/>
                  </a:ext>
                </a:extLst>
              </a:tr>
              <a:tr h="370840">
                <a:tc>
                  <a:txBody>
                    <a:bodyPr/>
                    <a:lstStyle/>
                    <a:p>
                      <a:pPr algn="ctr"/>
                      <a:r>
                        <a:rPr lang="id-ID" b="1" dirty="0"/>
                        <a:t>q1</a:t>
                      </a:r>
                    </a:p>
                  </a:txBody>
                  <a:tcPr/>
                </a:tc>
                <a:tc>
                  <a:txBody>
                    <a:bodyPr/>
                    <a:lstStyle/>
                    <a:p>
                      <a:pPr algn="ctr"/>
                      <a:r>
                        <a:rPr lang="id-ID" b="1" dirty="0"/>
                        <a:t>{ }</a:t>
                      </a:r>
                    </a:p>
                  </a:txBody>
                  <a:tcPr/>
                </a:tc>
                <a:tc>
                  <a:txBody>
                    <a:bodyPr/>
                    <a:lstStyle/>
                    <a:p>
                      <a:pPr algn="ctr"/>
                      <a:r>
                        <a:rPr lang="id-ID" b="1" dirty="0"/>
                        <a:t>{q0, q1}</a:t>
                      </a:r>
                    </a:p>
                  </a:txBody>
                  <a:tcPr/>
                </a:tc>
                <a:extLst>
                  <a:ext uri="{0D108BD9-81ED-4DB2-BD59-A6C34878D82A}">
                    <a16:rowId xmlns:a16="http://schemas.microsoft.com/office/drawing/2014/main" val="2903697191"/>
                  </a:ext>
                </a:extLst>
              </a:tr>
            </a:tbl>
          </a:graphicData>
        </a:graphic>
      </p:graphicFrame>
      <p:pic>
        <p:nvPicPr>
          <p:cNvPr id="10" name="Picture 9" descr="A drawing of a person&#10;&#10;Description automatically generated">
            <a:extLst>
              <a:ext uri="{FF2B5EF4-FFF2-40B4-BE49-F238E27FC236}">
                <a16:creationId xmlns:a16="http://schemas.microsoft.com/office/drawing/2014/main" id="{045A8D19-F66D-48D6-801D-99C2941FE8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199" y="2839477"/>
            <a:ext cx="4162319" cy="2382379"/>
          </a:xfrm>
          <a:prstGeom prst="rect">
            <a:avLst/>
          </a:prstGeom>
        </p:spPr>
      </p:pic>
    </p:spTree>
    <p:extLst>
      <p:ext uri="{BB962C8B-B14F-4D97-AF65-F5344CB8AC3E}">
        <p14:creationId xmlns:p14="http://schemas.microsoft.com/office/powerpoint/2010/main" val="1952328821"/>
      </p:ext>
    </p:extLst>
  </p:cSld>
  <p:clrMapOvr>
    <a:masterClrMapping/>
  </p:clrMapOvr>
</p:sld>
</file>

<file path=ppt/theme/theme1.xml><?xml version="1.0" encoding="utf-8"?>
<a:theme xmlns:a="http://schemas.openxmlformats.org/drawingml/2006/main" name="Custom Design">
  <a:themeElements>
    <a:clrScheme name="Ukrida Color">
      <a:dk1>
        <a:srgbClr val="00325A"/>
      </a:dk1>
      <a:lt1>
        <a:srgbClr val="FFFFFF"/>
      </a:lt1>
      <a:dk2>
        <a:srgbClr val="00325A"/>
      </a:dk2>
      <a:lt2>
        <a:srgbClr val="FFE12D"/>
      </a:lt2>
      <a:accent1>
        <a:srgbClr val="0080C6"/>
      </a:accent1>
      <a:accent2>
        <a:srgbClr val="ED7D31"/>
      </a:accent2>
      <a:accent3>
        <a:srgbClr val="A5A5A5"/>
      </a:accent3>
      <a:accent4>
        <a:srgbClr val="FFC000"/>
      </a:accent4>
      <a:accent5>
        <a:srgbClr val="5B9BD5"/>
      </a:accent5>
      <a:accent6>
        <a:srgbClr val="70AD47"/>
      </a:accent6>
      <a:hlink>
        <a:srgbClr val="0563C1"/>
      </a:hlink>
      <a:folHlink>
        <a:srgbClr val="2DA1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821</TotalTime>
  <Words>1969</Words>
  <Application>Microsoft Office PowerPoint</Application>
  <PresentationFormat>On-screen Show (4:3)</PresentationFormat>
  <Paragraphs>396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Montserrat</vt:lpstr>
      <vt:lpstr>Montserrat Light</vt:lpstr>
      <vt:lpstr>Symbol</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Admin1152072</dc:creator>
  <cp:lastModifiedBy>Asus Indonesia</cp:lastModifiedBy>
  <cp:revision>68</cp:revision>
  <dcterms:created xsi:type="dcterms:W3CDTF">2017-09-11T12:08:03Z</dcterms:created>
  <dcterms:modified xsi:type="dcterms:W3CDTF">2022-10-12T03:15:24Z</dcterms:modified>
</cp:coreProperties>
</file>