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47" r:id="rId1"/>
  </p:sldMasterIdLst>
  <p:notesMasterIdLst>
    <p:notesMasterId r:id="rId37"/>
  </p:notesMasterIdLst>
  <p:sldIdLst>
    <p:sldId id="353" r:id="rId2"/>
    <p:sldId id="257" r:id="rId3"/>
    <p:sldId id="390" r:id="rId4"/>
    <p:sldId id="259" r:id="rId5"/>
    <p:sldId id="361" r:id="rId6"/>
    <p:sldId id="320" r:id="rId7"/>
    <p:sldId id="380" r:id="rId8"/>
    <p:sldId id="265" r:id="rId9"/>
    <p:sldId id="269" r:id="rId10"/>
    <p:sldId id="362" r:id="rId11"/>
    <p:sldId id="356" r:id="rId12"/>
    <p:sldId id="358" r:id="rId13"/>
    <p:sldId id="363" r:id="rId14"/>
    <p:sldId id="375" r:id="rId15"/>
    <p:sldId id="364" r:id="rId16"/>
    <p:sldId id="365" r:id="rId17"/>
    <p:sldId id="376" r:id="rId18"/>
    <p:sldId id="366" r:id="rId19"/>
    <p:sldId id="367" r:id="rId20"/>
    <p:sldId id="368" r:id="rId21"/>
    <p:sldId id="373" r:id="rId22"/>
    <p:sldId id="374" r:id="rId23"/>
    <p:sldId id="369" r:id="rId24"/>
    <p:sldId id="370" r:id="rId25"/>
    <p:sldId id="371" r:id="rId26"/>
    <p:sldId id="377" r:id="rId27"/>
    <p:sldId id="378" r:id="rId28"/>
    <p:sldId id="386" r:id="rId29"/>
    <p:sldId id="385" r:id="rId30"/>
    <p:sldId id="388" r:id="rId31"/>
    <p:sldId id="341" r:id="rId32"/>
    <p:sldId id="381" r:id="rId33"/>
    <p:sldId id="384" r:id="rId34"/>
    <p:sldId id="387" r:id="rId35"/>
    <p:sldId id="34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94" d="100"/>
          <a:sy n="94" d="100"/>
        </p:scale>
        <p:origin x="252" y="5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E1716-67B8-4AE4-BA2D-3B98FD2B6016}"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7876E-8240-45F8-8CAD-C0E25668F6C0}" type="slidenum">
              <a:rPr lang="en-IN" smtClean="0"/>
              <a:pPr/>
              <a:t>‹#›</a:t>
            </a:fld>
            <a:endParaRPr lang="en-IN"/>
          </a:p>
        </p:txBody>
      </p:sp>
    </p:spTree>
    <p:extLst>
      <p:ext uri="{BB962C8B-B14F-4D97-AF65-F5344CB8AC3E}">
        <p14:creationId xmlns:p14="http://schemas.microsoft.com/office/powerpoint/2010/main" val="378411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38E0-6AE1-F207-A48F-7B924E865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52A548-3BEB-0D5B-9EB9-C386D6221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2BDE3B-D1D0-529D-6B0C-B2E666C1936F}"/>
              </a:ext>
            </a:extLst>
          </p:cNvPr>
          <p:cNvSpPr>
            <a:spLocks noGrp="1"/>
          </p:cNvSpPr>
          <p:nvPr>
            <p:ph type="dt" sz="half" idx="10"/>
          </p:nvPr>
        </p:nvSpPr>
        <p:spPr/>
        <p:txBody>
          <a:bodyPr/>
          <a:lstStyle/>
          <a:p>
            <a:fld id="{3C5B1B3C-52D3-4494-AB9E-E2F304D5210A}" type="datetime1">
              <a:rPr lang="en-IN" smtClean="0"/>
              <a:pPr/>
              <a:t>11-05-2024</a:t>
            </a:fld>
            <a:endParaRPr lang="en-IN" dirty="0"/>
          </a:p>
        </p:txBody>
      </p:sp>
      <p:sp>
        <p:nvSpPr>
          <p:cNvPr id="5" name="Footer Placeholder 4">
            <a:extLst>
              <a:ext uri="{FF2B5EF4-FFF2-40B4-BE49-F238E27FC236}">
                <a16:creationId xmlns:a16="http://schemas.microsoft.com/office/drawing/2014/main" id="{D58DDC62-FF95-6244-1ABF-70036C3AC4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1E56BC-73B8-541E-8BE8-A2082277954D}"/>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12383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FAF3-C7C5-9EEB-CEE5-AF677303EF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0A546-AEEB-E146-F612-CADAC8742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0F675-E853-87D4-3546-1E2C14C201D6}"/>
              </a:ext>
            </a:extLst>
          </p:cNvPr>
          <p:cNvSpPr>
            <a:spLocks noGrp="1"/>
          </p:cNvSpPr>
          <p:nvPr>
            <p:ph type="dt" sz="half" idx="10"/>
          </p:nvPr>
        </p:nvSpPr>
        <p:spPr/>
        <p:txBody>
          <a:bodyPr/>
          <a:lstStyle/>
          <a:p>
            <a:fld id="{EEF6E2E7-C4FC-4735-81CD-55D60D4DD20A}" type="datetime1">
              <a:rPr lang="en-IN" smtClean="0"/>
              <a:pPr/>
              <a:t>11-05-2024</a:t>
            </a:fld>
            <a:endParaRPr lang="en-IN" dirty="0"/>
          </a:p>
        </p:txBody>
      </p:sp>
      <p:sp>
        <p:nvSpPr>
          <p:cNvPr id="5" name="Footer Placeholder 4">
            <a:extLst>
              <a:ext uri="{FF2B5EF4-FFF2-40B4-BE49-F238E27FC236}">
                <a16:creationId xmlns:a16="http://schemas.microsoft.com/office/drawing/2014/main" id="{169A5931-64ED-9A12-1CD5-3ABB37B73E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1879B8F-7CF2-D0D5-584E-02B08E3C5FE6}"/>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243079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77BBA-1840-E02A-F8C4-00E025E41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934DF-5B54-3293-F755-981CECC62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0671D-A567-7316-58CD-42FFC642E5F0}"/>
              </a:ext>
            </a:extLst>
          </p:cNvPr>
          <p:cNvSpPr>
            <a:spLocks noGrp="1"/>
          </p:cNvSpPr>
          <p:nvPr>
            <p:ph type="dt" sz="half" idx="10"/>
          </p:nvPr>
        </p:nvSpPr>
        <p:spPr/>
        <p:txBody>
          <a:bodyPr/>
          <a:lstStyle/>
          <a:p>
            <a:fld id="{6B05B9A0-E280-4300-8BFD-A6E992143507}" type="datetime1">
              <a:rPr lang="en-IN" smtClean="0"/>
              <a:pPr/>
              <a:t>11-05-2024</a:t>
            </a:fld>
            <a:endParaRPr lang="en-IN" dirty="0"/>
          </a:p>
        </p:txBody>
      </p:sp>
      <p:sp>
        <p:nvSpPr>
          <p:cNvPr id="5" name="Footer Placeholder 4">
            <a:extLst>
              <a:ext uri="{FF2B5EF4-FFF2-40B4-BE49-F238E27FC236}">
                <a16:creationId xmlns:a16="http://schemas.microsoft.com/office/drawing/2014/main" id="{B44471FE-3EFE-7625-43D0-F1AFC526F6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CFD7F7D-F915-838B-D402-CF39CCEEA55F}"/>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146240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FA62-5C6A-11FC-56D7-40A0970AD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A86BE-88E5-92F5-6452-E24F843DD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F9B7C-DFBD-A8EC-13A6-5BA796251DB9}"/>
              </a:ext>
            </a:extLst>
          </p:cNvPr>
          <p:cNvSpPr>
            <a:spLocks noGrp="1"/>
          </p:cNvSpPr>
          <p:nvPr>
            <p:ph type="dt" sz="half" idx="10"/>
          </p:nvPr>
        </p:nvSpPr>
        <p:spPr/>
        <p:txBody>
          <a:bodyPr/>
          <a:lstStyle/>
          <a:p>
            <a:fld id="{536F1408-C02F-4F20-B121-74FE11D661A5}" type="datetime1">
              <a:rPr lang="en-IN" smtClean="0"/>
              <a:pPr/>
              <a:t>11-05-2024</a:t>
            </a:fld>
            <a:endParaRPr lang="en-IN" dirty="0"/>
          </a:p>
        </p:txBody>
      </p:sp>
      <p:sp>
        <p:nvSpPr>
          <p:cNvPr id="5" name="Footer Placeholder 4">
            <a:extLst>
              <a:ext uri="{FF2B5EF4-FFF2-40B4-BE49-F238E27FC236}">
                <a16:creationId xmlns:a16="http://schemas.microsoft.com/office/drawing/2014/main" id="{336ABA77-46F8-54ED-7A10-4E7483C44A6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0F046FC-5C27-443A-87FA-EE3D8156061F}"/>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156720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0DA8-180B-A4C5-8ED7-DD0E29549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5DECB0-619A-DD51-4034-DF18D7C66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B48A75-597F-59FA-2329-3C7A12F12DC0}"/>
              </a:ext>
            </a:extLst>
          </p:cNvPr>
          <p:cNvSpPr>
            <a:spLocks noGrp="1"/>
          </p:cNvSpPr>
          <p:nvPr>
            <p:ph type="dt" sz="half" idx="10"/>
          </p:nvPr>
        </p:nvSpPr>
        <p:spPr/>
        <p:txBody>
          <a:bodyPr/>
          <a:lstStyle/>
          <a:p>
            <a:fld id="{A32FAB87-E531-49B9-83A5-5F9ADB75F80F}" type="datetime1">
              <a:rPr lang="en-IN" smtClean="0"/>
              <a:pPr/>
              <a:t>11-05-2024</a:t>
            </a:fld>
            <a:endParaRPr lang="en-IN" dirty="0"/>
          </a:p>
        </p:txBody>
      </p:sp>
      <p:sp>
        <p:nvSpPr>
          <p:cNvPr id="5" name="Footer Placeholder 4">
            <a:extLst>
              <a:ext uri="{FF2B5EF4-FFF2-40B4-BE49-F238E27FC236}">
                <a16:creationId xmlns:a16="http://schemas.microsoft.com/office/drawing/2014/main" id="{EE158439-81D3-C845-4DB9-F3AA84894B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47D0C7-A3E2-AC61-009F-2DCEE06F8746}"/>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179086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936-8934-00CA-F7B5-D11706F69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05A45-6AB5-12C3-1479-69DC43972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AA68E-9577-C406-EEB5-1155CD12D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207C7E-2148-5D24-606E-639DA20CFCE7}"/>
              </a:ext>
            </a:extLst>
          </p:cNvPr>
          <p:cNvSpPr>
            <a:spLocks noGrp="1"/>
          </p:cNvSpPr>
          <p:nvPr>
            <p:ph type="dt" sz="half" idx="10"/>
          </p:nvPr>
        </p:nvSpPr>
        <p:spPr/>
        <p:txBody>
          <a:bodyPr/>
          <a:lstStyle/>
          <a:p>
            <a:fld id="{DFF21BD2-D134-4622-8BFD-455774F7CA56}" type="datetime1">
              <a:rPr lang="en-IN" smtClean="0"/>
              <a:pPr/>
              <a:t>11-05-2024</a:t>
            </a:fld>
            <a:endParaRPr lang="en-IN" dirty="0"/>
          </a:p>
        </p:txBody>
      </p:sp>
      <p:sp>
        <p:nvSpPr>
          <p:cNvPr id="6" name="Footer Placeholder 5">
            <a:extLst>
              <a:ext uri="{FF2B5EF4-FFF2-40B4-BE49-F238E27FC236}">
                <a16:creationId xmlns:a16="http://schemas.microsoft.com/office/drawing/2014/main" id="{98C2457B-A6E7-9B5D-19D6-88217EC567B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97FB764-27D1-D5DF-9DA5-D71FC4A7602C}"/>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133840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EAFC-B2CE-DB0C-835F-1B549D9EAB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99D520-8CF7-74CC-55FF-3F0E3E105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7E080-F84E-E1DD-E18A-7B8FAF633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2CEC30-703D-88C6-D05D-E0B46C3A1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CD9AD-78B1-3008-45CC-7CBC1EAFA7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8704F-D05A-7492-EF37-82EE32279298}"/>
              </a:ext>
            </a:extLst>
          </p:cNvPr>
          <p:cNvSpPr>
            <a:spLocks noGrp="1"/>
          </p:cNvSpPr>
          <p:nvPr>
            <p:ph type="dt" sz="half" idx="10"/>
          </p:nvPr>
        </p:nvSpPr>
        <p:spPr/>
        <p:txBody>
          <a:bodyPr/>
          <a:lstStyle/>
          <a:p>
            <a:fld id="{3EFC449C-F9F2-49A3-9A8E-359A58031C7B}" type="datetime1">
              <a:rPr lang="en-IN" smtClean="0"/>
              <a:pPr/>
              <a:t>11-05-2024</a:t>
            </a:fld>
            <a:endParaRPr lang="en-IN" dirty="0"/>
          </a:p>
        </p:txBody>
      </p:sp>
      <p:sp>
        <p:nvSpPr>
          <p:cNvPr id="8" name="Footer Placeholder 7">
            <a:extLst>
              <a:ext uri="{FF2B5EF4-FFF2-40B4-BE49-F238E27FC236}">
                <a16:creationId xmlns:a16="http://schemas.microsoft.com/office/drawing/2014/main" id="{39D4D66B-4916-C19C-7617-855F78C2049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2263AB4-FCC8-AF33-BEFA-58DCC1F0E3D1}"/>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315753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A87F-3C2D-22FE-838A-DFAAD6B2D8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CE69A-CE46-1739-2CCE-BBBAE77FCFE3}"/>
              </a:ext>
            </a:extLst>
          </p:cNvPr>
          <p:cNvSpPr>
            <a:spLocks noGrp="1"/>
          </p:cNvSpPr>
          <p:nvPr>
            <p:ph type="dt" sz="half" idx="10"/>
          </p:nvPr>
        </p:nvSpPr>
        <p:spPr/>
        <p:txBody>
          <a:bodyPr/>
          <a:lstStyle/>
          <a:p>
            <a:fld id="{945C4050-A236-41FA-9946-EAB0299A741D}" type="datetime1">
              <a:rPr lang="en-IN" smtClean="0"/>
              <a:pPr/>
              <a:t>11-05-2024</a:t>
            </a:fld>
            <a:endParaRPr lang="en-IN" dirty="0"/>
          </a:p>
        </p:txBody>
      </p:sp>
      <p:sp>
        <p:nvSpPr>
          <p:cNvPr id="4" name="Footer Placeholder 3">
            <a:extLst>
              <a:ext uri="{FF2B5EF4-FFF2-40B4-BE49-F238E27FC236}">
                <a16:creationId xmlns:a16="http://schemas.microsoft.com/office/drawing/2014/main" id="{E725DDF4-B238-B1BC-F0F0-7D4F0AB8A8E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D9AE910-3DF9-17EB-3688-D8662DD71B22}"/>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57294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0D79D-CA3D-7C8E-6D41-0A635BB445AE}"/>
              </a:ext>
            </a:extLst>
          </p:cNvPr>
          <p:cNvSpPr>
            <a:spLocks noGrp="1"/>
          </p:cNvSpPr>
          <p:nvPr>
            <p:ph type="dt" sz="half" idx="10"/>
          </p:nvPr>
        </p:nvSpPr>
        <p:spPr/>
        <p:txBody>
          <a:bodyPr/>
          <a:lstStyle/>
          <a:p>
            <a:fld id="{6C6E4E27-AFEA-4FB4-BF70-7B96731AAD5D}" type="datetime1">
              <a:rPr lang="en-IN" smtClean="0"/>
              <a:pPr/>
              <a:t>11-05-2024</a:t>
            </a:fld>
            <a:endParaRPr lang="en-IN" dirty="0"/>
          </a:p>
        </p:txBody>
      </p:sp>
      <p:sp>
        <p:nvSpPr>
          <p:cNvPr id="3" name="Footer Placeholder 2">
            <a:extLst>
              <a:ext uri="{FF2B5EF4-FFF2-40B4-BE49-F238E27FC236}">
                <a16:creationId xmlns:a16="http://schemas.microsoft.com/office/drawing/2014/main" id="{1DD32D85-8E25-169B-DEC8-54CAD1ED2DF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BD310F-644F-C3A3-8863-07F19450E444}"/>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21979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BF9D-CD39-835A-B8FE-9FFB557AB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82A43-11E1-37A0-F5F4-756691C7C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219262-46D0-015F-60A0-D20475255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E819B-9F5D-C374-88A3-75551E1F1896}"/>
              </a:ext>
            </a:extLst>
          </p:cNvPr>
          <p:cNvSpPr>
            <a:spLocks noGrp="1"/>
          </p:cNvSpPr>
          <p:nvPr>
            <p:ph type="dt" sz="half" idx="10"/>
          </p:nvPr>
        </p:nvSpPr>
        <p:spPr/>
        <p:txBody>
          <a:bodyPr/>
          <a:lstStyle/>
          <a:p>
            <a:fld id="{A2D761DD-329B-44F1-B13F-7EA149164D6A}" type="datetime1">
              <a:rPr lang="en-IN" smtClean="0"/>
              <a:pPr/>
              <a:t>11-05-2024</a:t>
            </a:fld>
            <a:endParaRPr lang="en-IN" dirty="0"/>
          </a:p>
        </p:txBody>
      </p:sp>
      <p:sp>
        <p:nvSpPr>
          <p:cNvPr id="6" name="Footer Placeholder 5">
            <a:extLst>
              <a:ext uri="{FF2B5EF4-FFF2-40B4-BE49-F238E27FC236}">
                <a16:creationId xmlns:a16="http://schemas.microsoft.com/office/drawing/2014/main" id="{EA158905-E804-7F11-544B-2CC6F5AC6B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310B7B-A268-57A8-708F-E338AF86DA94}"/>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219801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E780-0E1D-186B-4CBC-F02EA8CC6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93F3B7-BEBE-D31B-1715-FA67E3594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545A13-3C01-0541-FAA8-5EF7662BF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1204E-FD35-C750-13C6-9ADB181E3379}"/>
              </a:ext>
            </a:extLst>
          </p:cNvPr>
          <p:cNvSpPr>
            <a:spLocks noGrp="1"/>
          </p:cNvSpPr>
          <p:nvPr>
            <p:ph type="dt" sz="half" idx="10"/>
          </p:nvPr>
        </p:nvSpPr>
        <p:spPr/>
        <p:txBody>
          <a:bodyPr/>
          <a:lstStyle/>
          <a:p>
            <a:fld id="{998DF918-7A5F-42DD-8875-2233CE733741}" type="datetime1">
              <a:rPr lang="en-IN" smtClean="0"/>
              <a:pPr/>
              <a:t>11-05-2024</a:t>
            </a:fld>
            <a:endParaRPr lang="en-IN" dirty="0"/>
          </a:p>
        </p:txBody>
      </p:sp>
      <p:sp>
        <p:nvSpPr>
          <p:cNvPr id="6" name="Footer Placeholder 5">
            <a:extLst>
              <a:ext uri="{FF2B5EF4-FFF2-40B4-BE49-F238E27FC236}">
                <a16:creationId xmlns:a16="http://schemas.microsoft.com/office/drawing/2014/main" id="{D6B136F1-3F89-6BD7-F9B1-B159C05D86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720B4C-01A0-E773-8C7A-25507572EAD6}"/>
              </a:ext>
            </a:extLst>
          </p:cNvPr>
          <p:cNvSpPr>
            <a:spLocks noGrp="1"/>
          </p:cNvSpPr>
          <p:nvPr>
            <p:ph type="sldNum" sz="quarter" idx="12"/>
          </p:nvPr>
        </p:nvSpPr>
        <p:spPr/>
        <p:txBody>
          <a:body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12237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1B3B8-F983-0CD8-ABAC-82535D127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FFD694-E54C-8A71-EA44-8E48762C6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097B1-C406-E13C-F525-89D6FE0AF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3C18C-78D0-460E-9BB4-CAAB83E24860}" type="datetime1">
              <a:rPr lang="en-IN" smtClean="0"/>
              <a:pPr/>
              <a:t>11-05-2024</a:t>
            </a:fld>
            <a:endParaRPr lang="en-IN" dirty="0"/>
          </a:p>
        </p:txBody>
      </p:sp>
      <p:sp>
        <p:nvSpPr>
          <p:cNvPr id="5" name="Footer Placeholder 4">
            <a:extLst>
              <a:ext uri="{FF2B5EF4-FFF2-40B4-BE49-F238E27FC236}">
                <a16:creationId xmlns:a16="http://schemas.microsoft.com/office/drawing/2014/main" id="{7D1AC068-A644-9675-1C6B-0CC6B3EE6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0C3B6DA-F119-9985-47AD-D39680F2B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BFA6B-6BFA-499F-8D78-802DDEC96E8C}" type="slidenum">
              <a:rPr lang="en-IN" smtClean="0"/>
              <a:pPr/>
              <a:t>‹#›</a:t>
            </a:fld>
            <a:endParaRPr lang="en-IN" dirty="0"/>
          </a:p>
        </p:txBody>
      </p:sp>
    </p:spTree>
    <p:extLst>
      <p:ext uri="{BB962C8B-B14F-4D97-AF65-F5344CB8AC3E}">
        <p14:creationId xmlns:p14="http://schemas.microsoft.com/office/powerpoint/2010/main" val="274016698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2667-9ACB-C29F-65EB-477E50B0C307}"/>
              </a:ext>
            </a:extLst>
          </p:cNvPr>
          <p:cNvSpPr>
            <a:spLocks noGrp="1"/>
          </p:cNvSpPr>
          <p:nvPr>
            <p:ph type="title"/>
          </p:nvPr>
        </p:nvSpPr>
        <p:spPr>
          <a:xfrm>
            <a:off x="960121" y="466150"/>
            <a:ext cx="10490104" cy="991268"/>
          </a:xfrm>
        </p:spPr>
        <p:txBody>
          <a:bodyPr>
            <a:noAutofit/>
          </a:bodyPr>
          <a:lstStyle/>
          <a:p>
            <a:pPr marL="536575" algn="ctr"/>
            <a:r>
              <a:rPr lang="en-IN" sz="3200" b="1" dirty="0">
                <a:effectLst/>
                <a:latin typeface="Times New Roman" panose="02020603050405020304" pitchFamily="18" charset="0"/>
                <a:ea typeface="Calibri" panose="020F0502020204030204" pitchFamily="34" charset="0"/>
              </a:rPr>
              <a:t>Care Guard : Holistic Health Monitoring  And    Autonomous Care  System</a:t>
            </a:r>
            <a:endParaRPr lang="en-IN" sz="3200" b="1" dirty="0">
              <a:latin typeface="Times New Roman" pitchFamily="18" charset="0"/>
              <a:ea typeface="Tahoma" pitchFamily="34" charset="0"/>
              <a:cs typeface="Times New Roman" pitchFamily="18" charset="0"/>
            </a:endParaRPr>
          </a:p>
        </p:txBody>
      </p:sp>
      <p:pic>
        <p:nvPicPr>
          <p:cNvPr id="3" name="image1.jpeg"/>
          <p:cNvPicPr/>
          <p:nvPr/>
        </p:nvPicPr>
        <p:blipFill>
          <a:blip r:embed="rId2" cstate="print"/>
          <a:stretch>
            <a:fillRect/>
          </a:stretch>
        </p:blipFill>
        <p:spPr>
          <a:xfrm>
            <a:off x="260089" y="516084"/>
            <a:ext cx="1651000" cy="1141095"/>
          </a:xfrm>
          <a:prstGeom prst="rect">
            <a:avLst/>
          </a:prstGeom>
        </p:spPr>
      </p:pic>
      <p:sp>
        <p:nvSpPr>
          <p:cNvPr id="4" name="Rectangle 3"/>
          <p:cNvSpPr/>
          <p:nvPr/>
        </p:nvSpPr>
        <p:spPr>
          <a:xfrm>
            <a:off x="1729322" y="3429000"/>
            <a:ext cx="8410358" cy="830997"/>
          </a:xfrm>
          <a:prstGeom prst="rect">
            <a:avLst/>
          </a:prstGeom>
        </p:spPr>
        <p:txBody>
          <a:bodyPr wrap="square">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Department of Electronics and Instrumentation Engineering</a:t>
            </a:r>
            <a:br>
              <a:rPr lang="en-IN" sz="2400" dirty="0">
                <a:solidFill>
                  <a:srgbClr val="FF0000"/>
                </a:solidFill>
                <a:latin typeface="Times New Roman" panose="02020603050405020304" pitchFamily="18" charset="0"/>
                <a:cs typeface="Times New Roman" panose="02020603050405020304" pitchFamily="18" charset="0"/>
              </a:rPr>
            </a:br>
            <a:endParaRPr lang="en-IN" sz="2400" dirty="0"/>
          </a:p>
        </p:txBody>
      </p:sp>
      <p:sp>
        <p:nvSpPr>
          <p:cNvPr id="5" name="Content Placeholder 2"/>
          <p:cNvSpPr>
            <a:spLocks noGrp="1"/>
          </p:cNvSpPr>
          <p:nvPr/>
        </p:nvSpPr>
        <p:spPr>
          <a:xfrm>
            <a:off x="1085589" y="4283853"/>
            <a:ext cx="4300604" cy="17943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Under the supervision of:</a:t>
            </a:r>
            <a:endParaRPr lang="en-US"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latin typeface="Times New Roman" pitchFamily="18" charset="0"/>
                <a:cs typeface="Times New Roman" pitchFamily="18" charset="0"/>
              </a:rPr>
              <a:t>Ms. N.P Dharani , M. Tech., (Ph. D).,</a:t>
            </a:r>
          </a:p>
          <a:p>
            <a:pPr marL="0" indent="0">
              <a:buNone/>
            </a:pPr>
            <a:r>
              <a:rPr lang="en-US" dirty="0">
                <a:latin typeface="Times New Roman" panose="02020603050405020304" pitchFamily="18" charset="0"/>
                <a:cs typeface="Times New Roman" panose="02020603050405020304" pitchFamily="18" charset="0"/>
              </a:rPr>
              <a:t>Assistance Professor</a:t>
            </a:r>
          </a:p>
          <a:p>
            <a:pPr marL="0" indent="0">
              <a:buNone/>
            </a:pPr>
            <a:r>
              <a:rPr lang="en-US" dirty="0">
                <a:latin typeface="Times New Roman" panose="02020603050405020304" pitchFamily="18" charset="0"/>
                <a:cs typeface="Times New Roman" panose="02020603050405020304" pitchFamily="18" charset="0"/>
              </a:rPr>
              <a:t>Dept. of ECE</a:t>
            </a:r>
            <a:endParaRPr lang="en-IN" dirty="0">
              <a:latin typeface="Times New Roman" panose="02020603050405020304" pitchFamily="18" charset="0"/>
              <a:cs typeface="Times New Roman" panose="02020603050405020304" pitchFamily="18" charset="0"/>
            </a:endParaRPr>
          </a:p>
        </p:txBody>
      </p:sp>
      <p:sp>
        <p:nvSpPr>
          <p:cNvPr id="6" name="Content Placeholder 3"/>
          <p:cNvSpPr>
            <a:spLocks noGrp="1"/>
          </p:cNvSpPr>
          <p:nvPr/>
        </p:nvSpPr>
        <p:spPr>
          <a:xfrm>
            <a:off x="7536671" y="4283853"/>
            <a:ext cx="4116850" cy="2202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a:solidFill>
                  <a:srgbClr val="0070C0"/>
                </a:solidFill>
                <a:latin typeface="Times New Roman" panose="02020603050405020304" pitchFamily="18" charset="0"/>
                <a:cs typeface="Times New Roman" panose="02020603050405020304" pitchFamily="18" charset="0"/>
              </a:rPr>
              <a:t>H</a:t>
            </a:r>
            <a:r>
              <a:rPr lang="en-IN" b="1" dirty="0" err="1">
                <a:solidFill>
                  <a:srgbClr val="0070C0"/>
                </a:solidFill>
                <a:latin typeface="Times New Roman" panose="02020603050405020304" pitchFamily="18" charset="0"/>
                <a:cs typeface="Times New Roman" panose="02020603050405020304" pitchFamily="18" charset="0"/>
              </a:rPr>
              <a:t>ead</a:t>
            </a:r>
            <a:r>
              <a:rPr lang="en-IN" b="1" dirty="0">
                <a:solidFill>
                  <a:srgbClr val="0070C0"/>
                </a:solidFill>
                <a:latin typeface="Times New Roman" panose="02020603050405020304" pitchFamily="18" charset="0"/>
                <a:cs typeface="Times New Roman" panose="02020603050405020304" pitchFamily="18" charset="0"/>
              </a:rPr>
              <a:t> of Department:</a:t>
            </a:r>
          </a:p>
          <a:p>
            <a:pPr marL="0" indent="0">
              <a:buNone/>
            </a:pPr>
            <a:r>
              <a:rPr lang="en-GB" dirty="0" err="1">
                <a:latin typeface="Times New Roman" panose="02020603050405020304" pitchFamily="18" charset="0"/>
                <a:cs typeface="Times New Roman" panose="02020603050405020304" pitchFamily="18" charset="0"/>
              </a:rPr>
              <a:t>Dr.Y</a:t>
            </a:r>
            <a:r>
              <a:rPr lang="en-GB" dirty="0">
                <a:latin typeface="Times New Roman" panose="02020603050405020304" pitchFamily="18" charset="0"/>
                <a:cs typeface="Times New Roman" panose="02020603050405020304" pitchFamily="18" charset="0"/>
              </a:rPr>
              <a:t>. Dileep Kumar, </a:t>
            </a:r>
            <a:r>
              <a:rPr lang="en-GB" dirty="0" err="1">
                <a:latin typeface="Times New Roman" panose="02020603050405020304" pitchFamily="18" charset="0"/>
                <a:cs typeface="Times New Roman" panose="02020603050405020304" pitchFamily="18" charset="0"/>
              </a:rPr>
              <a:t>M.Tech</a:t>
            </a:r>
            <a:r>
              <a:rPr lang="en-GB" dirty="0">
                <a:latin typeface="Times New Roman" panose="02020603050405020304" pitchFamily="18" charset="0"/>
                <a:cs typeface="Times New Roman" panose="02020603050405020304" pitchFamily="18" charset="0"/>
              </a:rPr>
              <a:t>., Ph.D.</a:t>
            </a:r>
          </a:p>
          <a:p>
            <a:pPr marL="0" indent="0">
              <a:buNone/>
            </a:pPr>
            <a:r>
              <a:rPr lang="en-GB" dirty="0">
                <a:latin typeface="Times New Roman" panose="02020603050405020304" pitchFamily="18" charset="0"/>
                <a:cs typeface="Times New Roman" panose="02020603050405020304" pitchFamily="18" charset="0"/>
              </a:rPr>
              <a:t> Professor </a:t>
            </a:r>
          </a:p>
          <a:p>
            <a:pPr marL="0" indent="0">
              <a:buNone/>
            </a:pPr>
            <a:r>
              <a:rPr lang="en-GB" dirty="0">
                <a:latin typeface="Times New Roman" panose="02020603050405020304" pitchFamily="18" charset="0"/>
                <a:cs typeface="Times New Roman" panose="02020603050405020304" pitchFamily="18" charset="0"/>
              </a:rPr>
              <a:t> Head &amp; Vice Principal Dept. of EIE.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4686C3E-23EB-7B75-DFB5-1BE13AAAFBC9}"/>
              </a:ext>
            </a:extLst>
          </p:cNvPr>
          <p:cNvSpPr txBox="1"/>
          <p:nvPr/>
        </p:nvSpPr>
        <p:spPr>
          <a:xfrm>
            <a:off x="4422361" y="1413516"/>
            <a:ext cx="8030818" cy="646331"/>
          </a:xfrm>
          <a:prstGeom prst="rect">
            <a:avLst/>
          </a:prstGeom>
          <a:noFill/>
        </p:spPr>
        <p:txBody>
          <a:bodyPr wrap="square" rtlCol="0">
            <a:spAutoFit/>
          </a:bodyPr>
          <a:lstStyle/>
          <a:p>
            <a:r>
              <a:rPr lang="en-GB" dirty="0"/>
              <a:t>Presented by Batch No: 20EIEB13</a:t>
            </a:r>
          </a:p>
          <a:p>
            <a:endParaRPr lang="en-IN" dirty="0"/>
          </a:p>
        </p:txBody>
      </p:sp>
      <p:sp>
        <p:nvSpPr>
          <p:cNvPr id="8" name="TextBox 7">
            <a:extLst>
              <a:ext uri="{FF2B5EF4-FFF2-40B4-BE49-F238E27FC236}">
                <a16:creationId xmlns:a16="http://schemas.microsoft.com/office/drawing/2014/main" id="{8193A99D-6918-94BF-5D67-E6199EF4CC63}"/>
              </a:ext>
            </a:extLst>
          </p:cNvPr>
          <p:cNvSpPr txBox="1"/>
          <p:nvPr/>
        </p:nvSpPr>
        <p:spPr>
          <a:xfrm>
            <a:off x="3688080" y="1830993"/>
            <a:ext cx="6451600" cy="1477328"/>
          </a:xfrm>
          <a:prstGeom prst="rect">
            <a:avLst/>
          </a:prstGeom>
          <a:noFill/>
        </p:spPr>
        <p:txBody>
          <a:bodyPr wrap="square" rtlCol="0">
            <a:spAutoFit/>
          </a:bodyPr>
          <a:lstStyle/>
          <a:p>
            <a:pPr algn="just"/>
            <a:r>
              <a:rPr lang="en-GB" dirty="0"/>
              <a:t>J. Deepthi                                              20121A1017</a:t>
            </a:r>
          </a:p>
          <a:p>
            <a:pPr algn="just"/>
            <a:r>
              <a:rPr lang="en-GB" dirty="0"/>
              <a:t>Somu Aswini                                         20121A1042</a:t>
            </a:r>
          </a:p>
          <a:p>
            <a:pPr algn="just"/>
            <a:r>
              <a:rPr lang="en-GB" dirty="0" err="1"/>
              <a:t>Desingh</a:t>
            </a:r>
            <a:r>
              <a:rPr lang="en-GB" dirty="0"/>
              <a:t> Geetha Priya                          20121A1007</a:t>
            </a:r>
          </a:p>
          <a:p>
            <a:pPr algn="just"/>
            <a:r>
              <a:rPr lang="en-GB" dirty="0" err="1"/>
              <a:t>Kurra</a:t>
            </a:r>
            <a:r>
              <a:rPr lang="en-GB" dirty="0"/>
              <a:t> </a:t>
            </a:r>
            <a:r>
              <a:rPr lang="en-GB" dirty="0" err="1"/>
              <a:t>ManiHarsha</a:t>
            </a:r>
            <a:r>
              <a:rPr lang="en-GB" dirty="0"/>
              <a:t>                                21125A1004</a:t>
            </a:r>
          </a:p>
          <a:p>
            <a:pPr algn="just"/>
            <a:r>
              <a:rPr lang="en-GB" dirty="0" err="1"/>
              <a:t>Yandamuri</a:t>
            </a:r>
            <a:r>
              <a:rPr lang="en-GB" dirty="0"/>
              <a:t> </a:t>
            </a:r>
            <a:r>
              <a:rPr lang="en-GB" dirty="0" err="1"/>
              <a:t>SriSuryaSiva</a:t>
            </a:r>
            <a:r>
              <a:rPr lang="en-GB" dirty="0"/>
              <a:t> Bhargav        21125A1007</a:t>
            </a:r>
            <a:endParaRPr lang="en-IN" dirty="0"/>
          </a:p>
        </p:txBody>
      </p:sp>
      <p:sp>
        <p:nvSpPr>
          <p:cNvPr id="9" name="TextBox 8">
            <a:extLst>
              <a:ext uri="{FF2B5EF4-FFF2-40B4-BE49-F238E27FC236}">
                <a16:creationId xmlns:a16="http://schemas.microsoft.com/office/drawing/2014/main" id="{532F0FA9-50FC-8853-58F0-57E0A97A016F}"/>
              </a:ext>
            </a:extLst>
          </p:cNvPr>
          <p:cNvSpPr txBox="1"/>
          <p:nvPr/>
        </p:nvSpPr>
        <p:spPr>
          <a:xfrm>
            <a:off x="4673600" y="187087"/>
            <a:ext cx="6512560" cy="369332"/>
          </a:xfrm>
          <a:prstGeom prst="rect">
            <a:avLst/>
          </a:prstGeom>
          <a:noFill/>
        </p:spPr>
        <p:txBody>
          <a:bodyPr wrap="square" rtlCol="0">
            <a:spAutoFit/>
          </a:bodyPr>
          <a:lstStyle/>
          <a:p>
            <a:r>
              <a:rPr lang="en-GB" dirty="0"/>
              <a:t>A Project presentation on</a:t>
            </a:r>
            <a:endParaRPr lang="en-IN" dirty="0"/>
          </a:p>
        </p:txBody>
      </p:sp>
    </p:spTree>
    <p:extLst>
      <p:ext uri="{BB962C8B-B14F-4D97-AF65-F5344CB8AC3E}">
        <p14:creationId xmlns:p14="http://schemas.microsoft.com/office/powerpoint/2010/main" val="320638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8D68-5CE4-4606-AEF8-4959ED3B0EA1}"/>
              </a:ext>
            </a:extLst>
          </p:cNvPr>
          <p:cNvSpPr>
            <a:spLocks noGrp="1"/>
          </p:cNvSpPr>
          <p:nvPr>
            <p:ph type="title"/>
          </p:nvPr>
        </p:nvSpPr>
        <p:spPr>
          <a:xfrm>
            <a:off x="4432852" y="136525"/>
            <a:ext cx="7759148" cy="1566689"/>
          </a:xfrm>
        </p:spPr>
        <p:txBody>
          <a:bodyPr>
            <a:normAutofit/>
          </a:bodyPr>
          <a:lstStyle/>
          <a:p>
            <a:r>
              <a:rPr lang="en-IN" sz="3200" dirty="0">
                <a:latin typeface="Times New Roman" panose="02020603050405020304" pitchFamily="18" charset="0"/>
                <a:cs typeface="Times New Roman" panose="02020603050405020304" pitchFamily="18" charset="0"/>
              </a:rPr>
              <a:t>Block Diagram</a:t>
            </a:r>
          </a:p>
        </p:txBody>
      </p:sp>
      <p:sp>
        <p:nvSpPr>
          <p:cNvPr id="4" name="Slide Number Placeholder 3">
            <a:extLst>
              <a:ext uri="{FF2B5EF4-FFF2-40B4-BE49-F238E27FC236}">
                <a16:creationId xmlns:a16="http://schemas.microsoft.com/office/drawing/2014/main" id="{1E2211B4-A887-6FDF-25E8-B16F6F188F9D}"/>
              </a:ext>
            </a:extLst>
          </p:cNvPr>
          <p:cNvSpPr>
            <a:spLocks noGrp="1"/>
          </p:cNvSpPr>
          <p:nvPr>
            <p:ph type="sldNum" sz="quarter" idx="12"/>
          </p:nvPr>
        </p:nvSpPr>
        <p:spPr/>
        <p:txBody>
          <a:bodyPr/>
          <a:lstStyle/>
          <a:p>
            <a:fld id="{D5DBFA6B-6BFA-499F-8D78-802DDEC96E8C}" type="slidenum">
              <a:rPr lang="en-IN" smtClean="0"/>
              <a:pPr/>
              <a:t>10</a:t>
            </a:fld>
            <a:endParaRPr lang="en-IN" dirty="0"/>
          </a:p>
        </p:txBody>
      </p:sp>
      <p:pic>
        <p:nvPicPr>
          <p:cNvPr id="6" name="Picture 5">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
        <p:nvSpPr>
          <p:cNvPr id="3" name="Rectangle 2">
            <a:extLst>
              <a:ext uri="{FF2B5EF4-FFF2-40B4-BE49-F238E27FC236}">
                <a16:creationId xmlns:a16="http://schemas.microsoft.com/office/drawing/2014/main" id="{82BE6A51-0CAA-B761-6A1D-DCA4CDD93CDC}"/>
              </a:ext>
            </a:extLst>
          </p:cNvPr>
          <p:cNvSpPr/>
          <p:nvPr/>
        </p:nvSpPr>
        <p:spPr>
          <a:xfrm>
            <a:off x="4965424" y="1494528"/>
            <a:ext cx="1366631" cy="36128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a:p>
            <a:pPr algn="ctr"/>
            <a:r>
              <a:rPr lang="en-GB" dirty="0"/>
              <a:t>R</a:t>
            </a:r>
          </a:p>
          <a:p>
            <a:pPr algn="ctr"/>
            <a:r>
              <a:rPr lang="en-GB" dirty="0"/>
              <a:t>D</a:t>
            </a:r>
          </a:p>
          <a:p>
            <a:pPr algn="ctr"/>
            <a:r>
              <a:rPr lang="en-GB" dirty="0"/>
              <a:t>U</a:t>
            </a:r>
          </a:p>
          <a:p>
            <a:pPr algn="ctr"/>
            <a:r>
              <a:rPr lang="en-GB" dirty="0"/>
              <a:t>I</a:t>
            </a:r>
          </a:p>
          <a:p>
            <a:pPr algn="ctr"/>
            <a:r>
              <a:rPr lang="en-GB" dirty="0"/>
              <a:t>N</a:t>
            </a:r>
          </a:p>
          <a:p>
            <a:pPr algn="ctr"/>
            <a:r>
              <a:rPr lang="en-GB" dirty="0"/>
              <a:t>O</a:t>
            </a:r>
          </a:p>
          <a:p>
            <a:pPr algn="ctr"/>
            <a:endParaRPr lang="en-GB" dirty="0"/>
          </a:p>
          <a:p>
            <a:pPr algn="ctr"/>
            <a:r>
              <a:rPr lang="en-GB" dirty="0"/>
              <a:t>M</a:t>
            </a:r>
          </a:p>
          <a:p>
            <a:pPr algn="ctr"/>
            <a:r>
              <a:rPr lang="en-GB" dirty="0"/>
              <a:t>C</a:t>
            </a:r>
          </a:p>
          <a:p>
            <a:pPr algn="ctr"/>
            <a:r>
              <a:rPr lang="en-GB" dirty="0"/>
              <a:t>U</a:t>
            </a:r>
            <a:endParaRPr lang="en-IN" dirty="0"/>
          </a:p>
        </p:txBody>
      </p:sp>
      <p:sp>
        <p:nvSpPr>
          <p:cNvPr id="5" name="Rectangle 4">
            <a:extLst>
              <a:ext uri="{FF2B5EF4-FFF2-40B4-BE49-F238E27FC236}">
                <a16:creationId xmlns:a16="http://schemas.microsoft.com/office/drawing/2014/main" id="{D36B0848-CE19-79A1-4825-51E14CE02610}"/>
              </a:ext>
            </a:extLst>
          </p:cNvPr>
          <p:cNvSpPr/>
          <p:nvPr/>
        </p:nvSpPr>
        <p:spPr>
          <a:xfrm>
            <a:off x="2308778" y="1064626"/>
            <a:ext cx="1721539" cy="555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Battery 12V</a:t>
            </a:r>
            <a:endParaRPr lang="en-IN" dirty="0"/>
          </a:p>
        </p:txBody>
      </p:sp>
      <p:sp>
        <p:nvSpPr>
          <p:cNvPr id="7" name="Rectangle 6">
            <a:extLst>
              <a:ext uri="{FF2B5EF4-FFF2-40B4-BE49-F238E27FC236}">
                <a16:creationId xmlns:a16="http://schemas.microsoft.com/office/drawing/2014/main" id="{97F8ED8E-3BD9-49FC-C5B7-539C014213EB}"/>
              </a:ext>
            </a:extLst>
          </p:cNvPr>
          <p:cNvSpPr/>
          <p:nvPr/>
        </p:nvSpPr>
        <p:spPr>
          <a:xfrm>
            <a:off x="2308778" y="2113239"/>
            <a:ext cx="1721539" cy="5554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Power Supply</a:t>
            </a:r>
            <a:endParaRPr lang="en-IN" dirty="0"/>
          </a:p>
        </p:txBody>
      </p:sp>
      <p:sp>
        <p:nvSpPr>
          <p:cNvPr id="8" name="Rectangle 7">
            <a:extLst>
              <a:ext uri="{FF2B5EF4-FFF2-40B4-BE49-F238E27FC236}">
                <a16:creationId xmlns:a16="http://schemas.microsoft.com/office/drawing/2014/main" id="{7884527F-1D1C-C5D9-966F-7267AAC6A21B}"/>
              </a:ext>
            </a:extLst>
          </p:cNvPr>
          <p:cNvSpPr/>
          <p:nvPr/>
        </p:nvSpPr>
        <p:spPr>
          <a:xfrm>
            <a:off x="2308778" y="2883559"/>
            <a:ext cx="1721539" cy="55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Temperature Sensor</a:t>
            </a:r>
            <a:endParaRPr lang="en-IN" dirty="0"/>
          </a:p>
        </p:txBody>
      </p:sp>
      <p:sp>
        <p:nvSpPr>
          <p:cNvPr id="9" name="Rectangle 8">
            <a:extLst>
              <a:ext uri="{FF2B5EF4-FFF2-40B4-BE49-F238E27FC236}">
                <a16:creationId xmlns:a16="http://schemas.microsoft.com/office/drawing/2014/main" id="{2B34F759-A940-ED57-0B93-77FA6E3C4730}"/>
              </a:ext>
            </a:extLst>
          </p:cNvPr>
          <p:cNvSpPr/>
          <p:nvPr/>
        </p:nvSpPr>
        <p:spPr>
          <a:xfrm>
            <a:off x="2308778" y="3653881"/>
            <a:ext cx="1721539" cy="55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Pulse Oximeter</a:t>
            </a:r>
            <a:endParaRPr lang="en-IN" dirty="0"/>
          </a:p>
        </p:txBody>
      </p:sp>
      <p:sp>
        <p:nvSpPr>
          <p:cNvPr id="10" name="Rectangle 9">
            <a:extLst>
              <a:ext uri="{FF2B5EF4-FFF2-40B4-BE49-F238E27FC236}">
                <a16:creationId xmlns:a16="http://schemas.microsoft.com/office/drawing/2014/main" id="{6793A1A2-0816-2DAC-545B-431D8EDD9F0D}"/>
              </a:ext>
            </a:extLst>
          </p:cNvPr>
          <p:cNvSpPr/>
          <p:nvPr/>
        </p:nvSpPr>
        <p:spPr>
          <a:xfrm>
            <a:off x="2308778" y="4386816"/>
            <a:ext cx="1721539" cy="55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RFID</a:t>
            </a:r>
            <a:endParaRPr lang="en-IN" dirty="0"/>
          </a:p>
        </p:txBody>
      </p:sp>
      <p:sp>
        <p:nvSpPr>
          <p:cNvPr id="11" name="Rectangle 10">
            <a:extLst>
              <a:ext uri="{FF2B5EF4-FFF2-40B4-BE49-F238E27FC236}">
                <a16:creationId xmlns:a16="http://schemas.microsoft.com/office/drawing/2014/main" id="{F7D03BF4-2C15-D49D-9594-BC0EF7E75737}"/>
              </a:ext>
            </a:extLst>
          </p:cNvPr>
          <p:cNvSpPr/>
          <p:nvPr/>
        </p:nvSpPr>
        <p:spPr>
          <a:xfrm>
            <a:off x="2308778" y="5107403"/>
            <a:ext cx="1721539" cy="55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Touch Sensor</a:t>
            </a:r>
            <a:endParaRPr lang="en-IN" dirty="0"/>
          </a:p>
        </p:txBody>
      </p:sp>
      <p:sp>
        <p:nvSpPr>
          <p:cNvPr id="12" name="Rectangle 11">
            <a:extLst>
              <a:ext uri="{FF2B5EF4-FFF2-40B4-BE49-F238E27FC236}">
                <a16:creationId xmlns:a16="http://schemas.microsoft.com/office/drawing/2014/main" id="{FDCB8740-7D6B-7461-DD58-BB18452B4A1C}"/>
              </a:ext>
            </a:extLst>
          </p:cNvPr>
          <p:cNvSpPr/>
          <p:nvPr/>
        </p:nvSpPr>
        <p:spPr>
          <a:xfrm>
            <a:off x="4667250" y="5565913"/>
            <a:ext cx="1962978" cy="720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Air Quality Sensor</a:t>
            </a:r>
            <a:endParaRPr lang="en-IN" dirty="0"/>
          </a:p>
        </p:txBody>
      </p:sp>
      <p:sp>
        <p:nvSpPr>
          <p:cNvPr id="13" name="Rectangle 12">
            <a:extLst>
              <a:ext uri="{FF2B5EF4-FFF2-40B4-BE49-F238E27FC236}">
                <a16:creationId xmlns:a16="http://schemas.microsoft.com/office/drawing/2014/main" id="{16F9A54B-3252-56D8-814E-CEF3147B651A}"/>
              </a:ext>
            </a:extLst>
          </p:cNvPr>
          <p:cNvSpPr/>
          <p:nvPr/>
        </p:nvSpPr>
        <p:spPr>
          <a:xfrm>
            <a:off x="6986381" y="1670379"/>
            <a:ext cx="3231045" cy="600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LCD Display (16*2 lines)</a:t>
            </a:r>
            <a:endParaRPr lang="en-IN" dirty="0"/>
          </a:p>
        </p:txBody>
      </p:sp>
      <p:sp>
        <p:nvSpPr>
          <p:cNvPr id="14" name="Rectangle 13">
            <a:extLst>
              <a:ext uri="{FF2B5EF4-FFF2-40B4-BE49-F238E27FC236}">
                <a16:creationId xmlns:a16="http://schemas.microsoft.com/office/drawing/2014/main" id="{3DFCEB0D-B665-5D3D-D107-58DBA2C76ECF}"/>
              </a:ext>
            </a:extLst>
          </p:cNvPr>
          <p:cNvSpPr/>
          <p:nvPr/>
        </p:nvSpPr>
        <p:spPr>
          <a:xfrm>
            <a:off x="6986381" y="2761422"/>
            <a:ext cx="1685510" cy="752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Motor Driver</a:t>
            </a:r>
            <a:endParaRPr lang="en-IN" dirty="0"/>
          </a:p>
        </p:txBody>
      </p:sp>
      <p:sp>
        <p:nvSpPr>
          <p:cNvPr id="15" name="Rectangle 14">
            <a:extLst>
              <a:ext uri="{FF2B5EF4-FFF2-40B4-BE49-F238E27FC236}">
                <a16:creationId xmlns:a16="http://schemas.microsoft.com/office/drawing/2014/main" id="{812D8295-B20E-CD46-B16C-F1EAEFB43A21}"/>
              </a:ext>
            </a:extLst>
          </p:cNvPr>
          <p:cNvSpPr/>
          <p:nvPr/>
        </p:nvSpPr>
        <p:spPr>
          <a:xfrm>
            <a:off x="7031107" y="4528449"/>
            <a:ext cx="1685510" cy="578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Wi-Fi</a:t>
            </a:r>
            <a:endParaRPr lang="en-IN" dirty="0"/>
          </a:p>
        </p:txBody>
      </p:sp>
      <p:sp>
        <p:nvSpPr>
          <p:cNvPr id="16" name="Rectangle 15">
            <a:extLst>
              <a:ext uri="{FF2B5EF4-FFF2-40B4-BE49-F238E27FC236}">
                <a16:creationId xmlns:a16="http://schemas.microsoft.com/office/drawing/2014/main" id="{D5F71716-1176-43BF-9534-7B76E4F87867}"/>
              </a:ext>
            </a:extLst>
          </p:cNvPr>
          <p:cNvSpPr/>
          <p:nvPr/>
        </p:nvSpPr>
        <p:spPr>
          <a:xfrm>
            <a:off x="9583806" y="2637753"/>
            <a:ext cx="701537"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M1</a:t>
            </a:r>
            <a:endParaRPr lang="en-IN" dirty="0"/>
          </a:p>
        </p:txBody>
      </p:sp>
      <p:sp>
        <p:nvSpPr>
          <p:cNvPr id="17" name="Rectangle 16">
            <a:extLst>
              <a:ext uri="{FF2B5EF4-FFF2-40B4-BE49-F238E27FC236}">
                <a16:creationId xmlns:a16="http://schemas.microsoft.com/office/drawing/2014/main" id="{8230E176-AC9E-2C18-CB9D-5656AA743D7A}"/>
              </a:ext>
            </a:extLst>
          </p:cNvPr>
          <p:cNvSpPr/>
          <p:nvPr/>
        </p:nvSpPr>
        <p:spPr>
          <a:xfrm>
            <a:off x="9587119" y="3426755"/>
            <a:ext cx="698224"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M2</a:t>
            </a:r>
            <a:endParaRPr lang="en-IN" dirty="0"/>
          </a:p>
        </p:txBody>
      </p:sp>
      <p:sp>
        <p:nvSpPr>
          <p:cNvPr id="18" name="Rectangle 17">
            <a:extLst>
              <a:ext uri="{FF2B5EF4-FFF2-40B4-BE49-F238E27FC236}">
                <a16:creationId xmlns:a16="http://schemas.microsoft.com/office/drawing/2014/main" id="{0A1AF2DA-8308-77D4-D17E-2616149E943B}"/>
              </a:ext>
            </a:extLst>
          </p:cNvPr>
          <p:cNvSpPr/>
          <p:nvPr/>
        </p:nvSpPr>
        <p:spPr>
          <a:xfrm>
            <a:off x="9633087" y="4592084"/>
            <a:ext cx="698225" cy="448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IOT</a:t>
            </a:r>
            <a:endParaRPr lang="en-IN" dirty="0"/>
          </a:p>
        </p:txBody>
      </p:sp>
      <p:cxnSp>
        <p:nvCxnSpPr>
          <p:cNvPr id="20" name="Straight Arrow Connector 19">
            <a:extLst>
              <a:ext uri="{FF2B5EF4-FFF2-40B4-BE49-F238E27FC236}">
                <a16:creationId xmlns:a16="http://schemas.microsoft.com/office/drawing/2014/main" id="{202669F5-5F54-58BE-DE31-B61BCA90E9C8}"/>
              </a:ext>
            </a:extLst>
          </p:cNvPr>
          <p:cNvCxnSpPr>
            <a:stCxn id="5" idx="2"/>
            <a:endCxn id="7" idx="0"/>
          </p:cNvCxnSpPr>
          <p:nvPr/>
        </p:nvCxnSpPr>
        <p:spPr>
          <a:xfrm>
            <a:off x="3169548" y="1620080"/>
            <a:ext cx="0" cy="493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5ACBD79-87FA-31CD-080A-2184A08FD2EB}"/>
              </a:ext>
            </a:extLst>
          </p:cNvPr>
          <p:cNvCxnSpPr>
            <a:stCxn id="7" idx="3"/>
          </p:cNvCxnSpPr>
          <p:nvPr/>
        </p:nvCxnSpPr>
        <p:spPr>
          <a:xfrm flipV="1">
            <a:off x="4030317" y="2390966"/>
            <a:ext cx="935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12C1345-149F-B22D-304A-17BDFC24CBC6}"/>
              </a:ext>
            </a:extLst>
          </p:cNvPr>
          <p:cNvCxnSpPr/>
          <p:nvPr/>
        </p:nvCxnSpPr>
        <p:spPr>
          <a:xfrm flipV="1">
            <a:off x="4018721" y="3176053"/>
            <a:ext cx="935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1F84F93-1698-44C9-8C5E-A2972B8925A1}"/>
              </a:ext>
            </a:extLst>
          </p:cNvPr>
          <p:cNvCxnSpPr/>
          <p:nvPr/>
        </p:nvCxnSpPr>
        <p:spPr>
          <a:xfrm flipV="1">
            <a:off x="4018720" y="3921990"/>
            <a:ext cx="935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D8BC335-0ED7-D3BF-42FA-A416694AD0F0}"/>
              </a:ext>
            </a:extLst>
          </p:cNvPr>
          <p:cNvCxnSpPr/>
          <p:nvPr/>
        </p:nvCxnSpPr>
        <p:spPr>
          <a:xfrm flipV="1">
            <a:off x="4036115" y="4659896"/>
            <a:ext cx="935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E419306E-8808-3D95-1B65-63BE72E14F87}"/>
              </a:ext>
            </a:extLst>
          </p:cNvPr>
          <p:cNvCxnSpPr>
            <a:stCxn id="11" idx="3"/>
          </p:cNvCxnSpPr>
          <p:nvPr/>
        </p:nvCxnSpPr>
        <p:spPr>
          <a:xfrm flipV="1">
            <a:off x="4030317" y="4955273"/>
            <a:ext cx="916470" cy="4298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B8B9486-73FF-86BB-D68D-EABC0636B6E1}"/>
              </a:ext>
            </a:extLst>
          </p:cNvPr>
          <p:cNvCxnSpPr>
            <a:cxnSpLocks/>
            <a:endCxn id="13" idx="1"/>
          </p:cNvCxnSpPr>
          <p:nvPr/>
        </p:nvCxnSpPr>
        <p:spPr>
          <a:xfrm>
            <a:off x="6350692" y="1970735"/>
            <a:ext cx="6356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8294775-37C4-AA78-9C00-8943BA35DB6A}"/>
              </a:ext>
            </a:extLst>
          </p:cNvPr>
          <p:cNvCxnSpPr>
            <a:cxnSpLocks/>
          </p:cNvCxnSpPr>
          <p:nvPr/>
        </p:nvCxnSpPr>
        <p:spPr>
          <a:xfrm>
            <a:off x="6350691" y="3176053"/>
            <a:ext cx="6356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BE0262E-8BD9-9F01-D63D-CC0B5457B6EA}"/>
              </a:ext>
            </a:extLst>
          </p:cNvPr>
          <p:cNvCxnSpPr>
            <a:cxnSpLocks/>
          </p:cNvCxnSpPr>
          <p:nvPr/>
        </p:nvCxnSpPr>
        <p:spPr>
          <a:xfrm>
            <a:off x="6350691" y="4851426"/>
            <a:ext cx="6356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FC78852E-D55D-68D7-2C5A-5B2617B6B5E9}"/>
              </a:ext>
            </a:extLst>
          </p:cNvPr>
          <p:cNvCxnSpPr>
            <a:stCxn id="14" idx="3"/>
            <a:endCxn id="16" idx="1"/>
          </p:cNvCxnSpPr>
          <p:nvPr/>
        </p:nvCxnSpPr>
        <p:spPr>
          <a:xfrm flipV="1">
            <a:off x="8671891" y="2820316"/>
            <a:ext cx="911915" cy="3171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C715582D-F791-D053-4B22-FBEADF51C7BD}"/>
              </a:ext>
            </a:extLst>
          </p:cNvPr>
          <p:cNvCxnSpPr>
            <a:endCxn id="17" idx="1"/>
          </p:cNvCxnSpPr>
          <p:nvPr/>
        </p:nvCxnSpPr>
        <p:spPr>
          <a:xfrm>
            <a:off x="8671891" y="3351792"/>
            <a:ext cx="915228" cy="25752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610FDBE-452B-F677-7E2F-128BFADAC0DF}"/>
              </a:ext>
            </a:extLst>
          </p:cNvPr>
          <p:cNvCxnSpPr>
            <a:stCxn id="15" idx="3"/>
            <a:endCxn id="18" idx="1"/>
          </p:cNvCxnSpPr>
          <p:nvPr/>
        </p:nvCxnSpPr>
        <p:spPr>
          <a:xfrm flipV="1">
            <a:off x="8716617" y="4816456"/>
            <a:ext cx="916470" cy="1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8C10BF5-8000-A92F-AA92-827382055ABB}"/>
              </a:ext>
            </a:extLst>
          </p:cNvPr>
          <p:cNvCxnSpPr>
            <a:cxnSpLocks/>
            <a:stCxn id="12" idx="0"/>
            <a:endCxn id="3" idx="2"/>
          </p:cNvCxnSpPr>
          <p:nvPr/>
        </p:nvCxnSpPr>
        <p:spPr>
          <a:xfrm rot="5400000" flipH="1" flipV="1">
            <a:off x="5419484" y="5336658"/>
            <a:ext cx="458511"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504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081-D430-4E0F-B61B-614C16A29CAE}"/>
              </a:ext>
            </a:extLst>
          </p:cNvPr>
          <p:cNvSpPr>
            <a:spLocks noGrp="1"/>
          </p:cNvSpPr>
          <p:nvPr>
            <p:ph type="title"/>
          </p:nvPr>
        </p:nvSpPr>
        <p:spPr>
          <a:xfrm>
            <a:off x="1519030" y="843517"/>
            <a:ext cx="10515600" cy="1092200"/>
          </a:xfrm>
        </p:spPr>
        <p:txBody>
          <a:bodyPr>
            <a:normAutofit fontScale="90000"/>
          </a:bodyPr>
          <a:lstStyle/>
          <a:p>
            <a:r>
              <a:rPr lang="en-IN" sz="3600" dirty="0">
                <a:latin typeface="Times New Roman" panose="02020603050405020304" pitchFamily="18" charset="0"/>
                <a:cs typeface="Times New Roman" panose="02020603050405020304" pitchFamily="18" charset="0"/>
              </a:rPr>
              <a:t>      Working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2F6140-6DCA-4323-BD79-2D33907EC069}"/>
              </a:ext>
            </a:extLst>
          </p:cNvPr>
          <p:cNvSpPr>
            <a:spLocks noGrp="1"/>
          </p:cNvSpPr>
          <p:nvPr>
            <p:ph idx="1"/>
          </p:nvPr>
        </p:nvSpPr>
        <p:spPr>
          <a:xfrm>
            <a:off x="838200" y="1398495"/>
            <a:ext cx="10515600" cy="4778468"/>
          </a:xfrm>
        </p:spPr>
        <p:txBody>
          <a:bodyPr>
            <a:noAutofit/>
          </a:bodyPr>
          <a:lstStyle/>
          <a:p>
            <a:pPr algn="just"/>
            <a:endParaRPr lang="en-IN" sz="1800"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989C3F-C340-A973-7F4C-E980069C852E}"/>
              </a:ext>
            </a:extLst>
          </p:cNvPr>
          <p:cNvSpPr>
            <a:spLocks noGrp="1"/>
          </p:cNvSpPr>
          <p:nvPr>
            <p:ph type="sldNum" sz="quarter" idx="12"/>
          </p:nvPr>
        </p:nvSpPr>
        <p:spPr/>
        <p:txBody>
          <a:bodyPr/>
          <a:lstStyle/>
          <a:p>
            <a:fld id="{D5DBFA6B-6BFA-499F-8D78-802DDEC96E8C}" type="slidenum">
              <a:rPr lang="en-IN" smtClean="0"/>
              <a:pPr/>
              <a:t>11</a:t>
            </a:fld>
            <a:endParaRPr lang="en-IN" dirty="0"/>
          </a:p>
        </p:txBody>
      </p:sp>
      <p:sp>
        <p:nvSpPr>
          <p:cNvPr id="5" name="Rectangle 4"/>
          <p:cNvSpPr/>
          <p:nvPr/>
        </p:nvSpPr>
        <p:spPr>
          <a:xfrm>
            <a:off x="1082457" y="1045793"/>
            <a:ext cx="10271343" cy="5493812"/>
          </a:xfrm>
          <a:prstGeom prst="rect">
            <a:avLst/>
          </a:prstGeom>
        </p:spPr>
        <p:txBody>
          <a:bodyPr wrap="square">
            <a:spAutoFit/>
          </a:bodyPr>
          <a:lstStyle/>
          <a:p>
            <a:pPr marL="342900" indent="-342900" algn="just">
              <a:lnSpc>
                <a:spcPct val="150000"/>
              </a:lnSpc>
              <a:buFont typeface="Wingdings" pitchFamily="2" charset="2"/>
              <a:buChar char="§"/>
            </a:pPr>
            <a:r>
              <a:rPr lang="en-US" dirty="0">
                <a:latin typeface="Times New Roman" pitchFamily="18" charset="0"/>
                <a:cs typeface="Times New Roman" pitchFamily="18" charset="0"/>
              </a:rPr>
              <a:t>The functioning interaction of Automatic Nurse Assistant Robot (ANAR) can be streamlined as follows: </a:t>
            </a:r>
          </a:p>
          <a:p>
            <a:pPr marL="457200" indent="-457200" algn="just">
              <a:lnSpc>
                <a:spcPct val="150000"/>
              </a:lnSpc>
              <a:buAutoNum type="arabicPeriod"/>
            </a:pPr>
            <a:r>
              <a:rPr lang="en-US" dirty="0">
                <a:latin typeface="Times New Roman" pitchFamily="18" charset="0"/>
                <a:cs typeface="Times New Roman" pitchFamily="18" charset="0"/>
              </a:rPr>
              <a:t>The patient will have an RFID card that contains a unique patient identity and all the necessary information regarding the patient's health condition is stored in it.</a:t>
            </a:r>
          </a:p>
          <a:p>
            <a:pPr marL="457200" indent="-457200" algn="just">
              <a:lnSpc>
                <a:spcPct val="150000"/>
              </a:lnSpc>
              <a:buAutoNum type="arabicPeriod"/>
            </a:pPr>
            <a:r>
              <a:rPr lang="en-US" dirty="0">
                <a:latin typeface="Times New Roman" pitchFamily="18" charset="0"/>
                <a:cs typeface="Times New Roman" pitchFamily="18" charset="0"/>
              </a:rPr>
              <a:t>If any new patient will be admitted to the ward, then this ANAR will be updated for new user Id. </a:t>
            </a:r>
          </a:p>
          <a:p>
            <a:pPr marL="457200" indent="-457200" algn="just">
              <a:lnSpc>
                <a:spcPct val="150000"/>
              </a:lnSpc>
              <a:buAutoNum type="arabicPeriod"/>
            </a:pPr>
            <a:r>
              <a:rPr lang="en-US" dirty="0">
                <a:latin typeface="Times New Roman" pitchFamily="18" charset="0"/>
                <a:cs typeface="Times New Roman" pitchFamily="18" charset="0"/>
              </a:rPr>
              <a:t>To monitoring the health parameters of a patient in the ward, ANAR will reach to each patient in the specific ward and ask the patient to pass their RFID tag in front of the RFID reader so that it can open the database of that user only. </a:t>
            </a:r>
          </a:p>
          <a:p>
            <a:pPr marL="457200" indent="-457200" algn="just">
              <a:lnSpc>
                <a:spcPct val="150000"/>
              </a:lnSpc>
              <a:buAutoNum type="arabicPeriod"/>
            </a:pPr>
            <a:r>
              <a:rPr lang="en-US" dirty="0">
                <a:latin typeface="Times New Roman" pitchFamily="18" charset="0"/>
                <a:cs typeface="Times New Roman" pitchFamily="18" charset="0"/>
              </a:rPr>
              <a:t>After the successful identity verification of a patient id, it instructs patients to place their fingers on health-tracking sensors. </a:t>
            </a:r>
          </a:p>
          <a:p>
            <a:pPr marL="457200" indent="-457200" algn="just">
              <a:lnSpc>
                <a:spcPct val="150000"/>
              </a:lnSpc>
              <a:buAutoNum type="arabicPeriod"/>
            </a:pPr>
            <a:r>
              <a:rPr lang="en-US" dirty="0">
                <a:latin typeface="Times New Roman" pitchFamily="18" charset="0"/>
                <a:cs typeface="Times New Roman" pitchFamily="18" charset="0"/>
              </a:rPr>
              <a:t>Sensors mounted on ANAR will Read the data from the patient body and will upload and store it on a cloud platform like UBI DOTS</a:t>
            </a:r>
          </a:p>
          <a:p>
            <a:pPr marL="457200" indent="-457200" algn="just">
              <a:lnSpc>
                <a:spcPct val="150000"/>
              </a:lnSpc>
              <a:buAutoNum type="arabicPeriod"/>
            </a:pPr>
            <a:r>
              <a:rPr lang="en-US" dirty="0">
                <a:latin typeface="Times New Roman" pitchFamily="18" charset="0"/>
                <a:cs typeface="Times New Roman" pitchFamily="18" charset="0"/>
              </a:rPr>
              <a:t>After Successfully storing the data on the cloud, it will be easy for the medical personnel and family members to live track the current health status of the patient.</a:t>
            </a: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118798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081-D430-4E0F-B61B-614C16A29CAE}"/>
              </a:ext>
            </a:extLst>
          </p:cNvPr>
          <p:cNvSpPr>
            <a:spLocks noGrp="1"/>
          </p:cNvSpPr>
          <p:nvPr>
            <p:ph type="title"/>
          </p:nvPr>
        </p:nvSpPr>
        <p:spPr>
          <a:xfrm>
            <a:off x="750518" y="751562"/>
            <a:ext cx="10515600" cy="1092200"/>
          </a:xfrm>
        </p:spPr>
        <p:txBody>
          <a:bodyPr>
            <a:normAutofit fontScale="90000"/>
          </a:bodyPr>
          <a:lstStyle/>
          <a:p>
            <a:r>
              <a:rPr lang="en-IN" sz="49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Implementation </a:t>
            </a:r>
            <a:br>
              <a:rPr lang="en-IN" sz="36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989C3F-C340-A973-7F4C-E980069C852E}"/>
              </a:ext>
            </a:extLst>
          </p:cNvPr>
          <p:cNvSpPr>
            <a:spLocks noGrp="1"/>
          </p:cNvSpPr>
          <p:nvPr>
            <p:ph type="sldNum" sz="quarter" idx="12"/>
          </p:nvPr>
        </p:nvSpPr>
        <p:spPr/>
        <p:txBody>
          <a:bodyPr/>
          <a:lstStyle/>
          <a:p>
            <a:fld id="{D5DBFA6B-6BFA-499F-8D78-802DDEC96E8C}" type="slidenum">
              <a:rPr lang="en-IN" smtClean="0"/>
              <a:pPr/>
              <a:t>12</a:t>
            </a:fld>
            <a:endParaRPr lang="en-IN" dirty="0"/>
          </a:p>
        </p:txBody>
      </p:sp>
      <p:sp>
        <p:nvSpPr>
          <p:cNvPr id="3" name="Rectangle 2"/>
          <p:cNvSpPr/>
          <p:nvPr/>
        </p:nvSpPr>
        <p:spPr>
          <a:xfrm>
            <a:off x="876822" y="1517571"/>
            <a:ext cx="9933140" cy="378206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Connect the 12V battery to the power supply input, providing a stable power source for the system.</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Connect the power supply to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board, ensuring proper power distribution.</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Integrate the pulse </a:t>
            </a:r>
            <a:r>
              <a:rPr lang="en-US" dirty="0" err="1">
                <a:latin typeface="Times New Roman" pitchFamily="18" charset="0"/>
                <a:cs typeface="Times New Roman" pitchFamily="18" charset="0"/>
              </a:rPr>
              <a:t>oximeter</a:t>
            </a:r>
            <a:r>
              <a:rPr lang="en-US" dirty="0">
                <a:latin typeface="Times New Roman" pitchFamily="18" charset="0"/>
                <a:cs typeface="Times New Roman" pitchFamily="18" charset="0"/>
              </a:rPr>
              <a:t> and temperature sensor with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to capture real-time health data.</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Connect the touch sensor for user interaction, allowing users to navigate through the system.</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Integrate the RFID reader to enable personalized health data access.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Connect the LCD module to display health parameters and facilitate virtual doctor consultations.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Integrate the Wi-Fi module and NodeMCU for wireless communication and virtual doctor consultations.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Connect the motor driver to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to control Motor 1 and Motor 2 for autonomous movement.</a:t>
            </a:r>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3004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3712"/>
          </a:xfrm>
        </p:spPr>
        <p:txBody>
          <a:bodyPr>
            <a:normAutofit/>
          </a:bodyPr>
          <a:lstStyle/>
          <a:p>
            <a:r>
              <a:rPr lang="en-US" b="1" dirty="0">
                <a:latin typeface="Times New Roman" pitchFamily="18" charset="0"/>
                <a:cs typeface="Times New Roman" pitchFamily="18" charset="0"/>
              </a:rPr>
              <a:t>         </a:t>
            </a:r>
            <a:r>
              <a:rPr lang="en-US" sz="3200" b="1" dirty="0">
                <a:latin typeface="Times New Roman" pitchFamily="18" charset="0"/>
                <a:cs typeface="Times New Roman" pitchFamily="18" charset="0"/>
              </a:rPr>
              <a:t>Requirements</a:t>
            </a:r>
          </a:p>
        </p:txBody>
      </p:sp>
      <p:sp>
        <p:nvSpPr>
          <p:cNvPr id="3" name="Content Placeholder 2"/>
          <p:cNvSpPr>
            <a:spLocks noGrp="1"/>
          </p:cNvSpPr>
          <p:nvPr>
            <p:ph sz="quarter" idx="1"/>
          </p:nvPr>
        </p:nvSpPr>
        <p:spPr>
          <a:xfrm>
            <a:off x="1663148" y="1747630"/>
            <a:ext cx="10972800" cy="4800600"/>
          </a:xfrm>
        </p:spPr>
        <p:txBody>
          <a:bodyPr>
            <a:normAutofit fontScale="85000" lnSpcReduction="20000"/>
          </a:bodyPr>
          <a:lstStyle/>
          <a:p>
            <a:pPr algn="just">
              <a:buNone/>
            </a:pPr>
            <a:r>
              <a:rPr lang="en-US" sz="2100" b="1" u="sng" dirty="0">
                <a:latin typeface="Times New Roman" pitchFamily="18" charset="0"/>
                <a:cs typeface="Times New Roman" pitchFamily="18" charset="0"/>
              </a:rPr>
              <a:t>Hardware</a:t>
            </a:r>
          </a:p>
          <a:p>
            <a:pPr algn="just"/>
            <a:r>
              <a:rPr lang="en-US" sz="2100" dirty="0">
                <a:latin typeface="Times New Roman" pitchFamily="18" charset="0"/>
                <a:cs typeface="Times New Roman" pitchFamily="18" charset="0"/>
              </a:rPr>
              <a:t>Node MCU</a:t>
            </a:r>
          </a:p>
          <a:p>
            <a:pPr algn="just"/>
            <a:r>
              <a:rPr lang="en-US" sz="2100" dirty="0" err="1">
                <a:latin typeface="Times New Roman" pitchFamily="18" charset="0"/>
                <a:cs typeface="Times New Roman" pitchFamily="18" charset="0"/>
              </a:rPr>
              <a:t>Arduino</a:t>
            </a:r>
            <a:endParaRPr lang="en-US" sz="2100"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SPO2 Sensor</a:t>
            </a:r>
          </a:p>
          <a:p>
            <a:pPr algn="just"/>
            <a:r>
              <a:rPr lang="en-US" sz="2100">
                <a:latin typeface="Times New Roman" pitchFamily="18" charset="0"/>
                <a:cs typeface="Times New Roman" pitchFamily="18" charset="0"/>
              </a:rPr>
              <a:t>Pulse Oxi </a:t>
            </a:r>
            <a:r>
              <a:rPr lang="en-US" sz="2100" dirty="0">
                <a:latin typeface="Times New Roman" pitchFamily="18" charset="0"/>
                <a:cs typeface="Times New Roman" pitchFamily="18" charset="0"/>
              </a:rPr>
              <a:t>meter</a:t>
            </a:r>
          </a:p>
          <a:p>
            <a:pPr algn="just"/>
            <a:r>
              <a:rPr lang="en-US" sz="2100" dirty="0">
                <a:latin typeface="Times New Roman" pitchFamily="18" charset="0"/>
                <a:cs typeface="Times New Roman" pitchFamily="18" charset="0"/>
              </a:rPr>
              <a:t>Temperature sensor</a:t>
            </a:r>
          </a:p>
          <a:p>
            <a:pPr algn="just"/>
            <a:r>
              <a:rPr lang="en-US" sz="2100" dirty="0">
                <a:latin typeface="Times New Roman" pitchFamily="18" charset="0"/>
                <a:cs typeface="Times New Roman" pitchFamily="18" charset="0"/>
              </a:rPr>
              <a:t>Air Quality Sensor</a:t>
            </a:r>
          </a:p>
          <a:p>
            <a:pPr algn="just"/>
            <a:r>
              <a:rPr lang="en-US" sz="2100" dirty="0">
                <a:latin typeface="Times New Roman" pitchFamily="18" charset="0"/>
                <a:cs typeface="Times New Roman" pitchFamily="18" charset="0"/>
              </a:rPr>
              <a:t>Power supply</a:t>
            </a:r>
          </a:p>
          <a:p>
            <a:pPr algn="just"/>
            <a:r>
              <a:rPr lang="en-US" sz="2100" dirty="0">
                <a:latin typeface="Times New Roman" pitchFamily="18" charset="0"/>
                <a:cs typeface="Times New Roman" pitchFamily="18" charset="0"/>
              </a:rPr>
              <a:t>Touch Sensor</a:t>
            </a:r>
          </a:p>
          <a:p>
            <a:pPr algn="just"/>
            <a:r>
              <a:rPr lang="en-US" sz="2100" dirty="0">
                <a:latin typeface="Times New Roman" pitchFamily="18" charset="0"/>
                <a:cs typeface="Times New Roman" pitchFamily="18" charset="0"/>
              </a:rPr>
              <a:t>LCD</a:t>
            </a:r>
          </a:p>
          <a:p>
            <a:pPr algn="just"/>
            <a:r>
              <a:rPr lang="en-US" sz="2100" dirty="0">
                <a:latin typeface="Times New Roman" pitchFamily="18" charset="0"/>
                <a:cs typeface="Times New Roman" pitchFamily="18" charset="0"/>
              </a:rPr>
              <a:t>Wi-Fi</a:t>
            </a:r>
          </a:p>
          <a:p>
            <a:pPr algn="just">
              <a:buNone/>
            </a:pPr>
            <a:r>
              <a:rPr lang="en-US" sz="2100" b="1" u="sng" dirty="0">
                <a:latin typeface="Times New Roman" pitchFamily="18" charset="0"/>
                <a:cs typeface="Times New Roman" pitchFamily="18" charset="0"/>
              </a:rPr>
              <a:t>Software</a:t>
            </a:r>
          </a:p>
          <a:p>
            <a:pPr algn="just"/>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Arduino</a:t>
            </a:r>
            <a:r>
              <a:rPr lang="en-US" sz="2100" dirty="0">
                <a:latin typeface="Times New Roman" pitchFamily="18" charset="0"/>
                <a:cs typeface="Times New Roman" pitchFamily="18" charset="0"/>
              </a:rPr>
              <a:t> IDE</a:t>
            </a:r>
          </a:p>
          <a:p>
            <a:pPr algn="just"/>
            <a:r>
              <a:rPr lang="en-US" sz="2100" dirty="0">
                <a:latin typeface="Times New Roman" pitchFamily="18" charset="0"/>
                <a:cs typeface="Times New Roman" pitchFamily="18" charset="0"/>
              </a:rPr>
              <a:t>Embedded C Language</a:t>
            </a:r>
          </a:p>
          <a:p>
            <a:pPr algn="just"/>
            <a:r>
              <a:rPr lang="en-US" sz="2100" dirty="0" err="1">
                <a:latin typeface="Times New Roman" pitchFamily="18" charset="0"/>
                <a:cs typeface="Times New Roman" pitchFamily="18" charset="0"/>
              </a:rPr>
              <a:t>Ubi</a:t>
            </a:r>
            <a:r>
              <a:rPr lang="en-US" sz="2100" dirty="0">
                <a:latin typeface="Times New Roman" pitchFamily="18" charset="0"/>
                <a:cs typeface="Times New Roman" pitchFamily="18" charset="0"/>
              </a:rPr>
              <a:t>-dots</a:t>
            </a:r>
          </a:p>
          <a:p>
            <a:pPr algn="just">
              <a:buNone/>
            </a:pPr>
            <a:endParaRPr lang="en-US" sz="2000" b="1" u="sng" dirty="0">
              <a:latin typeface="Times New Roman" pitchFamily="18" charset="0"/>
              <a:cs typeface="Times New Roman" pitchFamily="18"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412540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5705" y="1454331"/>
            <a:ext cx="10595237" cy="5077098"/>
          </a:xfrm>
        </p:spPr>
        <p:txBody>
          <a:bodyPr>
            <a:normAutofit/>
          </a:bodyPr>
          <a:lstStyle/>
          <a:p>
            <a:pPr algn="just">
              <a:lnSpc>
                <a:spcPct val="150000"/>
              </a:lnSpc>
            </a:pP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Genuino</a:t>
            </a:r>
            <a:r>
              <a:rPr lang="en-US" sz="1800" dirty="0">
                <a:latin typeface="Times New Roman" pitchFamily="18" charset="0"/>
                <a:cs typeface="Times New Roman" pitchFamily="18" charset="0"/>
              </a:rPr>
              <a:t> Uno is a microcontroller board based on the ATmega328P (datasheet). </a:t>
            </a:r>
          </a:p>
          <a:p>
            <a:pPr algn="just">
              <a:lnSpc>
                <a:spcPct val="150000"/>
              </a:lnSpc>
            </a:pPr>
            <a:r>
              <a:rPr lang="en-US" sz="1800" dirty="0">
                <a:latin typeface="Times New Roman" pitchFamily="18" charset="0"/>
                <a:cs typeface="Times New Roman" pitchFamily="18" charset="0"/>
              </a:rPr>
              <a:t>It has 14 digital input/output pins (of which 6 can be used as PWM outputs), 6 analog inputs, a 16 MHz quartz crystal, a USB connection, a power jack, an ICSP header and a reset button.</a:t>
            </a:r>
          </a:p>
          <a:p>
            <a:pPr algn="just">
              <a:lnSpc>
                <a:spcPct val="150000"/>
              </a:lnSpc>
              <a:buNone/>
            </a:pPr>
            <a:r>
              <a:rPr lang="en-US" sz="1800" b="1" u="sng" dirty="0">
                <a:latin typeface="Times New Roman" pitchFamily="18" charset="0"/>
                <a:cs typeface="Times New Roman" pitchFamily="18" charset="0"/>
              </a:rPr>
              <a:t>Specifications</a:t>
            </a:r>
          </a:p>
          <a:p>
            <a:pPr algn="just">
              <a:lnSpc>
                <a:spcPct val="150000"/>
              </a:lnSpc>
            </a:pPr>
            <a:r>
              <a:rPr lang="en-US" sz="1800" dirty="0">
                <a:latin typeface="Times New Roman" pitchFamily="18" charset="0"/>
                <a:cs typeface="Times New Roman" pitchFamily="18" charset="0"/>
              </a:rPr>
              <a:t>Microcontroller: Microchip ATmega328P.</a:t>
            </a:r>
          </a:p>
          <a:p>
            <a:pPr algn="just">
              <a:lnSpc>
                <a:spcPct val="150000"/>
              </a:lnSpc>
            </a:pPr>
            <a:r>
              <a:rPr lang="en-US" sz="1800" dirty="0">
                <a:latin typeface="Times New Roman" pitchFamily="18" charset="0"/>
                <a:cs typeface="Times New Roman" pitchFamily="18" charset="0"/>
              </a:rPr>
              <a:t>Operating Voltage: 5 Volts.</a:t>
            </a:r>
          </a:p>
          <a:p>
            <a:pPr algn="just">
              <a:lnSpc>
                <a:spcPct val="150000"/>
              </a:lnSpc>
            </a:pPr>
            <a:r>
              <a:rPr lang="en-US" sz="1800" dirty="0">
                <a:latin typeface="Times New Roman" pitchFamily="18" charset="0"/>
                <a:cs typeface="Times New Roman" pitchFamily="18" charset="0"/>
              </a:rPr>
              <a:t>Input Voltage: 7 to 20 Volts.</a:t>
            </a:r>
          </a:p>
          <a:p>
            <a:pPr algn="just">
              <a:lnSpc>
                <a:spcPct val="150000"/>
              </a:lnSpc>
            </a:pPr>
            <a:r>
              <a:rPr lang="en-US" sz="1800" dirty="0">
                <a:latin typeface="Times New Roman" pitchFamily="18" charset="0"/>
                <a:cs typeface="Times New Roman" pitchFamily="18" charset="0"/>
              </a:rPr>
              <a:t>Digital I/O Pins: 14 (of which 6 can provide PWM output)</a:t>
            </a:r>
          </a:p>
          <a:p>
            <a:pPr algn="just">
              <a:lnSpc>
                <a:spcPct val="150000"/>
              </a:lnSpc>
            </a:pPr>
            <a:r>
              <a:rPr lang="en-US" sz="1800" dirty="0">
                <a:latin typeface="Times New Roman" pitchFamily="18" charset="0"/>
                <a:cs typeface="Times New Roman" pitchFamily="18" charset="0"/>
              </a:rPr>
              <a:t>Analog Input Pins: 6.</a:t>
            </a:r>
          </a:p>
          <a:p>
            <a:pPr algn="just">
              <a:lnSpc>
                <a:spcPct val="150000"/>
              </a:lnSpc>
            </a:pPr>
            <a:endParaRPr lang="en-US" sz="2000" b="1" u="sng"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Arduino</a:t>
            </a:r>
            <a:r>
              <a:rPr lang="en-US" sz="3200" b="1" dirty="0">
                <a:latin typeface="Times New Roman" pitchFamily="18" charset="0"/>
                <a:cs typeface="Times New Roman" pitchFamily="18" charset="0"/>
              </a:rPr>
              <a:t> Microcontroller</a:t>
            </a:r>
          </a:p>
        </p:txBody>
      </p:sp>
      <p:pic>
        <p:nvPicPr>
          <p:cNvPr id="4" name="Picture 2" descr="Arduino UNO CH340 Board at Rs 250/piece | Girgaon | Mumbai| ID: 19651448730"/>
          <p:cNvPicPr>
            <a:picLocks noChangeAspect="1" noChangeArrowheads="1"/>
          </p:cNvPicPr>
          <p:nvPr/>
        </p:nvPicPr>
        <p:blipFill>
          <a:blip r:embed="rId2"/>
          <a:srcRect/>
          <a:stretch>
            <a:fillRect/>
          </a:stretch>
        </p:blipFill>
        <p:spPr bwMode="auto">
          <a:xfrm>
            <a:off x="7917019" y="4037275"/>
            <a:ext cx="2312812" cy="1933305"/>
          </a:xfrm>
          <a:prstGeom prst="rect">
            <a:avLst/>
          </a:prstGeom>
          <a:noFill/>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62652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2378" y="225977"/>
            <a:ext cx="10515600" cy="1325563"/>
          </a:xfrm>
        </p:spPr>
        <p:txBody>
          <a:bodyPr/>
          <a:lstStyle/>
          <a:p>
            <a:r>
              <a:rPr lang="en-US" dirty="0">
                <a:latin typeface="Times New Roman" pitchFamily="18" charset="0"/>
                <a:cs typeface="Times New Roman" pitchFamily="18" charset="0"/>
              </a:rPr>
              <a:t>       </a:t>
            </a:r>
            <a:r>
              <a:rPr lang="en-US" sz="3200" b="1" dirty="0">
                <a:latin typeface="Times New Roman" pitchFamily="18" charset="0"/>
                <a:cs typeface="Times New Roman" pitchFamily="18" charset="0"/>
              </a:rPr>
              <a:t>Node MCU</a:t>
            </a:r>
          </a:p>
        </p:txBody>
      </p:sp>
      <p:sp>
        <p:nvSpPr>
          <p:cNvPr id="2" name="Content Placeholder 1"/>
          <p:cNvSpPr>
            <a:spLocks noGrp="1"/>
          </p:cNvSpPr>
          <p:nvPr>
            <p:ph sz="quarter" idx="1"/>
          </p:nvPr>
        </p:nvSpPr>
        <p:spPr>
          <a:xfrm>
            <a:off x="609600" y="1332413"/>
            <a:ext cx="9956800" cy="5141541"/>
          </a:xfrm>
        </p:spPr>
        <p:txBody>
          <a:bodyPr>
            <a:normAutofit fontScale="77500" lnSpcReduction="20000"/>
          </a:bodyPr>
          <a:lstStyle/>
          <a:p>
            <a:pPr algn="just">
              <a:lnSpc>
                <a:spcPct val="170000"/>
              </a:lnSpc>
              <a:buNone/>
            </a:pPr>
            <a:r>
              <a:rPr lang="en-US" dirty="0">
                <a:latin typeface="Times New Roman" pitchFamily="18" charset="0"/>
                <a:cs typeface="Times New Roman" pitchFamily="18" charset="0"/>
              </a:rPr>
              <a:t>	</a:t>
            </a:r>
            <a:r>
              <a:rPr lang="en-US" sz="2300" dirty="0">
                <a:latin typeface="Times New Roman" pitchFamily="18" charset="0"/>
                <a:cs typeface="Times New Roman" pitchFamily="18" charset="0"/>
              </a:rPr>
              <a:t>Node MCU is a low-cost open source </a:t>
            </a:r>
            <a:r>
              <a:rPr lang="en-US" sz="2300" dirty="0" err="1">
                <a:latin typeface="Times New Roman" pitchFamily="18" charset="0"/>
                <a:cs typeface="Times New Roman" pitchFamily="18" charset="0"/>
              </a:rPr>
              <a:t>IoT</a:t>
            </a:r>
            <a:r>
              <a:rPr lang="en-US" sz="2300" dirty="0">
                <a:latin typeface="Times New Roman" pitchFamily="18" charset="0"/>
                <a:cs typeface="Times New Roman" pitchFamily="18" charset="0"/>
              </a:rPr>
              <a:t> platform. Which can be used as a Microcontroller.</a:t>
            </a:r>
          </a:p>
          <a:p>
            <a:pPr>
              <a:buNone/>
            </a:pPr>
            <a:r>
              <a:rPr lang="en-US" sz="2300" b="1" dirty="0"/>
              <a:t>Specifications</a:t>
            </a:r>
          </a:p>
          <a:p>
            <a:pPr algn="just">
              <a:lnSpc>
                <a:spcPct val="150000"/>
              </a:lnSpc>
            </a:pPr>
            <a:r>
              <a:rPr lang="en-US" sz="2300" dirty="0">
                <a:latin typeface="Times New Roman" pitchFamily="18" charset="0"/>
                <a:cs typeface="Times New Roman" pitchFamily="18" charset="0"/>
              </a:rPr>
              <a:t>Microcontroller: Ten silica 32-bit RISC </a:t>
            </a:r>
            <a:r>
              <a:rPr lang="en-US" sz="2300" b="1" dirty="0">
                <a:latin typeface="Times New Roman" pitchFamily="18" charset="0"/>
                <a:cs typeface="Times New Roman" pitchFamily="18" charset="0"/>
              </a:rPr>
              <a:t>CPU</a:t>
            </a:r>
            <a:r>
              <a:rPr lang="en-US" sz="2300" dirty="0">
                <a:latin typeface="Times New Roman" pitchFamily="18" charset="0"/>
                <a:cs typeface="Times New Roman" pitchFamily="18" charset="0"/>
              </a:rPr>
              <a:t> Xtensa LX106.</a:t>
            </a:r>
          </a:p>
          <a:p>
            <a:pPr algn="just">
              <a:lnSpc>
                <a:spcPct val="150000"/>
              </a:lnSpc>
            </a:pPr>
            <a:r>
              <a:rPr lang="en-US" sz="2300" dirty="0">
                <a:latin typeface="Times New Roman" pitchFamily="18" charset="0"/>
                <a:cs typeface="Times New Roman" pitchFamily="18" charset="0"/>
              </a:rPr>
              <a:t>Operating Voltage: 3.3V.</a:t>
            </a:r>
          </a:p>
          <a:p>
            <a:pPr algn="just">
              <a:lnSpc>
                <a:spcPct val="150000"/>
              </a:lnSpc>
            </a:pPr>
            <a:r>
              <a:rPr lang="en-US" sz="2300" dirty="0">
                <a:latin typeface="Times New Roman" pitchFamily="18" charset="0"/>
                <a:cs typeface="Times New Roman" pitchFamily="18" charset="0"/>
              </a:rPr>
              <a:t>Input Voltage: 7-12V.</a:t>
            </a:r>
          </a:p>
          <a:p>
            <a:pPr algn="just">
              <a:lnSpc>
                <a:spcPct val="150000"/>
              </a:lnSpc>
            </a:pPr>
            <a:r>
              <a:rPr lang="en-US" sz="2300" dirty="0">
                <a:latin typeface="Times New Roman" pitchFamily="18" charset="0"/>
                <a:cs typeface="Times New Roman" pitchFamily="18" charset="0"/>
              </a:rPr>
              <a:t>Digital I/O Pins (DIO): 16.</a:t>
            </a:r>
          </a:p>
          <a:p>
            <a:pPr algn="just">
              <a:lnSpc>
                <a:spcPct val="150000"/>
              </a:lnSpc>
            </a:pPr>
            <a:r>
              <a:rPr lang="en-US" sz="2300" dirty="0">
                <a:latin typeface="Times New Roman" pitchFamily="18" charset="0"/>
                <a:cs typeface="Times New Roman" pitchFamily="18" charset="0"/>
              </a:rPr>
              <a:t>Analog Input Pins (ADC): 1.</a:t>
            </a:r>
          </a:p>
          <a:p>
            <a:pPr algn="just">
              <a:lnSpc>
                <a:spcPct val="150000"/>
              </a:lnSpc>
            </a:pPr>
            <a:r>
              <a:rPr lang="en-US" sz="2300" dirty="0">
                <a:latin typeface="Times New Roman" pitchFamily="18" charset="0"/>
                <a:cs typeface="Times New Roman" pitchFamily="18" charset="0"/>
              </a:rPr>
              <a:t>UARTs: 1.</a:t>
            </a:r>
          </a:p>
          <a:p>
            <a:pPr algn="just">
              <a:lnSpc>
                <a:spcPct val="150000"/>
              </a:lnSpc>
            </a:pPr>
            <a:r>
              <a:rPr lang="en-US" sz="2300" dirty="0">
                <a:latin typeface="Times New Roman" pitchFamily="18" charset="0"/>
                <a:cs typeface="Times New Roman" pitchFamily="18" charset="0"/>
              </a:rPr>
              <a:t>SPIs: 1.</a:t>
            </a:r>
          </a:p>
          <a:p>
            <a:pPr algn="just">
              <a:lnSpc>
                <a:spcPct val="150000"/>
              </a:lnSpc>
            </a:pPr>
            <a:r>
              <a:rPr lang="en-US" sz="2300" dirty="0">
                <a:latin typeface="Times New Roman" pitchFamily="18" charset="0"/>
                <a:cs typeface="Times New Roman" pitchFamily="18" charset="0"/>
              </a:rPr>
              <a:t>I2Cs: 1</a:t>
            </a:r>
          </a:p>
          <a:p>
            <a:pPr>
              <a:buNone/>
            </a:pPr>
            <a:endParaRPr lang="en-US" b="1" dirty="0"/>
          </a:p>
        </p:txBody>
      </p:sp>
      <p:pic>
        <p:nvPicPr>
          <p:cNvPr id="39938" name="Picture 2"/>
          <p:cNvPicPr>
            <a:picLocks noChangeAspect="1" noChangeArrowheads="1"/>
          </p:cNvPicPr>
          <p:nvPr/>
        </p:nvPicPr>
        <p:blipFill>
          <a:blip r:embed="rId2"/>
          <a:srcRect/>
          <a:stretch>
            <a:fillRect/>
          </a:stretch>
        </p:blipFill>
        <p:spPr bwMode="auto">
          <a:xfrm>
            <a:off x="5994400" y="3429000"/>
            <a:ext cx="5080000" cy="224790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68968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68362"/>
          </a:xfrm>
        </p:spPr>
        <p:txBody>
          <a:bodyPr/>
          <a:lstStyle/>
          <a:p>
            <a:r>
              <a:rPr lang="en-US" b="1" dirty="0">
                <a:latin typeface="Times New Roman" pitchFamily="18" charset="0"/>
                <a:cs typeface="Times New Roman" pitchFamily="18" charset="0"/>
              </a:rPr>
              <a:t>        </a:t>
            </a:r>
            <a:r>
              <a:rPr lang="en-US" sz="3200" b="1" dirty="0">
                <a:latin typeface="Times New Roman" pitchFamily="18" charset="0"/>
                <a:cs typeface="Times New Roman" pitchFamily="18" charset="0"/>
              </a:rPr>
              <a:t>Touch  Sensor</a:t>
            </a:r>
          </a:p>
        </p:txBody>
      </p:sp>
      <p:sp>
        <p:nvSpPr>
          <p:cNvPr id="1026" name="AutoShape 2" descr="Image result for mq sensor"/>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09600" y="2957935"/>
            <a:ext cx="5994400" cy="1294393"/>
          </a:xfrm>
          <a:prstGeom prst="rect">
            <a:avLst/>
          </a:prstGeom>
        </p:spPr>
        <p:txBody>
          <a:bodyPr wrap="square">
            <a:spAutoFit/>
          </a:bodyPr>
          <a:lstStyle/>
          <a:p>
            <a:pPr algn="just">
              <a:lnSpc>
                <a:spcPct val="150000"/>
              </a:lnSpc>
            </a:pPr>
            <a:r>
              <a:rPr lang="en-US" b="1" u="sng" dirty="0">
                <a:latin typeface="Times New Roman" pitchFamily="18" charset="0"/>
                <a:cs typeface="Times New Roman" pitchFamily="18" charset="0"/>
              </a:rPr>
              <a:t>Specifications</a:t>
            </a:r>
          </a:p>
          <a:p>
            <a:pPr algn="just">
              <a:lnSpc>
                <a:spcPct val="150000"/>
              </a:lnSpc>
            </a:pPr>
            <a:r>
              <a:rPr lang="en-US" dirty="0"/>
              <a:t>Operating Voltage: 3 ~ 5.5V. </a:t>
            </a:r>
          </a:p>
          <a:p>
            <a:pPr algn="just">
              <a:lnSpc>
                <a:spcPct val="150000"/>
              </a:lnSpc>
            </a:pPr>
            <a:r>
              <a:rPr lang="en-US" dirty="0"/>
              <a:t>Operating Current @3.3V: 1mA.</a:t>
            </a:r>
            <a:endParaRPr lang="en-US" dirty="0">
              <a:latin typeface="Times New Roman" pitchFamily="18" charset="0"/>
              <a:cs typeface="Times New Roman" pitchFamily="18" charset="0"/>
            </a:endParaRPr>
          </a:p>
        </p:txBody>
      </p:sp>
      <p:sp>
        <p:nvSpPr>
          <p:cNvPr id="7" name="Rectangle 6"/>
          <p:cNvSpPr/>
          <p:nvPr/>
        </p:nvSpPr>
        <p:spPr>
          <a:xfrm>
            <a:off x="623518" y="1534473"/>
            <a:ext cx="10476411" cy="1289071"/>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The touch sensor(TTP223) is a fundamental component in many electronic projects, allowing users to interact with devices by detecting physical contact or touch. For your Health Tracker and Virtual Doctor Robot, you can use a touch sensor to provide a user-friendly interface for navigating through the system.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732" y="3658644"/>
            <a:ext cx="1400175" cy="201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211455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62352"/>
            <a:ext cx="9956800" cy="868362"/>
          </a:xfrm>
        </p:spPr>
        <p:txBody>
          <a:bodyPr>
            <a:normAutofit/>
          </a:bodyPr>
          <a:lstStyle/>
          <a:p>
            <a:r>
              <a:rPr lang="en-US" sz="3200" b="1" dirty="0">
                <a:latin typeface="Times New Roman" pitchFamily="18" charset="0"/>
                <a:cs typeface="Times New Roman" pitchFamily="18" charset="0"/>
              </a:rPr>
              <a:t>MQ 135 Sensor</a:t>
            </a:r>
          </a:p>
        </p:txBody>
      </p:sp>
      <p:sp>
        <p:nvSpPr>
          <p:cNvPr id="1026" name="AutoShape 2" descr="Image result for mq sensor"/>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18194" y="2255998"/>
            <a:ext cx="6168209" cy="4339650"/>
          </a:xfrm>
          <a:prstGeom prst="rect">
            <a:avLst/>
          </a:prstGeom>
        </p:spPr>
        <p:txBody>
          <a:bodyPr wrap="square">
            <a:spAutoFit/>
          </a:bodyPr>
          <a:lstStyle/>
          <a:p>
            <a:pPr algn="just">
              <a:lnSpc>
                <a:spcPct val="150000"/>
              </a:lnSpc>
            </a:pPr>
            <a:endParaRPr lang="en-US" sz="2000" b="1" u="sng" dirty="0">
              <a:latin typeface="Times New Roman" pitchFamily="18" charset="0"/>
              <a:cs typeface="Times New Roman" pitchFamily="18" charset="0"/>
            </a:endParaRPr>
          </a:p>
          <a:p>
            <a:pPr algn="just">
              <a:lnSpc>
                <a:spcPct val="150000"/>
              </a:lnSpc>
            </a:pPr>
            <a:r>
              <a:rPr lang="en-US" sz="2000" b="1" u="sng" dirty="0">
                <a:latin typeface="Times New Roman" pitchFamily="18" charset="0"/>
                <a:cs typeface="Times New Roman" pitchFamily="18" charset="0"/>
              </a:rPr>
              <a:t>Specifications</a:t>
            </a:r>
          </a:p>
          <a:p>
            <a:pPr algn="just">
              <a:lnSpc>
                <a:spcPct val="150000"/>
              </a:lnSpc>
            </a:pPr>
            <a:r>
              <a:rPr lang="en-IN" b="1" dirty="0">
                <a:latin typeface="Times New Roman" pitchFamily="18" charset="0"/>
                <a:cs typeface="Times New Roman" pitchFamily="18" charset="0"/>
              </a:rPr>
              <a:t>Operating Voltage:</a:t>
            </a:r>
            <a:r>
              <a:rPr lang="en-IN" dirty="0">
                <a:latin typeface="Times New Roman" pitchFamily="18" charset="0"/>
                <a:cs typeface="Times New Roman" pitchFamily="18" charset="0"/>
              </a:rPr>
              <a:t> 5V</a:t>
            </a:r>
          </a:p>
          <a:p>
            <a:pPr algn="just">
              <a:lnSpc>
                <a:spcPct val="150000"/>
              </a:lnSpc>
            </a:pPr>
            <a:r>
              <a:rPr lang="en-IN" b="1" dirty="0">
                <a:latin typeface="Times New Roman" pitchFamily="18" charset="0"/>
                <a:cs typeface="Times New Roman" pitchFamily="18" charset="0"/>
              </a:rPr>
              <a:t>Power Consumption:</a:t>
            </a:r>
            <a:r>
              <a:rPr lang="en-IN" dirty="0">
                <a:latin typeface="Times New Roman" pitchFamily="18" charset="0"/>
                <a:cs typeface="Times New Roman" pitchFamily="18" charset="0"/>
              </a:rPr>
              <a:t> ~900mW</a:t>
            </a:r>
          </a:p>
          <a:p>
            <a:pPr algn="just">
              <a:lnSpc>
                <a:spcPct val="150000"/>
              </a:lnSpc>
            </a:pPr>
            <a:r>
              <a:rPr lang="en-IN" b="1" dirty="0">
                <a:latin typeface="Times New Roman" pitchFamily="18" charset="0"/>
                <a:cs typeface="Times New Roman" pitchFamily="18" charset="0"/>
              </a:rPr>
              <a:t>Sensitivity:</a:t>
            </a:r>
            <a:r>
              <a:rPr lang="en-IN" dirty="0">
                <a:latin typeface="Times New Roman" pitchFamily="18" charset="0"/>
                <a:cs typeface="Times New Roman" pitchFamily="18" charset="0"/>
              </a:rPr>
              <a:t> Adjustable via potentiometer</a:t>
            </a:r>
          </a:p>
          <a:p>
            <a:pPr algn="just">
              <a:lnSpc>
                <a:spcPct val="150000"/>
              </a:lnSpc>
            </a:pPr>
            <a:r>
              <a:rPr lang="en-IN" b="1" dirty="0">
                <a:latin typeface="Times New Roman" pitchFamily="18" charset="0"/>
                <a:cs typeface="Times New Roman" pitchFamily="18" charset="0"/>
              </a:rPr>
              <a:t>Output Signal: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Analog</a:t>
            </a:r>
            <a:r>
              <a:rPr lang="en-IN" dirty="0">
                <a:latin typeface="Times New Roman" pitchFamily="18" charset="0"/>
                <a:cs typeface="Times New Roman" pitchFamily="18" charset="0"/>
              </a:rPr>
              <a:t> voltage signal</a:t>
            </a:r>
          </a:p>
          <a:p>
            <a:pPr algn="just">
              <a:lnSpc>
                <a:spcPct val="150000"/>
              </a:lnSpc>
            </a:pPr>
            <a:r>
              <a:rPr lang="en-IN" b="1" dirty="0">
                <a:latin typeface="Times New Roman" pitchFamily="18" charset="0"/>
                <a:cs typeface="Times New Roman" pitchFamily="18" charset="0"/>
              </a:rPr>
              <a:t>Detection Range:</a:t>
            </a:r>
            <a:endParaRPr lang="en-IN" dirty="0">
              <a:latin typeface="Times New Roman" pitchFamily="18" charset="0"/>
              <a:cs typeface="Times New Roman" pitchFamily="18" charset="0"/>
            </a:endParaRPr>
          </a:p>
          <a:p>
            <a:pPr lvl="1" algn="just">
              <a:lnSpc>
                <a:spcPct val="150000"/>
              </a:lnSpc>
            </a:pPr>
            <a:r>
              <a:rPr lang="en-IN" dirty="0">
                <a:latin typeface="Times New Roman" pitchFamily="18" charset="0"/>
                <a:cs typeface="Times New Roman" pitchFamily="18" charset="0"/>
              </a:rPr>
              <a:t>Ammonia (NH3): 10 to 300 ppm</a:t>
            </a:r>
          </a:p>
          <a:p>
            <a:pPr lvl="1" algn="just">
              <a:lnSpc>
                <a:spcPct val="150000"/>
              </a:lnSpc>
            </a:pPr>
            <a:r>
              <a:rPr lang="en-IN" dirty="0">
                <a:latin typeface="Times New Roman" pitchFamily="18" charset="0"/>
                <a:cs typeface="Times New Roman" pitchFamily="18" charset="0"/>
              </a:rPr>
              <a:t>Benzene (C6H6): 10 to 300 ppm</a:t>
            </a:r>
          </a:p>
          <a:p>
            <a:pPr lvl="1" algn="just">
              <a:lnSpc>
                <a:spcPct val="150000"/>
              </a:lnSpc>
            </a:pPr>
            <a:r>
              <a:rPr lang="en-IN" dirty="0">
                <a:latin typeface="Times New Roman" pitchFamily="18" charset="0"/>
                <a:cs typeface="Times New Roman" pitchFamily="18" charset="0"/>
              </a:rPr>
              <a:t>CO2: 10 to 5000 ppm</a:t>
            </a:r>
          </a:p>
        </p:txBody>
      </p:sp>
      <p:sp>
        <p:nvSpPr>
          <p:cNvPr id="7" name="Rectangle 6"/>
          <p:cNvSpPr/>
          <p:nvPr/>
        </p:nvSpPr>
        <p:spPr>
          <a:xfrm>
            <a:off x="613833" y="1406047"/>
            <a:ext cx="10476411" cy="1289071"/>
          </a:xfrm>
          <a:prstGeom prst="rect">
            <a:avLst/>
          </a:prstGeom>
        </p:spPr>
        <p:txBody>
          <a:bodyPr wrap="square">
            <a:spAutoFit/>
          </a:bodyPr>
          <a:lstStyle/>
          <a:p>
            <a:pPr marL="342900" indent="-342900" algn="just">
              <a:lnSpc>
                <a:spcPct val="150000"/>
              </a:lnSpc>
              <a:buFont typeface="Arial" pitchFamily="34" charset="0"/>
              <a:buChar char="•"/>
            </a:pPr>
            <a:r>
              <a:rPr lang="en-US" dirty="0">
                <a:latin typeface="Times New Roman" pitchFamily="18" charset="0"/>
                <a:cs typeface="Times New Roman" pitchFamily="18" charset="0"/>
              </a:rPr>
              <a:t>The MQ-135 is a gas sensor designed for the detection of air quality and the presence of pollutants such as ammonia, benzene, and CO2.</a:t>
            </a:r>
          </a:p>
          <a:p>
            <a:pPr marL="342900" indent="-342900" algn="just">
              <a:lnSpc>
                <a:spcPct val="150000"/>
              </a:lnSpc>
              <a:buFont typeface="Arial" pitchFamily="34" charset="0"/>
              <a:buChar char="•"/>
            </a:pPr>
            <a:r>
              <a:rPr lang="en-US" dirty="0">
                <a:latin typeface="Times New Roman" pitchFamily="18" charset="0"/>
                <a:cs typeface="Times New Roman" pitchFamily="18" charset="0"/>
              </a:rPr>
              <a:t>It is commonly used in air quality monitoring systems and indoor air quality assessments.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711" y="3770519"/>
            <a:ext cx="2762562" cy="145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80178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itchFamily="18" charset="0"/>
                <a:cs typeface="Times New Roman" pitchFamily="18" charset="0"/>
              </a:rPr>
              <a:t>       </a:t>
            </a:r>
            <a:r>
              <a:rPr lang="en-US" sz="3200" b="1" dirty="0">
                <a:latin typeface="Times New Roman" pitchFamily="18" charset="0"/>
                <a:cs typeface="Times New Roman" pitchFamily="18" charset="0"/>
              </a:rPr>
              <a:t>Pulse </a:t>
            </a:r>
            <a:r>
              <a:rPr lang="en-US" sz="3200" b="1" dirty="0" err="1">
                <a:latin typeface="Times New Roman" pitchFamily="18" charset="0"/>
                <a:cs typeface="Times New Roman" pitchFamily="18" charset="0"/>
              </a:rPr>
              <a:t>Oximeter</a:t>
            </a:r>
            <a:r>
              <a:rPr lang="en-US" sz="3200" b="1" dirty="0">
                <a:latin typeface="Times New Roman" pitchFamily="18" charset="0"/>
                <a:cs typeface="Times New Roman" pitchFamily="18" charset="0"/>
              </a:rPr>
              <a:t> Sensor (MAX30100)</a:t>
            </a:r>
          </a:p>
        </p:txBody>
      </p:sp>
      <p:sp>
        <p:nvSpPr>
          <p:cNvPr id="5" name="Rectangle 4"/>
          <p:cNvSpPr/>
          <p:nvPr/>
        </p:nvSpPr>
        <p:spPr>
          <a:xfrm>
            <a:off x="914401" y="1447801"/>
            <a:ext cx="8360228" cy="3200876"/>
          </a:xfrm>
          <a:prstGeom prst="rect">
            <a:avLst/>
          </a:prstGeom>
        </p:spPr>
        <p:txBody>
          <a:bodyPr wrap="square">
            <a:spAutoFit/>
          </a:bodyPr>
          <a:lstStyle/>
          <a:p>
            <a:pPr algn="just">
              <a:lnSpc>
                <a:spcPct val="150000"/>
              </a:lnSpc>
              <a:buFont typeface="Wingdings" pitchFamily="2" charset="2"/>
              <a:buChar char="§"/>
            </a:pPr>
            <a:r>
              <a:rPr lang="en-US" dirty="0"/>
              <a:t> The MAX30100 is an integrated pulse </a:t>
            </a:r>
            <a:r>
              <a:rPr lang="en-US" dirty="0" err="1"/>
              <a:t>oximetry</a:t>
            </a:r>
            <a:r>
              <a:rPr lang="en-US" dirty="0"/>
              <a:t> and heart rate monitor sensor solution. </a:t>
            </a:r>
          </a:p>
          <a:p>
            <a:pPr algn="just">
              <a:lnSpc>
                <a:spcPct val="150000"/>
              </a:lnSpc>
              <a:buFont typeface="Wingdings" pitchFamily="2" charset="2"/>
              <a:buChar char="§"/>
            </a:pPr>
            <a:r>
              <a:rPr lang="en-US" dirty="0"/>
              <a:t> The heart rate and oxygen levels  measure kit can be used to monitor heart rate of maternal. </a:t>
            </a:r>
          </a:p>
          <a:p>
            <a:pPr algn="just">
              <a:lnSpc>
                <a:spcPct val="150000"/>
              </a:lnSpc>
              <a:buFont typeface="Wingdings" pitchFamily="2" charset="2"/>
              <a:buChar char="§"/>
            </a:pPr>
            <a:r>
              <a:rPr lang="en-US" dirty="0"/>
              <a:t> </a:t>
            </a:r>
            <a:r>
              <a:rPr lang="en-US" b="1" u="sng" dirty="0">
                <a:latin typeface="Times New Roman" pitchFamily="18" charset="0"/>
                <a:cs typeface="Times New Roman" pitchFamily="18" charset="0"/>
              </a:rPr>
              <a:t>SPECIFICATION</a:t>
            </a:r>
          </a:p>
          <a:p>
            <a:pPr marL="285750" indent="-285750">
              <a:buFont typeface="Wingdings" panose="05000000000000000000" pitchFamily="2" charset="2"/>
              <a:buChar char="§"/>
            </a:pPr>
            <a:endParaRPr lang="en-US" dirty="0">
              <a:latin typeface="Times New Roman" pitchFamily="18" charset="0"/>
              <a:cs typeface="Times New Roman" pitchFamily="18" charset="0"/>
            </a:endParaRPr>
          </a:p>
          <a:p>
            <a:pPr marL="285750" indent="-285750">
              <a:buFont typeface="Wingdings" panose="05000000000000000000" pitchFamily="2" charset="2"/>
              <a:buChar char="§"/>
            </a:pPr>
            <a:r>
              <a:rPr lang="en-US" dirty="0">
                <a:latin typeface="Times New Roman" pitchFamily="18" charset="0"/>
                <a:cs typeface="Times New Roman" pitchFamily="18" charset="0"/>
              </a:rPr>
              <a:t>The MAX30100 operates from 1.8V and 3.3V power supplies</a:t>
            </a:r>
            <a:r>
              <a:rPr lang="en-US" dirty="0"/>
              <a:t>.</a:t>
            </a:r>
          </a:p>
          <a:p>
            <a:pPr algn="just">
              <a:lnSpc>
                <a:spcPct val="150000"/>
              </a:lnSpc>
              <a:buFont typeface="Wingdings" pitchFamily="2" charset="2"/>
              <a:buChar char="§"/>
            </a:pPr>
            <a:endParaRPr lang="en-US" b="1" u="sng" dirty="0">
              <a:latin typeface="Times New Roman" pitchFamily="18" charset="0"/>
              <a:cs typeface="Times New Roman" pitchFamily="18" charset="0"/>
            </a:endParaRPr>
          </a:p>
        </p:txBody>
      </p:sp>
      <p:pic>
        <p:nvPicPr>
          <p:cNvPr id="6" name="Content Placeholder 3" descr="Image result for Pulse Oximeter and Heart-Rate Sensor"/>
          <p:cNvPicPr>
            <a:picLocks/>
          </p:cNvPicPr>
          <p:nvPr/>
        </p:nvPicPr>
        <p:blipFill>
          <a:blip r:embed="rId2" cstate="print"/>
          <a:srcRect/>
          <a:stretch>
            <a:fillRect/>
          </a:stretch>
        </p:blipFill>
        <p:spPr bwMode="auto">
          <a:xfrm>
            <a:off x="7472018" y="3495262"/>
            <a:ext cx="2884516" cy="2165465"/>
          </a:xfrm>
          <a:prstGeom prst="rect">
            <a:avLst/>
          </a:prstGeom>
          <a:noFill/>
          <a:ln w="9525">
            <a:noFill/>
            <a:miter lim="800000"/>
            <a:headEnd/>
            <a:tailEnd/>
          </a:ln>
        </p:spPr>
      </p:pic>
      <p:pic>
        <p:nvPicPr>
          <p:cNvPr id="7" name="Picture 6">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46389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7348" y="167796"/>
            <a:ext cx="10515600" cy="1325563"/>
          </a:xfrm>
        </p:spPr>
        <p:txBody>
          <a:bodyPr/>
          <a:lstStyle/>
          <a:p>
            <a:r>
              <a:rPr lang="en-US" b="1" dirty="0">
                <a:latin typeface="Times New Roman" pitchFamily="18" charset="0"/>
                <a:cs typeface="Times New Roman" pitchFamily="18" charset="0"/>
              </a:rPr>
              <a:t>      </a:t>
            </a:r>
            <a:r>
              <a:rPr lang="en-US" sz="3200" b="1" dirty="0">
                <a:latin typeface="Times New Roman" pitchFamily="18" charset="0"/>
                <a:cs typeface="Times New Roman" pitchFamily="18" charset="0"/>
              </a:rPr>
              <a:t>Temperature Sensor (DHT11)</a:t>
            </a:r>
          </a:p>
        </p:txBody>
      </p:sp>
      <p:sp>
        <p:nvSpPr>
          <p:cNvPr id="2" name="Content Placeholder 1"/>
          <p:cNvSpPr>
            <a:spLocks noGrp="1"/>
          </p:cNvSpPr>
          <p:nvPr>
            <p:ph sz="quarter" idx="1"/>
          </p:nvPr>
        </p:nvSpPr>
        <p:spPr>
          <a:xfrm>
            <a:off x="753718" y="1299923"/>
            <a:ext cx="10515600" cy="4351338"/>
          </a:xfrm>
        </p:spPr>
        <p:txBody>
          <a:bodyPr>
            <a:normAutofit fontScale="25000" lnSpcReduction="20000"/>
          </a:bodyPr>
          <a:lstStyle/>
          <a:p>
            <a:pPr algn="just">
              <a:lnSpc>
                <a:spcPct val="150000"/>
              </a:lnSpc>
            </a:pPr>
            <a:r>
              <a:rPr lang="en-US" sz="7200" dirty="0">
                <a:latin typeface="Times New Roman" pitchFamily="18" charset="0"/>
                <a:cs typeface="Times New Roman" pitchFamily="18" charset="0"/>
              </a:rPr>
              <a:t>It is used to measure the temperature of the person.</a:t>
            </a:r>
            <a:r>
              <a:rPr lang="en-US" sz="7200" dirty="0"/>
              <a:t> Temperature sensor are mainly used to measure the body temperature of the maternal. It can measure temperature more accurately than a using a </a:t>
            </a:r>
            <a:r>
              <a:rPr lang="en-US" sz="7200" dirty="0" err="1"/>
              <a:t>thermistor</a:t>
            </a:r>
            <a:r>
              <a:rPr lang="en-US" sz="7200" dirty="0"/>
              <a:t>. It is common for a woman’s body temperature to change during pregnancy</a:t>
            </a:r>
            <a:endParaRPr lang="en-US" sz="7200" dirty="0">
              <a:latin typeface="Times New Roman" pitchFamily="18" charset="0"/>
              <a:cs typeface="Times New Roman" pitchFamily="18" charset="0"/>
            </a:endParaRPr>
          </a:p>
          <a:p>
            <a:pPr algn="just">
              <a:lnSpc>
                <a:spcPct val="150000"/>
              </a:lnSpc>
            </a:pPr>
            <a:r>
              <a:rPr lang="en-US" sz="7200" b="1" u="sng" dirty="0">
                <a:latin typeface="Times New Roman" pitchFamily="18" charset="0"/>
                <a:cs typeface="Times New Roman" pitchFamily="18" charset="0"/>
              </a:rPr>
              <a:t>Specifications</a:t>
            </a:r>
          </a:p>
          <a:p>
            <a:pPr algn="just">
              <a:lnSpc>
                <a:spcPct val="150000"/>
              </a:lnSpc>
            </a:pPr>
            <a:r>
              <a:rPr lang="en-US" sz="7200" dirty="0">
                <a:latin typeface="Times New Roman" panose="02020603050405020304" pitchFamily="18" charset="0"/>
                <a:cs typeface="Times New Roman" panose="02020603050405020304" pitchFamily="18" charset="0"/>
              </a:rPr>
              <a:t>Operating Voltage: 3.5V to 5.5V</a:t>
            </a:r>
          </a:p>
          <a:p>
            <a:pPr algn="just">
              <a:lnSpc>
                <a:spcPct val="150000"/>
              </a:lnSpc>
            </a:pPr>
            <a:r>
              <a:rPr lang="en-US" sz="7200" dirty="0">
                <a:latin typeface="Times New Roman" panose="02020603050405020304" pitchFamily="18" charset="0"/>
                <a:cs typeface="Times New Roman" panose="02020603050405020304" pitchFamily="18" charset="0"/>
              </a:rPr>
              <a:t>Operating current: 0.3mA (measuring) 60uA (standby)</a:t>
            </a:r>
          </a:p>
          <a:p>
            <a:pPr algn="just">
              <a:lnSpc>
                <a:spcPct val="150000"/>
              </a:lnSpc>
            </a:pPr>
            <a:r>
              <a:rPr lang="en-US" sz="7200" dirty="0">
                <a:latin typeface="Times New Roman" panose="02020603050405020304" pitchFamily="18" charset="0"/>
                <a:cs typeface="Times New Roman" panose="02020603050405020304" pitchFamily="18" charset="0"/>
              </a:rPr>
              <a:t>Output: Serial data</a:t>
            </a:r>
          </a:p>
          <a:p>
            <a:pPr algn="just">
              <a:lnSpc>
                <a:spcPct val="150000"/>
              </a:lnSpc>
            </a:pPr>
            <a:r>
              <a:rPr lang="en-US" sz="7200" dirty="0">
                <a:latin typeface="Times New Roman" panose="02020603050405020304" pitchFamily="18" charset="0"/>
                <a:cs typeface="Times New Roman" panose="02020603050405020304" pitchFamily="18" charset="0"/>
              </a:rPr>
              <a:t>Temperature Range: 0°C to 50°C</a:t>
            </a:r>
          </a:p>
          <a:p>
            <a:pPr algn="just">
              <a:lnSpc>
                <a:spcPct val="150000"/>
              </a:lnSpc>
            </a:pPr>
            <a:r>
              <a:rPr lang="en-US" sz="7200" dirty="0">
                <a:latin typeface="Times New Roman" panose="02020603050405020304" pitchFamily="18" charset="0"/>
                <a:cs typeface="Times New Roman" panose="02020603050405020304" pitchFamily="18" charset="0"/>
              </a:rPr>
              <a:t>Humidity Range: 20% to 90%</a:t>
            </a:r>
          </a:p>
          <a:p>
            <a:pPr marL="285750" indent="-285750" algn="just">
              <a:lnSpc>
                <a:spcPct val="150000"/>
              </a:lnSpc>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Resolution: Temperature and Humidity both are 16-bit</a:t>
            </a:r>
          </a:p>
          <a:p>
            <a:pPr marL="285750" indent="-285750" algn="just">
              <a:lnSpc>
                <a:spcPct val="150000"/>
              </a:lnSpc>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Accuracy: ±1°C and ±1%</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5" descr="Image result for dht11 sensor"/>
          <p:cNvPicPr>
            <a:picLocks/>
          </p:cNvPicPr>
          <p:nvPr/>
        </p:nvPicPr>
        <p:blipFill>
          <a:blip r:embed="rId2"/>
          <a:srcRect/>
          <a:stretch>
            <a:fillRect/>
          </a:stretch>
        </p:blipFill>
        <p:spPr bwMode="auto">
          <a:xfrm>
            <a:off x="7552055" y="4112897"/>
            <a:ext cx="2876551" cy="1914525"/>
          </a:xfrm>
          <a:prstGeom prst="rect">
            <a:avLst/>
          </a:prstGeom>
          <a:noFill/>
          <a:ln w="9525">
            <a:noFill/>
            <a:miter lim="800000"/>
            <a:headEnd/>
            <a:tailEnd/>
          </a:ln>
        </p:spPr>
      </p:pic>
      <p:pic>
        <p:nvPicPr>
          <p:cNvPr id="6" name="Picture 5">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2298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D0CE-E777-4033-B34B-65B07658C2E4}"/>
              </a:ext>
            </a:extLst>
          </p:cNvPr>
          <p:cNvSpPr>
            <a:spLocks noGrp="1"/>
          </p:cNvSpPr>
          <p:nvPr>
            <p:ph type="title"/>
          </p:nvPr>
        </p:nvSpPr>
        <p:spPr>
          <a:xfrm>
            <a:off x="2353202" y="161431"/>
            <a:ext cx="10609082" cy="1325563"/>
          </a:xfrm>
        </p:spPr>
        <p:txBody>
          <a:bodyPr>
            <a:normAutofit/>
          </a:bodyPr>
          <a:lstStyle/>
          <a:p>
            <a:r>
              <a:rPr lang="en-US" sz="3200"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00482-770E-45BF-A4D7-1460433917D3}"/>
              </a:ext>
            </a:extLst>
          </p:cNvPr>
          <p:cNvSpPr>
            <a:spLocks noGrp="1"/>
          </p:cNvSpPr>
          <p:nvPr>
            <p:ph idx="1"/>
          </p:nvPr>
        </p:nvSpPr>
        <p:spPr>
          <a:xfrm>
            <a:off x="958052" y="1686887"/>
            <a:ext cx="10583325" cy="4178372"/>
          </a:xfrm>
        </p:spPr>
        <p:txBody>
          <a:bodyPr>
            <a:no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Literature Survey</a:t>
            </a:r>
          </a:p>
          <a:p>
            <a:r>
              <a:rPr lang="en-US" sz="1800" dirty="0">
                <a:latin typeface="Times New Roman" panose="02020603050405020304" pitchFamily="18" charset="0"/>
                <a:cs typeface="Times New Roman" panose="02020603050405020304" pitchFamily="18" charset="0"/>
              </a:rPr>
              <a:t>Problem Statement</a:t>
            </a:r>
          </a:p>
          <a:p>
            <a:r>
              <a:rPr lang="en-US" sz="1800" dirty="0">
                <a:latin typeface="Times New Roman" panose="02020603050405020304" pitchFamily="18" charset="0"/>
                <a:cs typeface="Times New Roman" panose="02020603050405020304" pitchFamily="18" charset="0"/>
              </a:rPr>
              <a:t>Proposed Method</a:t>
            </a:r>
          </a:p>
          <a:p>
            <a:r>
              <a:rPr lang="en-US" sz="1800" dirty="0">
                <a:latin typeface="Times New Roman" panose="02020603050405020304" pitchFamily="18" charset="0"/>
                <a:cs typeface="Times New Roman" panose="02020603050405020304" pitchFamily="18" charset="0"/>
              </a:rPr>
              <a:t>Detailed description of proposed method</a:t>
            </a:r>
          </a:p>
          <a:p>
            <a:r>
              <a:rPr lang="en-US" sz="1800" dirty="0">
                <a:latin typeface="Times New Roman" panose="02020603050405020304" pitchFamily="18" charset="0"/>
                <a:cs typeface="Times New Roman" panose="02020603050405020304" pitchFamily="18" charset="0"/>
              </a:rPr>
              <a:t>Results</a:t>
            </a:r>
          </a:p>
          <a:p>
            <a:r>
              <a:rPr lang="en-US" sz="1800" dirty="0">
                <a:latin typeface="Times New Roman" panose="02020603050405020304" pitchFamily="18" charset="0"/>
                <a:cs typeface="Times New Roman" panose="02020603050405020304" pitchFamily="18" charset="0"/>
              </a:rPr>
              <a:t>Conclusion</a:t>
            </a:r>
          </a:p>
          <a:p>
            <a:r>
              <a:rPr lang="en-US" sz="1800" dirty="0">
                <a:latin typeface="Times New Roman" panose="02020603050405020304" pitchFamily="18" charset="0"/>
                <a:cs typeface="Times New Roman" panose="02020603050405020304" pitchFamily="18" charset="0"/>
              </a:rPr>
              <a:t>References </a:t>
            </a:r>
          </a:p>
          <a:p>
            <a:r>
              <a:rPr lang="en-US" sz="1800" dirty="0">
                <a:latin typeface="Times New Roman" panose="02020603050405020304" pitchFamily="18" charset="0"/>
                <a:cs typeface="Times New Roman" panose="02020603050405020304" pitchFamily="18" charset="0"/>
              </a:rPr>
              <a:t>Conference details</a:t>
            </a:r>
          </a:p>
        </p:txBody>
      </p:sp>
      <p:sp>
        <p:nvSpPr>
          <p:cNvPr id="4" name="Slide Number Placeholder 3">
            <a:extLst>
              <a:ext uri="{FF2B5EF4-FFF2-40B4-BE49-F238E27FC236}">
                <a16:creationId xmlns:a16="http://schemas.microsoft.com/office/drawing/2014/main" id="{BBAC71AA-907D-B41B-6984-8B74FEDF85FE}"/>
              </a:ext>
            </a:extLst>
          </p:cNvPr>
          <p:cNvSpPr>
            <a:spLocks noGrp="1"/>
          </p:cNvSpPr>
          <p:nvPr>
            <p:ph type="sldNum" sz="quarter" idx="12"/>
          </p:nvPr>
        </p:nvSpPr>
        <p:spPr/>
        <p:txBody>
          <a:bodyPr/>
          <a:lstStyle/>
          <a:p>
            <a:fld id="{D5DBFA6B-6BFA-499F-8D78-802DDEC96E8C}" type="slidenum">
              <a:rPr lang="en-IN" smtClean="0"/>
              <a:pPr/>
              <a:t>2</a:t>
            </a:fld>
            <a:endParaRPr lang="en-IN" dirty="0"/>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48" y="-12821"/>
            <a:ext cx="1703974" cy="1299923"/>
          </a:xfrm>
          <a:prstGeom prst="rect">
            <a:avLst/>
          </a:prstGeom>
        </p:spPr>
      </p:pic>
    </p:spTree>
    <p:extLst>
      <p:ext uri="{BB962C8B-B14F-4D97-AF65-F5344CB8AC3E}">
        <p14:creationId xmlns:p14="http://schemas.microsoft.com/office/powerpoint/2010/main" val="4199389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762" y="1464319"/>
            <a:ext cx="7379788" cy="4976949"/>
          </a:xfrm>
        </p:spPr>
        <p:txBody>
          <a:bodyPr>
            <a:normAutofit fontScale="70000" lnSpcReduction="20000"/>
          </a:bodyPr>
          <a:lstStyle/>
          <a:p>
            <a:pPr marL="365760" indent="-255905" algn="just" eaLnBrk="1" fontAlgn="auto" hangingPunct="1">
              <a:lnSpc>
                <a:spcPct val="160000"/>
              </a:lnSpc>
              <a:spcAft>
                <a:spcPts val="0"/>
              </a:spcAft>
              <a:buFont typeface="Wingdings 3"/>
              <a:buChar char=""/>
              <a:defRPr/>
            </a:pPr>
            <a:r>
              <a:rPr lang="en-IN" sz="2400" dirty="0">
                <a:latin typeface="Times New Roman" pitchFamily="18" charset="0"/>
                <a:cs typeface="Times New Roman" pitchFamily="18" charset="0"/>
              </a:rPr>
              <a:t>LCD stands for liquid crystal display, which is used to show the status of an application, displaying values, debugging a program, etc..</a:t>
            </a:r>
          </a:p>
          <a:p>
            <a:pPr indent="-255905" algn="just">
              <a:lnSpc>
                <a:spcPct val="160000"/>
              </a:lnSpc>
              <a:defRPr/>
            </a:pPr>
            <a:r>
              <a:rPr lang="en-US" sz="2400" dirty="0">
                <a:latin typeface="Times New Roman" pitchFamily="18" charset="0"/>
                <a:cs typeface="Times New Roman" pitchFamily="18" charset="0"/>
              </a:rPr>
              <a:t>A 16x2 LCD means it can display 16 characters per line and there are 2 such lines. In this LCD each character is displayed in 5x7 pixel matrix.</a:t>
            </a:r>
          </a:p>
          <a:p>
            <a:pPr indent="-255905" algn="just">
              <a:lnSpc>
                <a:spcPct val="160000"/>
              </a:lnSpc>
              <a:defRPr/>
            </a:pPr>
            <a:r>
              <a:rPr lang="en-US" sz="2400" dirty="0">
                <a:latin typeface="Times New Roman" pitchFamily="18" charset="0"/>
                <a:cs typeface="Times New Roman" pitchFamily="18" charset="0"/>
              </a:rPr>
              <a:t> The 16 x 2 intelligent alphanumeric dot matrix display is capable of displaying 224 different characters and symbols.</a:t>
            </a:r>
          </a:p>
          <a:p>
            <a:pPr indent="-255905" algn="just">
              <a:lnSpc>
                <a:spcPct val="160000"/>
              </a:lnSpc>
              <a:defRPr/>
            </a:pPr>
            <a:r>
              <a:rPr lang="en-US" sz="2400" dirty="0">
                <a:latin typeface="Times New Roman" pitchFamily="18" charset="0"/>
                <a:cs typeface="Times New Roman" pitchFamily="18" charset="0"/>
              </a:rPr>
              <a:t> This LCD has two registers, namely, Command and Data.</a:t>
            </a:r>
          </a:p>
          <a:p>
            <a:pPr indent="-255905" algn="just">
              <a:lnSpc>
                <a:spcPct val="160000"/>
              </a:lnSpc>
              <a:buNone/>
              <a:defRPr/>
            </a:pPr>
            <a:r>
              <a:rPr lang="en-US" sz="2400" b="1" u="sng" dirty="0">
                <a:latin typeface="Times New Roman" pitchFamily="18" charset="0"/>
                <a:cs typeface="Times New Roman" pitchFamily="18" charset="0"/>
              </a:rPr>
              <a:t>Specifications</a:t>
            </a:r>
          </a:p>
          <a:p>
            <a:pPr indent="-255905" algn="just">
              <a:lnSpc>
                <a:spcPct val="160000"/>
              </a:lnSpc>
              <a:defRPr/>
            </a:pPr>
            <a:r>
              <a:rPr lang="en-US" sz="2400" dirty="0">
                <a:latin typeface="Times New Roman" pitchFamily="18" charset="0"/>
                <a:cs typeface="Times New Roman" pitchFamily="18" charset="0"/>
              </a:rPr>
              <a:t> This 16 × 2 </a:t>
            </a:r>
            <a:r>
              <a:rPr lang="en-US" sz="2400" b="1" dirty="0">
                <a:latin typeface="Times New Roman" pitchFamily="18" charset="0"/>
                <a:cs typeface="Times New Roman" pitchFamily="18" charset="0"/>
              </a:rPr>
              <a:t>LCD</a:t>
            </a:r>
            <a:r>
              <a:rPr lang="en-US" sz="2400" dirty="0">
                <a:latin typeface="Times New Roman" pitchFamily="18" charset="0"/>
                <a:cs typeface="Times New Roman" pitchFamily="18" charset="0"/>
              </a:rPr>
              <a:t> packs 32 characters into an outline smaller than that of most two-line displays. </a:t>
            </a:r>
          </a:p>
          <a:p>
            <a:pPr indent="-255905" algn="just">
              <a:lnSpc>
                <a:spcPct val="160000"/>
              </a:lnSpc>
              <a:defRPr/>
            </a:pPr>
            <a:r>
              <a:rPr lang="en-US" sz="2400" dirty="0">
                <a:latin typeface="Times New Roman" pitchFamily="18" charset="0"/>
                <a:cs typeface="Times New Roman" pitchFamily="18" charset="0"/>
              </a:rPr>
              <a:t>An LED backlight enables optimal viewing in all lighting conditions.</a:t>
            </a:r>
          </a:p>
          <a:p>
            <a:pPr indent="-255905" algn="just">
              <a:lnSpc>
                <a:spcPct val="160000"/>
              </a:lnSpc>
              <a:defRPr/>
            </a:pPr>
            <a:endParaRPr lang="en-IN" sz="2000" dirty="0">
              <a:latin typeface="Times New Roman" pitchFamily="18" charset="0"/>
              <a:cs typeface="Times New Roman" pitchFamily="18" charset="0"/>
            </a:endParaRPr>
          </a:p>
          <a:p>
            <a:pPr marL="365760" indent="-255905" algn="just" eaLnBrk="1" fontAlgn="auto" hangingPunct="1">
              <a:spcAft>
                <a:spcPts val="0"/>
              </a:spcAft>
              <a:buFont typeface="Wingdings 3"/>
              <a:buChar char=""/>
              <a:defRPr/>
            </a:pPr>
            <a:endParaRPr lang="en-IN"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7682" y="313561"/>
            <a:ext cx="12192000" cy="762000"/>
          </a:xfrm>
        </p:spPr>
        <p:txBody>
          <a:bodyPr>
            <a:noAutofit/>
          </a:bodyPr>
          <a:lstStyle/>
          <a:p>
            <a:pPr eaLnBrk="1" fontAlgn="auto" hangingPunct="1">
              <a:spcAft>
                <a:spcPts val="0"/>
              </a:spcAft>
              <a:defRPr/>
            </a:pPr>
            <a:r>
              <a:rPr lang="en-IN"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IN" sz="3200" b="1" dirty="0">
                <a:solidFill>
                  <a:schemeClr val="tx1">
                    <a:lumMod val="75000"/>
                    <a:lumOff val="25000"/>
                  </a:schemeClr>
                </a:solidFill>
                <a:effectLst/>
                <a:latin typeface="Times New Roman" panose="02020603050405020304" pitchFamily="18" charset="0"/>
                <a:cs typeface="Times New Roman" panose="02020603050405020304" pitchFamily="18" charset="0"/>
              </a:rPr>
              <a:t>LCD 16X2 DISPLAY</a:t>
            </a:r>
          </a:p>
        </p:txBody>
      </p:sp>
      <p:pic>
        <p:nvPicPr>
          <p:cNvPr id="25604" name="Picture 5"/>
          <p:cNvPicPr>
            <a:picLocks noChangeAspect="1" noChangeArrowheads="1"/>
          </p:cNvPicPr>
          <p:nvPr/>
        </p:nvPicPr>
        <p:blipFill>
          <a:blip r:embed="rId2"/>
          <a:srcRect/>
          <a:stretch>
            <a:fillRect/>
          </a:stretch>
        </p:blipFill>
        <p:spPr bwMode="auto">
          <a:xfrm>
            <a:off x="7968345" y="2719252"/>
            <a:ext cx="3944983" cy="2362200"/>
          </a:xfrm>
          <a:prstGeom prst="rect">
            <a:avLst/>
          </a:prstGeom>
          <a:noFill/>
          <a:ln w="9525">
            <a:noFill/>
            <a:miter lim="800000"/>
            <a:headEnd/>
            <a:tailEnd/>
          </a:ln>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1130604067"/>
      </p:ext>
    </p:extLst>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513" y="1309210"/>
            <a:ext cx="10515600" cy="4838223"/>
          </a:xfrm>
        </p:spPr>
        <p:txBody>
          <a:bodyPr>
            <a:normAutofit fontScale="40000" lnSpcReduction="20000"/>
          </a:bodyPr>
          <a:lstStyle/>
          <a:p>
            <a:pPr algn="just">
              <a:lnSpc>
                <a:spcPct val="160000"/>
              </a:lnSpc>
            </a:pPr>
            <a:r>
              <a:rPr lang="en-US" sz="3400" dirty="0">
                <a:latin typeface="Times New Roman" pitchFamily="18" charset="0"/>
                <a:cs typeface="Times New Roman" pitchFamily="18" charset="0"/>
              </a:rPr>
              <a:t>L293D is a typical Motor driver or Motor Driver IC which allows DC motor to drive on either direction. </a:t>
            </a:r>
          </a:p>
          <a:p>
            <a:pPr algn="just">
              <a:lnSpc>
                <a:spcPct val="160000"/>
              </a:lnSpc>
            </a:pPr>
            <a:r>
              <a:rPr lang="en-US" sz="3400" dirty="0">
                <a:latin typeface="Times New Roman" pitchFamily="18" charset="0"/>
                <a:cs typeface="Times New Roman" pitchFamily="18" charset="0"/>
              </a:rPr>
              <a:t>L293D is a 16-pin IC which can control a set of two DC motors simultaneously in any direction.</a:t>
            </a:r>
          </a:p>
          <a:p>
            <a:pPr algn="just">
              <a:lnSpc>
                <a:spcPct val="160000"/>
              </a:lnSpc>
            </a:pPr>
            <a:r>
              <a:rPr lang="en-US" sz="3400" dirty="0">
                <a:latin typeface="Times New Roman" pitchFamily="18" charset="0"/>
                <a:cs typeface="Times New Roman" pitchFamily="18" charset="0"/>
              </a:rPr>
              <a:t> It means that you can control two DC motor with a single L293D IC.</a:t>
            </a:r>
          </a:p>
          <a:p>
            <a:pPr algn="just">
              <a:lnSpc>
                <a:spcPct val="150000"/>
              </a:lnSpc>
            </a:pPr>
            <a:r>
              <a:rPr lang="en-US" sz="3400" b="1" u="sng" dirty="0">
                <a:latin typeface="Times New Roman" pitchFamily="18" charset="0"/>
                <a:cs typeface="Times New Roman" pitchFamily="18" charset="0"/>
              </a:rPr>
              <a:t>Specifications</a:t>
            </a:r>
          </a:p>
          <a:p>
            <a:pPr algn="just">
              <a:lnSpc>
                <a:spcPct val="150000"/>
              </a:lnSpc>
            </a:pPr>
            <a:r>
              <a:rPr lang="en-US" sz="3400" dirty="0">
                <a:latin typeface="Times New Roman" pitchFamily="18" charset="0"/>
                <a:cs typeface="Times New Roman" pitchFamily="18" charset="0"/>
              </a:rPr>
              <a:t>Wide Supply-Voltage Range: 4.5 V to 36 V.</a:t>
            </a:r>
          </a:p>
          <a:p>
            <a:pPr algn="just">
              <a:lnSpc>
                <a:spcPct val="150000"/>
              </a:lnSpc>
            </a:pPr>
            <a:r>
              <a:rPr lang="en-US" sz="3400" dirty="0">
                <a:latin typeface="Times New Roman" pitchFamily="18" charset="0"/>
                <a:cs typeface="Times New Roman" pitchFamily="18" charset="0"/>
              </a:rPr>
              <a:t>Separate Input-Logic Supply.</a:t>
            </a:r>
          </a:p>
          <a:p>
            <a:pPr algn="just">
              <a:lnSpc>
                <a:spcPct val="150000"/>
              </a:lnSpc>
            </a:pPr>
            <a:r>
              <a:rPr lang="en-US" sz="3400" dirty="0">
                <a:latin typeface="Times New Roman" pitchFamily="18" charset="0"/>
                <a:cs typeface="Times New Roman" pitchFamily="18" charset="0"/>
              </a:rPr>
              <a:t>Internal ESD Protection.</a:t>
            </a:r>
          </a:p>
          <a:p>
            <a:pPr algn="just">
              <a:lnSpc>
                <a:spcPct val="150000"/>
              </a:lnSpc>
            </a:pPr>
            <a:r>
              <a:rPr lang="en-US" sz="3400" dirty="0">
                <a:latin typeface="Times New Roman" pitchFamily="18" charset="0"/>
                <a:cs typeface="Times New Roman" pitchFamily="18" charset="0"/>
              </a:rPr>
              <a:t>High-Noise-Immunity Inputs.</a:t>
            </a:r>
          </a:p>
          <a:p>
            <a:pPr algn="just">
              <a:lnSpc>
                <a:spcPct val="150000"/>
              </a:lnSpc>
            </a:pPr>
            <a:r>
              <a:rPr lang="en-US" sz="3400" dirty="0">
                <a:latin typeface="Times New Roman" pitchFamily="18" charset="0"/>
                <a:cs typeface="Times New Roman" pitchFamily="18" charset="0"/>
              </a:rPr>
              <a:t>Output Current 600 </a:t>
            </a:r>
            <a:r>
              <a:rPr lang="en-US" sz="3400" dirty="0" err="1">
                <a:latin typeface="Times New Roman" pitchFamily="18" charset="0"/>
                <a:cs typeface="Times New Roman" pitchFamily="18" charset="0"/>
              </a:rPr>
              <a:t>mA</a:t>
            </a:r>
            <a:r>
              <a:rPr lang="en-US" sz="3400" dirty="0">
                <a:latin typeface="Times New Roman" pitchFamily="18" charset="0"/>
                <a:cs typeface="Times New Roman" pitchFamily="18" charset="0"/>
              </a:rPr>
              <a:t> Per Channel.</a:t>
            </a:r>
          </a:p>
          <a:p>
            <a:pPr algn="just">
              <a:lnSpc>
                <a:spcPct val="150000"/>
              </a:lnSpc>
            </a:pPr>
            <a:r>
              <a:rPr lang="en-US" sz="3400" dirty="0">
                <a:latin typeface="Times New Roman" pitchFamily="18" charset="0"/>
                <a:cs typeface="Times New Roman" pitchFamily="18" charset="0"/>
              </a:rPr>
              <a:t>Peak Output Current 1.2 A Per Channel.</a:t>
            </a:r>
          </a:p>
          <a:p>
            <a:pPr algn="just">
              <a:lnSpc>
                <a:spcPct val="150000"/>
              </a:lnSpc>
            </a:pPr>
            <a:r>
              <a:rPr lang="en-US" sz="3400" dirty="0">
                <a:latin typeface="Times New Roman" pitchFamily="18" charset="0"/>
                <a:cs typeface="Times New Roman" pitchFamily="18" charset="0"/>
              </a:rPr>
              <a:t>Output Clamp Diodes for Inductive Transient Suppression</a:t>
            </a:r>
          </a:p>
          <a:p>
            <a:endParaRPr lang="en-US" dirty="0"/>
          </a:p>
        </p:txBody>
      </p:sp>
      <p:sp>
        <p:nvSpPr>
          <p:cNvPr id="3" name="Title 2"/>
          <p:cNvSpPr>
            <a:spLocks noGrp="1"/>
          </p:cNvSpPr>
          <p:nvPr>
            <p:ph type="title"/>
          </p:nvPr>
        </p:nvSpPr>
        <p:spPr>
          <a:xfrm>
            <a:off x="699053" y="145568"/>
            <a:ext cx="10515600" cy="1325563"/>
          </a:xfrm>
        </p:spPr>
        <p:txBody>
          <a:bodyPr/>
          <a:lstStyle/>
          <a:p>
            <a:r>
              <a:rPr lang="en-US" b="1" dirty="0">
                <a:latin typeface="Times New Roman" pitchFamily="18" charset="0"/>
                <a:cs typeface="Times New Roman" pitchFamily="18" charset="0"/>
              </a:rPr>
              <a:t>         </a:t>
            </a:r>
            <a:r>
              <a:rPr lang="en-US" sz="3200" b="1" dirty="0">
                <a:latin typeface="Times New Roman" pitchFamily="18" charset="0"/>
                <a:cs typeface="Times New Roman" pitchFamily="18" charset="0"/>
              </a:rPr>
              <a:t>Motor driver (L293d)</a:t>
            </a:r>
          </a:p>
        </p:txBody>
      </p:sp>
      <p:pic>
        <p:nvPicPr>
          <p:cNvPr id="2050" name="Picture 2" descr="l293D Motor Driver Module &amp;amp; IC Pinouts, datasheet &amp;amp; Arduino Connections"/>
          <p:cNvPicPr>
            <a:picLocks noChangeAspect="1" noChangeArrowheads="1"/>
          </p:cNvPicPr>
          <p:nvPr/>
        </p:nvPicPr>
        <p:blipFill>
          <a:blip r:embed="rId2"/>
          <a:srcRect/>
          <a:stretch>
            <a:fillRect/>
          </a:stretch>
        </p:blipFill>
        <p:spPr bwMode="auto">
          <a:xfrm>
            <a:off x="6792686" y="3095101"/>
            <a:ext cx="4779826" cy="2838022"/>
          </a:xfrm>
          <a:prstGeom prst="rect">
            <a:avLst/>
          </a:prstGeom>
          <a:noFill/>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42937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27759"/>
            <a:ext cx="10515600" cy="4849204"/>
          </a:xfrm>
        </p:spPr>
        <p:txBody>
          <a:bodyPr>
            <a:normAutofit fontScale="85000" lnSpcReduction="10000"/>
          </a:bodyPr>
          <a:lstStyle/>
          <a:p>
            <a:pPr algn="just">
              <a:lnSpc>
                <a:spcPct val="150000"/>
              </a:lnSpc>
            </a:pPr>
            <a:r>
              <a:rPr lang="en-US" sz="2000" dirty="0">
                <a:latin typeface="Times New Roman" pitchFamily="18" charset="0"/>
                <a:cs typeface="Times New Roman" pitchFamily="18" charset="0"/>
              </a:rPr>
              <a:t>A direct current (DC) motor is a type of electric machine that converts electrical energy into mechanical energy.</a:t>
            </a:r>
          </a:p>
          <a:p>
            <a:pPr algn="just">
              <a:lnSpc>
                <a:spcPct val="150000"/>
              </a:lnSpc>
            </a:pPr>
            <a:r>
              <a:rPr lang="en-US" sz="2000" dirty="0">
                <a:latin typeface="Times New Roman" pitchFamily="18" charset="0"/>
                <a:cs typeface="Times New Roman" pitchFamily="18" charset="0"/>
              </a:rPr>
              <a:t> DC motors take electrical power through direct current, and convert this energy into mechanical rotation.</a:t>
            </a:r>
          </a:p>
          <a:p>
            <a:pPr algn="just">
              <a:lnSpc>
                <a:spcPct val="150000"/>
              </a:lnSpc>
              <a:buNone/>
            </a:pPr>
            <a:r>
              <a:rPr lang="en-US" sz="2000" b="1" u="sng" dirty="0">
                <a:latin typeface="Times New Roman" pitchFamily="18" charset="0"/>
                <a:cs typeface="Times New Roman" pitchFamily="18" charset="0"/>
              </a:rPr>
              <a:t>Specifications</a:t>
            </a:r>
          </a:p>
          <a:p>
            <a:pPr algn="just"/>
            <a:r>
              <a:rPr lang="en-US" sz="2000" dirty="0">
                <a:latin typeface="Times New Roman" pitchFamily="18" charset="0"/>
                <a:cs typeface="Times New Roman" pitchFamily="18" charset="0"/>
              </a:rPr>
              <a:t>Standard 130 Type </a:t>
            </a:r>
            <a:r>
              <a:rPr lang="en-US" sz="2000" b="1" dirty="0">
                <a:latin typeface="Times New Roman" pitchFamily="18" charset="0"/>
                <a:cs typeface="Times New Roman" pitchFamily="18" charset="0"/>
              </a:rPr>
              <a:t>DC motor</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Operating Voltage: 4.5V to 9V.</a:t>
            </a:r>
          </a:p>
          <a:p>
            <a:pPr algn="just"/>
            <a:r>
              <a:rPr lang="en-US" sz="2000" dirty="0">
                <a:latin typeface="Times New Roman" pitchFamily="18" charset="0"/>
                <a:cs typeface="Times New Roman" pitchFamily="18" charset="0"/>
              </a:rPr>
              <a:t>Recommended/Rated Voltage: 6V.</a:t>
            </a:r>
          </a:p>
          <a:p>
            <a:pPr algn="just"/>
            <a:r>
              <a:rPr lang="en-US" sz="2000" dirty="0">
                <a:latin typeface="Times New Roman" pitchFamily="18" charset="0"/>
                <a:cs typeface="Times New Roman" pitchFamily="18" charset="0"/>
              </a:rPr>
              <a:t>Current at No load: 70mA (max)</a:t>
            </a:r>
          </a:p>
          <a:p>
            <a:pPr algn="just"/>
            <a:r>
              <a:rPr lang="en-US" sz="2000" dirty="0">
                <a:latin typeface="Times New Roman" pitchFamily="18" charset="0"/>
                <a:cs typeface="Times New Roman" pitchFamily="18" charset="0"/>
              </a:rPr>
              <a:t>No-load Speed: 9000 rpm.</a:t>
            </a:r>
          </a:p>
          <a:p>
            <a:pPr algn="just"/>
            <a:r>
              <a:rPr lang="en-US" sz="2000" dirty="0">
                <a:latin typeface="Times New Roman" pitchFamily="18" charset="0"/>
                <a:cs typeface="Times New Roman" pitchFamily="18" charset="0"/>
              </a:rPr>
              <a:t>Loaded current: 250mA (approx)</a:t>
            </a:r>
          </a:p>
          <a:p>
            <a:pPr algn="just"/>
            <a:r>
              <a:rPr lang="en-US" sz="2000" dirty="0">
                <a:latin typeface="Times New Roman" pitchFamily="18" charset="0"/>
                <a:cs typeface="Times New Roman" pitchFamily="18" charset="0"/>
              </a:rPr>
              <a:t>Rated Load: 10g*cm.</a:t>
            </a:r>
          </a:p>
          <a:p>
            <a:pPr algn="just"/>
            <a:r>
              <a:rPr lang="en-US" sz="2000" b="1" dirty="0">
                <a:latin typeface="Times New Roman" pitchFamily="18" charset="0"/>
                <a:cs typeface="Times New Roman" pitchFamily="18" charset="0"/>
              </a:rPr>
              <a:t>Motor</a:t>
            </a:r>
            <a:r>
              <a:rPr lang="en-US" sz="2000" dirty="0">
                <a:latin typeface="Times New Roman" pitchFamily="18" charset="0"/>
                <a:cs typeface="Times New Roman" pitchFamily="18" charset="0"/>
              </a:rPr>
              <a:t> Size: 27.5mm x 20mm x 15mm</a:t>
            </a:r>
          </a:p>
          <a:p>
            <a:pPr algn="just">
              <a:lnSpc>
                <a:spcPct val="150000"/>
              </a:lnSpc>
            </a:pP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       </a:t>
            </a:r>
            <a:r>
              <a:rPr lang="en-US" sz="3200" b="1" dirty="0">
                <a:latin typeface="Times New Roman" pitchFamily="18" charset="0"/>
                <a:cs typeface="Times New Roman" pitchFamily="18" charset="0"/>
              </a:rPr>
              <a:t>DC Motor</a:t>
            </a:r>
          </a:p>
        </p:txBody>
      </p:sp>
      <p:pic>
        <p:nvPicPr>
          <p:cNvPr id="30722" name="Picture 2" descr="Toy/Hobby DC Motor Pinout Wiring, Specifications, Uses Guide and Datasheet"/>
          <p:cNvPicPr>
            <a:picLocks noChangeAspect="1" noChangeArrowheads="1"/>
          </p:cNvPicPr>
          <p:nvPr/>
        </p:nvPicPr>
        <p:blipFill>
          <a:blip r:embed="rId2"/>
          <a:srcRect/>
          <a:stretch>
            <a:fillRect/>
          </a:stretch>
        </p:blipFill>
        <p:spPr bwMode="auto">
          <a:xfrm>
            <a:off x="7393577" y="3130686"/>
            <a:ext cx="3682546" cy="2577783"/>
          </a:xfrm>
          <a:prstGeom prst="rect">
            <a:avLst/>
          </a:prstGeom>
          <a:noFill/>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2489737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830DD6-8B60-18F1-63B9-BEB426D0D9C5}"/>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3" name="Content Placeholder 1">
            <a:extLst>
              <a:ext uri="{FF2B5EF4-FFF2-40B4-BE49-F238E27FC236}">
                <a16:creationId xmlns:a16="http://schemas.microsoft.com/office/drawing/2014/main" id="{9C034361-D68B-A5F3-E824-1AD9A76ED753}"/>
              </a:ext>
            </a:extLst>
          </p:cNvPr>
          <p:cNvSpPr txBox="1">
            <a:spLocks/>
          </p:cNvSpPr>
          <p:nvPr/>
        </p:nvSpPr>
        <p:spPr>
          <a:xfrm>
            <a:off x="476212" y="1214422"/>
            <a:ext cx="10953827"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Arial" pitchFamily="34" charset="0"/>
              <a:buNone/>
            </a:pPr>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The power supply will supply the regulated power supply to the unit which is first converted into 12V AC. 12V AC is converted into DC using rectifier circuit. Finally the 7805 voltage regulator provides constant 5V DC supply which will be given to circuit. </a:t>
            </a:r>
          </a:p>
          <a:p>
            <a:pPr algn="just">
              <a:lnSpc>
                <a:spcPct val="150000"/>
              </a:lnSpc>
              <a:buFont typeface="Arial" pitchFamily="34" charset="0"/>
              <a:buNone/>
            </a:pPr>
            <a:r>
              <a:rPr lang="en-US" sz="1800" b="1" u="sng" dirty="0">
                <a:latin typeface="Times New Roman" pitchFamily="18" charset="0"/>
                <a:cs typeface="Times New Roman" pitchFamily="18" charset="0"/>
              </a:rPr>
              <a:t>Specifications</a:t>
            </a:r>
          </a:p>
          <a:p>
            <a:pPr algn="just">
              <a:lnSpc>
                <a:spcPct val="150000"/>
              </a:lnSpc>
            </a:pPr>
            <a:endParaRPr lang="en-US" sz="2000" b="1" u="sng" dirty="0">
              <a:latin typeface="Times New Roman" pitchFamily="18" charset="0"/>
              <a:cs typeface="Times New Roman" pitchFamily="18" charset="0"/>
            </a:endParaRPr>
          </a:p>
        </p:txBody>
      </p:sp>
      <p:sp>
        <p:nvSpPr>
          <p:cNvPr id="4" name="Title 2">
            <a:extLst>
              <a:ext uri="{FF2B5EF4-FFF2-40B4-BE49-F238E27FC236}">
                <a16:creationId xmlns:a16="http://schemas.microsoft.com/office/drawing/2014/main" id="{7D9D55C3-07F9-629E-F34B-3DD6B379C0D8}"/>
              </a:ext>
            </a:extLst>
          </p:cNvPr>
          <p:cNvSpPr txBox="1">
            <a:spLocks/>
          </p:cNvSpPr>
          <p:nvPr/>
        </p:nvSpPr>
        <p:spPr>
          <a:xfrm>
            <a:off x="1080607" y="464906"/>
            <a:ext cx="109728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          POWER SUPPLY</a:t>
            </a:r>
          </a:p>
        </p:txBody>
      </p:sp>
      <p:graphicFrame>
        <p:nvGraphicFramePr>
          <p:cNvPr id="5" name="Table 4">
            <a:extLst>
              <a:ext uri="{FF2B5EF4-FFF2-40B4-BE49-F238E27FC236}">
                <a16:creationId xmlns:a16="http://schemas.microsoft.com/office/drawing/2014/main" id="{28739BF5-7999-B10C-ADE7-9F798CF75E23}"/>
              </a:ext>
            </a:extLst>
          </p:cNvPr>
          <p:cNvGraphicFramePr>
            <a:graphicFrameLocks noGrp="1"/>
          </p:cNvGraphicFramePr>
          <p:nvPr>
            <p:extLst>
              <p:ext uri="{D42A27DB-BD31-4B8C-83A1-F6EECF244321}">
                <p14:modId xmlns:p14="http://schemas.microsoft.com/office/powerpoint/2010/main" val="908912720"/>
              </p:ext>
            </p:extLst>
          </p:nvPr>
        </p:nvGraphicFramePr>
        <p:xfrm>
          <a:off x="685761" y="3287369"/>
          <a:ext cx="6572296" cy="2868610"/>
        </p:xfrm>
        <a:graphic>
          <a:graphicData uri="http://schemas.openxmlformats.org/drawingml/2006/table">
            <a:tbl>
              <a:tblPr/>
              <a:tblGrid>
                <a:gridCol w="3286148">
                  <a:extLst>
                    <a:ext uri="{9D8B030D-6E8A-4147-A177-3AD203B41FA5}">
                      <a16:colId xmlns:a16="http://schemas.microsoft.com/office/drawing/2014/main" val="20000"/>
                    </a:ext>
                  </a:extLst>
                </a:gridCol>
                <a:gridCol w="3286148">
                  <a:extLst>
                    <a:ext uri="{9D8B030D-6E8A-4147-A177-3AD203B41FA5}">
                      <a16:colId xmlns:a16="http://schemas.microsoft.com/office/drawing/2014/main" val="20001"/>
                    </a:ext>
                  </a:extLst>
                </a:gridCol>
              </a:tblGrid>
              <a:tr h="541838">
                <a:tc>
                  <a:txBody>
                    <a:bodyPr/>
                    <a:lstStyle/>
                    <a:p>
                      <a:r>
                        <a:rPr lang="en-US" sz="1800" dirty="0">
                          <a:latin typeface="Times New Roman" pitchFamily="18" charset="0"/>
                          <a:cs typeface="Times New Roman" pitchFamily="18" charset="0"/>
                        </a:rPr>
                        <a:t>Operating Voltage</a:t>
                      </a:r>
                    </a:p>
                  </a:txBody>
                  <a:tcPr marL="119676"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sz="1800">
                          <a:latin typeface="Times New Roman" pitchFamily="18" charset="0"/>
                          <a:cs typeface="Times New Roman" pitchFamily="18" charset="0"/>
                        </a:rPr>
                        <a:t>5V</a:t>
                      </a:r>
                    </a:p>
                  </a:txBody>
                  <a:tcPr marL="124663"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92467">
                <a:tc>
                  <a:txBody>
                    <a:bodyPr/>
                    <a:lstStyle/>
                    <a:p>
                      <a:r>
                        <a:rPr lang="en-US" sz="1800" dirty="0">
                          <a:latin typeface="Times New Roman" pitchFamily="18" charset="0"/>
                          <a:cs typeface="Times New Roman" pitchFamily="18" charset="0"/>
                        </a:rPr>
                        <a:t>Input Voltage (recommended)</a:t>
                      </a:r>
                    </a:p>
                  </a:txBody>
                  <a:tcPr marL="119676"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sz="1800" dirty="0">
                          <a:latin typeface="Times New Roman" pitchFamily="18" charset="0"/>
                          <a:cs typeface="Times New Roman" pitchFamily="18" charset="0"/>
                        </a:rPr>
                        <a:t>7-12V</a:t>
                      </a:r>
                    </a:p>
                  </a:txBody>
                  <a:tcPr marL="124663"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838">
                <a:tc>
                  <a:txBody>
                    <a:bodyPr/>
                    <a:lstStyle/>
                    <a:p>
                      <a:r>
                        <a:rPr lang="en-US" sz="1800" dirty="0">
                          <a:latin typeface="Times New Roman" pitchFamily="18" charset="0"/>
                          <a:cs typeface="Times New Roman" pitchFamily="18" charset="0"/>
                        </a:rPr>
                        <a:t>Input Voltage (limit)</a:t>
                      </a:r>
                    </a:p>
                  </a:txBody>
                  <a:tcPr marL="119676"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sz="1800" dirty="0">
                          <a:latin typeface="Times New Roman" pitchFamily="18" charset="0"/>
                          <a:cs typeface="Times New Roman" pitchFamily="18" charset="0"/>
                        </a:rPr>
                        <a:t>6-20V</a:t>
                      </a:r>
                    </a:p>
                  </a:txBody>
                  <a:tcPr marL="124663"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92467">
                <a:tc>
                  <a:txBody>
                    <a:bodyPr/>
                    <a:lstStyle/>
                    <a:p>
                      <a:r>
                        <a:rPr lang="en-US" sz="1800" dirty="0">
                          <a:latin typeface="Times New Roman" pitchFamily="18" charset="0"/>
                          <a:cs typeface="Times New Roman" pitchFamily="18" charset="0"/>
                        </a:rPr>
                        <a:t>Digital I/O Pins</a:t>
                      </a:r>
                    </a:p>
                  </a:txBody>
                  <a:tcPr marL="119676"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US" sz="1800" dirty="0">
                          <a:latin typeface="Times New Roman" pitchFamily="18" charset="0"/>
                          <a:cs typeface="Times New Roman" pitchFamily="18" charset="0"/>
                        </a:rPr>
                        <a:t>14 (of which 6 provide PWM output)</a:t>
                      </a:r>
                    </a:p>
                  </a:txBody>
                  <a:tcPr marL="124663" marR="124663" marT="74798" marB="74798"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pic>
        <p:nvPicPr>
          <p:cNvPr id="6" name="Picture 1">
            <a:extLst>
              <a:ext uri="{FF2B5EF4-FFF2-40B4-BE49-F238E27FC236}">
                <a16:creationId xmlns:a16="http://schemas.microsoft.com/office/drawing/2014/main" id="{47E7DD02-2C24-FAA0-A899-9A65412F2251}"/>
              </a:ext>
            </a:extLst>
          </p:cNvPr>
          <p:cNvPicPr>
            <a:picLocks noChangeAspect="1" noChangeArrowheads="1"/>
          </p:cNvPicPr>
          <p:nvPr/>
        </p:nvPicPr>
        <p:blipFill>
          <a:blip r:embed="rId2"/>
          <a:srcRect/>
          <a:stretch>
            <a:fillRect/>
          </a:stretch>
        </p:blipFill>
        <p:spPr bwMode="auto">
          <a:xfrm>
            <a:off x="8382017" y="3786193"/>
            <a:ext cx="2952771" cy="2428875"/>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2227147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26" y="821199"/>
            <a:ext cx="10972800" cy="796086"/>
          </a:xfrm>
        </p:spPr>
        <p:txBody>
          <a:bodyPr>
            <a:normAutofit/>
          </a:bodyPr>
          <a:lstStyle/>
          <a:p>
            <a:r>
              <a:rPr lang="en-US" b="1" dirty="0">
                <a:solidFill>
                  <a:schemeClr val="tx1">
                    <a:lumMod val="75000"/>
                    <a:lumOff val="25000"/>
                  </a:schemeClr>
                </a:solidFill>
                <a:latin typeface="Times New Roman" pitchFamily="18" charset="0"/>
                <a:cs typeface="Times New Roman" pitchFamily="18" charset="0"/>
              </a:rPr>
              <a:t>        </a:t>
            </a:r>
            <a:r>
              <a:rPr lang="en-US" sz="3200" b="1" dirty="0">
                <a:solidFill>
                  <a:schemeClr val="tx1">
                    <a:lumMod val="75000"/>
                    <a:lumOff val="25000"/>
                  </a:schemeClr>
                </a:solidFill>
                <a:latin typeface="Times New Roman" pitchFamily="18" charset="0"/>
                <a:cs typeface="Times New Roman" pitchFamily="18" charset="0"/>
              </a:rPr>
              <a:t>SOFTWARE REQUIREMENTS</a:t>
            </a:r>
          </a:p>
        </p:txBody>
      </p:sp>
      <p:sp>
        <p:nvSpPr>
          <p:cNvPr id="3" name="Content Placeholder 2"/>
          <p:cNvSpPr>
            <a:spLocks noGrp="1"/>
          </p:cNvSpPr>
          <p:nvPr>
            <p:ph idx="1"/>
          </p:nvPr>
        </p:nvSpPr>
        <p:spPr>
          <a:xfrm>
            <a:off x="1590260" y="1873194"/>
            <a:ext cx="10972800" cy="4895864"/>
          </a:xfrm>
        </p:spPr>
        <p:txBody>
          <a:bodyPr>
            <a:normAutofit/>
          </a:bodyPr>
          <a:lstStyle/>
          <a:p>
            <a:pPr algn="just">
              <a:lnSpc>
                <a:spcPct val="150000"/>
              </a:lnSpc>
            </a:pPr>
            <a:r>
              <a:rPr lang="en-US" sz="1800" dirty="0">
                <a:latin typeface="Times New Roman" pitchFamily="18" charset="0"/>
                <a:cs typeface="Times New Roman" pitchFamily="18" charset="0"/>
              </a:rPr>
              <a:t>UBI dots</a:t>
            </a:r>
          </a:p>
          <a:p>
            <a:pPr algn="just">
              <a:lnSpc>
                <a:spcPct val="150000"/>
              </a:lnSpc>
            </a:pP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IDE</a:t>
            </a:r>
          </a:p>
          <a:p>
            <a:pPr algn="just">
              <a:lnSpc>
                <a:spcPct val="150000"/>
              </a:lnSpc>
            </a:pPr>
            <a:r>
              <a:rPr lang="en-US" sz="1800" dirty="0">
                <a:latin typeface="Times New Roman" pitchFamily="18" charset="0"/>
                <a:cs typeface="Times New Roman" pitchFamily="18" charset="0"/>
              </a:rPr>
              <a:t>Embedded C Language</a:t>
            </a:r>
          </a:p>
        </p:txBody>
      </p:sp>
      <p:pic>
        <p:nvPicPr>
          <p:cNvPr id="4" name="Picture 3">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2534534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75000"/>
                    <a:lumOff val="25000"/>
                  </a:schemeClr>
                </a:solidFill>
                <a:latin typeface="Times New Roman" pitchFamily="18" charset="0"/>
                <a:cs typeface="Times New Roman" pitchFamily="18" charset="0"/>
              </a:rPr>
              <a:t>       </a:t>
            </a:r>
            <a:r>
              <a:rPr lang="en-US" sz="3200" b="1" dirty="0">
                <a:solidFill>
                  <a:schemeClr val="tx1">
                    <a:lumMod val="75000"/>
                    <a:lumOff val="25000"/>
                  </a:schemeClr>
                </a:solidFill>
                <a:latin typeface="Times New Roman" pitchFamily="18" charset="0"/>
                <a:cs typeface="Times New Roman" pitchFamily="18" charset="0"/>
              </a:rPr>
              <a:t>ARDUINO IDE</a:t>
            </a:r>
          </a:p>
        </p:txBody>
      </p:sp>
      <p:sp>
        <p:nvSpPr>
          <p:cNvPr id="3" name="Content Placeholder 2"/>
          <p:cNvSpPr>
            <a:spLocks noGrp="1"/>
          </p:cNvSpPr>
          <p:nvPr>
            <p:ph idx="1"/>
          </p:nvPr>
        </p:nvSpPr>
        <p:spPr>
          <a:xfrm>
            <a:off x="603741" y="1403593"/>
            <a:ext cx="5363308" cy="5266837"/>
          </a:xfrm>
        </p:spPr>
        <p:txBody>
          <a:bodyPr>
            <a:normAutofit/>
          </a:bodyPr>
          <a:lstStyle/>
          <a:p>
            <a:pPr algn="just">
              <a:lnSpc>
                <a:spcPct val="150000"/>
              </a:lnSpc>
            </a:pPr>
            <a:r>
              <a:rPr lang="en-US" sz="1800" dirty="0">
                <a:latin typeface="Times New Roman" pitchFamily="18" charset="0"/>
                <a:cs typeface="Times New Roman" pitchFamily="18" charset="0"/>
              </a:rPr>
              <a:t>To Program the Atmega328 Microcontroller we used this IDE.</a:t>
            </a:r>
          </a:p>
          <a:p>
            <a:pPr algn="just">
              <a:lnSpc>
                <a:spcPct val="150000"/>
              </a:lnSpc>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microcontrollers are pre-programmed with a boot loader that simplifies uploading of programs to the on-chip flash memory. </a:t>
            </a:r>
          </a:p>
          <a:p>
            <a:pPr algn="just">
              <a:lnSpc>
                <a:spcPct val="150000"/>
              </a:lnSpc>
            </a:pPr>
            <a:r>
              <a:rPr lang="en-US" sz="1800" dirty="0">
                <a:latin typeface="Times New Roman" pitchFamily="18" charset="0"/>
                <a:cs typeface="Times New Roman" pitchFamily="18" charset="0"/>
              </a:rPr>
              <a:t>The default boot loader of the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UNO is the boot-loader. </a:t>
            </a:r>
          </a:p>
          <a:p>
            <a:pPr algn="just">
              <a:lnSpc>
                <a:spcPct val="150000"/>
              </a:lnSpc>
            </a:pPr>
            <a:r>
              <a:rPr lang="en-US" sz="1800" dirty="0">
                <a:latin typeface="Times New Roman" pitchFamily="18" charset="0"/>
                <a:cs typeface="Times New Roman" pitchFamily="18" charset="0"/>
              </a:rPr>
              <a:t>Boards are loaded with program code via a serial connection to another computer. </a:t>
            </a:r>
          </a:p>
        </p:txBody>
      </p:sp>
      <p:pic>
        <p:nvPicPr>
          <p:cNvPr id="16385" name="Picture 1"/>
          <p:cNvPicPr>
            <a:picLocks noChangeAspect="1" noChangeArrowheads="1"/>
          </p:cNvPicPr>
          <p:nvPr/>
        </p:nvPicPr>
        <p:blipFill>
          <a:blip r:embed="rId2"/>
          <a:srcRect/>
          <a:stretch>
            <a:fillRect/>
          </a:stretch>
        </p:blipFill>
        <p:spPr bwMode="auto">
          <a:xfrm>
            <a:off x="6189785" y="1230924"/>
            <a:ext cx="5735419" cy="5205046"/>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92497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tx1">
                    <a:lumMod val="75000"/>
                    <a:lumOff val="25000"/>
                  </a:schemeClr>
                </a:solidFill>
                <a:latin typeface="Times New Roman" pitchFamily="18" charset="0"/>
                <a:cs typeface="Times New Roman" pitchFamily="18" charset="0"/>
              </a:rPr>
              <a:t>UBI DOTS (CLOUD )</a:t>
            </a:r>
          </a:p>
        </p:txBody>
      </p:sp>
      <p:sp>
        <p:nvSpPr>
          <p:cNvPr id="3" name="Content Placeholder 2"/>
          <p:cNvSpPr>
            <a:spLocks noGrp="1"/>
          </p:cNvSpPr>
          <p:nvPr>
            <p:ph idx="1"/>
          </p:nvPr>
        </p:nvSpPr>
        <p:spPr>
          <a:xfrm>
            <a:off x="838201" y="1825625"/>
            <a:ext cx="5726723" cy="4351338"/>
          </a:xfrm>
        </p:spPr>
        <p:txBody>
          <a:bodyPr>
            <a:normAutofit/>
          </a:bodyPr>
          <a:lstStyle/>
          <a:p>
            <a:pPr algn="just">
              <a:lnSpc>
                <a:spcPct val="150000"/>
              </a:lnSpc>
            </a:pPr>
            <a:r>
              <a:rPr lang="en-US" sz="1800">
                <a:latin typeface="Times New Roman" pitchFamily="18" charset="0"/>
                <a:cs typeface="Times New Roman" pitchFamily="18" charset="0"/>
              </a:rPr>
              <a:t>UBI dots </a:t>
            </a:r>
            <a:r>
              <a:rPr lang="en-US" sz="1800" dirty="0">
                <a:latin typeface="Times New Roman" pitchFamily="18" charset="0"/>
                <a:cs typeface="Times New Roman" pitchFamily="18" charset="0"/>
              </a:rPr>
              <a:t>is an open source Internet of Things (IoT) application and API to store and retrieve data from things using the HTTP protocol over the Internet or via a Local Area Network. </a:t>
            </a:r>
          </a:p>
          <a:p>
            <a:pPr algn="just">
              <a:lnSpc>
                <a:spcPct val="150000"/>
              </a:lnSpc>
            </a:pPr>
            <a:r>
              <a:rPr lang="en-US" sz="1800" dirty="0" err="1">
                <a:latin typeface="Times New Roman" pitchFamily="18" charset="0"/>
                <a:cs typeface="Times New Roman" pitchFamily="18" charset="0"/>
              </a:rPr>
              <a:t>Ubidots</a:t>
            </a:r>
            <a:r>
              <a:rPr lang="en-US" sz="1800" dirty="0">
                <a:latin typeface="Times New Roman" pitchFamily="18" charset="0"/>
                <a:cs typeface="Times New Roman" pitchFamily="18" charset="0"/>
              </a:rPr>
              <a:t> enables the creation of sensor logging applications, location tracking applications, and a social network of things with status updates.</a:t>
            </a:r>
          </a:p>
        </p:txBody>
      </p:sp>
      <p:pic>
        <p:nvPicPr>
          <p:cNvPr id="4" name="Picture 3" descr="add_var_and_info"/>
          <p:cNvPicPr/>
          <p:nvPr/>
        </p:nvPicPr>
        <p:blipFill>
          <a:blip r:embed="rId2" cstate="print"/>
          <a:srcRect/>
          <a:stretch>
            <a:fillRect/>
          </a:stretch>
        </p:blipFill>
        <p:spPr bwMode="auto">
          <a:xfrm>
            <a:off x="6623539" y="1910862"/>
            <a:ext cx="5380893" cy="4431322"/>
          </a:xfrm>
          <a:prstGeom prst="rect">
            <a:avLst/>
          </a:prstGeom>
          <a:noFill/>
          <a:ln w="9525">
            <a:noFill/>
            <a:miter lim="800000"/>
            <a:headEnd/>
            <a:tailEnd/>
          </a:ln>
        </p:spPr>
      </p:pic>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72899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56" y="260764"/>
            <a:ext cx="10885714" cy="1325563"/>
          </a:xfrm>
        </p:spPr>
        <p:txBody>
          <a:bodyPr>
            <a:normAutofit/>
          </a:bodyPr>
          <a:lstStyle/>
          <a:p>
            <a:pPr algn="ctr"/>
            <a:r>
              <a:rPr lang="en-US" sz="3200" b="1" dirty="0">
                <a:solidFill>
                  <a:schemeClr val="tx1">
                    <a:lumMod val="75000"/>
                    <a:lumOff val="25000"/>
                  </a:schemeClr>
                </a:solidFill>
                <a:latin typeface="Times New Roman" pitchFamily="18" charset="0"/>
                <a:cs typeface="Times New Roman" pitchFamily="18" charset="0"/>
              </a:rPr>
              <a:t>ALGORITHM</a:t>
            </a:r>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pic>
        <p:nvPicPr>
          <p:cNvPr id="6" name="Picture 5"/>
          <p:cNvPicPr/>
          <p:nvPr/>
        </p:nvPicPr>
        <p:blipFill>
          <a:blip r:embed="rId3"/>
          <a:srcRect/>
          <a:stretch>
            <a:fillRect/>
          </a:stretch>
        </p:blipFill>
        <p:spPr bwMode="auto">
          <a:xfrm>
            <a:off x="3276600" y="1681162"/>
            <a:ext cx="5159829" cy="4959124"/>
          </a:xfrm>
          <a:prstGeom prst="rect">
            <a:avLst/>
          </a:prstGeom>
          <a:noFill/>
          <a:ln w="9525">
            <a:noFill/>
            <a:miter lim="800000"/>
            <a:headEnd/>
            <a:tailEnd/>
          </a:ln>
        </p:spPr>
      </p:pic>
    </p:spTree>
    <p:extLst>
      <p:ext uri="{BB962C8B-B14F-4D97-AF65-F5344CB8AC3E}">
        <p14:creationId xmlns:p14="http://schemas.microsoft.com/office/powerpoint/2010/main" val="2503513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A3C048-C32D-426C-356B-6AC709E7AD72}"/>
              </a:ext>
            </a:extLst>
          </p:cNvPr>
          <p:cNvSpPr>
            <a:spLocks noGrp="1"/>
          </p:cNvSpPr>
          <p:nvPr>
            <p:ph type="sldNum" sz="quarter" idx="12"/>
          </p:nvPr>
        </p:nvSpPr>
        <p:spPr/>
        <p:txBody>
          <a:bodyPr/>
          <a:lstStyle/>
          <a:p>
            <a:fld id="{D5DBFA6B-6BFA-499F-8D78-802DDEC96E8C}" type="slidenum">
              <a:rPr lang="en-IN" smtClean="0"/>
              <a:pPr/>
              <a:t>28</a:t>
            </a:fld>
            <a:endParaRPr lang="en-IN" dirty="0"/>
          </a:p>
        </p:txBody>
      </p:sp>
      <p:sp>
        <p:nvSpPr>
          <p:cNvPr id="3" name="TextBox 2">
            <a:extLst>
              <a:ext uri="{FF2B5EF4-FFF2-40B4-BE49-F238E27FC236}">
                <a16:creationId xmlns:a16="http://schemas.microsoft.com/office/drawing/2014/main" id="{B7610FE1-6B6B-EEA7-C71E-A4CB01D77ADF}"/>
              </a:ext>
            </a:extLst>
          </p:cNvPr>
          <p:cNvSpPr txBox="1"/>
          <p:nvPr/>
        </p:nvSpPr>
        <p:spPr>
          <a:xfrm>
            <a:off x="4635500" y="374650"/>
            <a:ext cx="40767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6DCA356B-8F4F-A442-4192-1B14A2AE4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84150"/>
            <a:ext cx="1703974" cy="1299923"/>
          </a:xfrm>
          <a:prstGeom prst="rect">
            <a:avLst/>
          </a:prstGeom>
        </p:spPr>
      </p:pic>
      <p:pic>
        <p:nvPicPr>
          <p:cNvPr id="8" name="Picture 7">
            <a:extLst>
              <a:ext uri="{FF2B5EF4-FFF2-40B4-BE49-F238E27FC236}">
                <a16:creationId xmlns:a16="http://schemas.microsoft.com/office/drawing/2014/main" id="{9C84E4A2-2004-7C60-3546-EE218846F737}"/>
              </a:ext>
            </a:extLst>
          </p:cNvPr>
          <p:cNvPicPr>
            <a:picLocks noChangeAspect="1"/>
          </p:cNvPicPr>
          <p:nvPr/>
        </p:nvPicPr>
        <p:blipFill>
          <a:blip r:embed="rId3"/>
          <a:stretch>
            <a:fillRect/>
          </a:stretch>
        </p:blipFill>
        <p:spPr>
          <a:xfrm>
            <a:off x="2848665" y="1412875"/>
            <a:ext cx="6449392" cy="4943475"/>
          </a:xfrm>
          <a:prstGeom prst="rect">
            <a:avLst/>
          </a:prstGeom>
        </p:spPr>
      </p:pic>
    </p:spTree>
    <p:extLst>
      <p:ext uri="{BB962C8B-B14F-4D97-AF65-F5344CB8AC3E}">
        <p14:creationId xmlns:p14="http://schemas.microsoft.com/office/powerpoint/2010/main" val="3804973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93FB3-C51A-DB8C-42A3-BA31670BC2DF}"/>
              </a:ext>
            </a:extLst>
          </p:cNvPr>
          <p:cNvSpPr>
            <a:spLocks noGrp="1"/>
          </p:cNvSpPr>
          <p:nvPr>
            <p:ph type="sldNum" sz="quarter" idx="12"/>
          </p:nvPr>
        </p:nvSpPr>
        <p:spPr/>
        <p:txBody>
          <a:bodyPr/>
          <a:lstStyle/>
          <a:p>
            <a:fld id="{D5DBFA6B-6BFA-499F-8D78-802DDEC96E8C}" type="slidenum">
              <a:rPr lang="en-IN" smtClean="0"/>
              <a:pPr/>
              <a:t>29</a:t>
            </a:fld>
            <a:endParaRPr lang="en-IN" dirty="0"/>
          </a:p>
        </p:txBody>
      </p:sp>
      <p:pic>
        <p:nvPicPr>
          <p:cNvPr id="5" name="Picture 4">
            <a:extLst>
              <a:ext uri="{FF2B5EF4-FFF2-40B4-BE49-F238E27FC236}">
                <a16:creationId xmlns:a16="http://schemas.microsoft.com/office/drawing/2014/main" id="{69637E36-3FA8-4596-F39D-40109BE4B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16017"/>
            <a:ext cx="1746250" cy="1299923"/>
          </a:xfrm>
          <a:prstGeom prst="rect">
            <a:avLst/>
          </a:prstGeom>
        </p:spPr>
      </p:pic>
      <p:pic>
        <p:nvPicPr>
          <p:cNvPr id="7" name="Picture 6">
            <a:extLst>
              <a:ext uri="{FF2B5EF4-FFF2-40B4-BE49-F238E27FC236}">
                <a16:creationId xmlns:a16="http://schemas.microsoft.com/office/drawing/2014/main" id="{B5CDAE29-7B1C-55AC-F4D5-8C7B9C07D22E}"/>
              </a:ext>
            </a:extLst>
          </p:cNvPr>
          <p:cNvPicPr>
            <a:picLocks noChangeAspect="1"/>
          </p:cNvPicPr>
          <p:nvPr/>
        </p:nvPicPr>
        <p:blipFill>
          <a:blip r:embed="rId3"/>
          <a:stretch>
            <a:fillRect/>
          </a:stretch>
        </p:blipFill>
        <p:spPr>
          <a:xfrm>
            <a:off x="1206500" y="1584325"/>
            <a:ext cx="9886950" cy="4638675"/>
          </a:xfrm>
          <a:prstGeom prst="rect">
            <a:avLst/>
          </a:prstGeom>
        </p:spPr>
      </p:pic>
    </p:spTree>
    <p:extLst>
      <p:ext uri="{BB962C8B-B14F-4D97-AF65-F5344CB8AC3E}">
        <p14:creationId xmlns:p14="http://schemas.microsoft.com/office/powerpoint/2010/main" val="220547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940134-16A9-7A08-606F-8632BD28BB69}"/>
              </a:ext>
            </a:extLst>
          </p:cNvPr>
          <p:cNvSpPr>
            <a:spLocks noGrp="1"/>
          </p:cNvSpPr>
          <p:nvPr>
            <p:ph type="sldNum" sz="quarter" idx="12"/>
          </p:nvPr>
        </p:nvSpPr>
        <p:spPr/>
        <p:txBody>
          <a:bodyPr/>
          <a:lstStyle/>
          <a:p>
            <a:fld id="{D5DBFA6B-6BFA-499F-8D78-802DDEC96E8C}" type="slidenum">
              <a:rPr lang="en-IN" smtClean="0"/>
              <a:pPr/>
              <a:t>3</a:t>
            </a:fld>
            <a:endParaRPr lang="en-IN" dirty="0"/>
          </a:p>
        </p:txBody>
      </p:sp>
      <p:sp>
        <p:nvSpPr>
          <p:cNvPr id="3" name="TextBox 2">
            <a:extLst>
              <a:ext uri="{FF2B5EF4-FFF2-40B4-BE49-F238E27FC236}">
                <a16:creationId xmlns:a16="http://schemas.microsoft.com/office/drawing/2014/main" id="{99DC0157-2DF1-E4ED-0DE9-6D56F384176D}"/>
              </a:ext>
            </a:extLst>
          </p:cNvPr>
          <p:cNvSpPr txBox="1"/>
          <p:nvPr/>
        </p:nvSpPr>
        <p:spPr>
          <a:xfrm>
            <a:off x="1017766" y="1631674"/>
            <a:ext cx="9789507" cy="4832092"/>
          </a:xfrm>
          <a:prstGeom prst="rect">
            <a:avLst/>
          </a:prstGeom>
          <a:noFill/>
        </p:spPr>
        <p:txBody>
          <a:bodyPr wrap="square" rtlCol="0">
            <a:spAutoFit/>
          </a:bodyPr>
          <a:lstStyle/>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introduces an "Automatic Nurse Assistant Robot" designed to augment the capabilities of medical staff, enabling them to efficiently manage medical emergencies. </a:t>
            </a: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innovative robot utilizes a health tracking system integrated with an IoT platform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real-time patient data, including metrics like oxygen levels, pulse rate, and temperature. And also this robot can be able to detect the air quality in patient rooms. Depending on the air quality the DC motor rotates indicating to switch on the air purifier.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core aim of this project is to ensure the well-being of patients by employing voice commands, text commands, and a cloud-based database system while maintaining a high level of security through the implementation of Relays and Sensors over the Internet. Advanced sensors such as an oximeter sensor, Temperature sensor, AQI sensor, and Touch Sensor with LCD display are integrated into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3A9F4FB-7BCB-3CC0-EAD6-8F72C4D0B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48" y="-12821"/>
            <a:ext cx="1703974" cy="1299923"/>
          </a:xfrm>
          <a:prstGeom prst="rect">
            <a:avLst/>
          </a:prstGeom>
        </p:spPr>
      </p:pic>
      <p:sp>
        <p:nvSpPr>
          <p:cNvPr id="6" name="TextBox 5">
            <a:extLst>
              <a:ext uri="{FF2B5EF4-FFF2-40B4-BE49-F238E27FC236}">
                <a16:creationId xmlns:a16="http://schemas.microsoft.com/office/drawing/2014/main" id="{1EA42084-50D4-B555-4ED4-A1C4223BC077}"/>
              </a:ext>
            </a:extLst>
          </p:cNvPr>
          <p:cNvSpPr txBox="1"/>
          <p:nvPr/>
        </p:nvSpPr>
        <p:spPr>
          <a:xfrm>
            <a:off x="2559326" y="541683"/>
            <a:ext cx="2034460" cy="58477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9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59CF2F-6980-EF1A-C473-FC5925D003A3}"/>
              </a:ext>
            </a:extLst>
          </p:cNvPr>
          <p:cNvSpPr>
            <a:spLocks noGrp="1"/>
          </p:cNvSpPr>
          <p:nvPr>
            <p:ph type="sldNum" sz="quarter" idx="12"/>
          </p:nvPr>
        </p:nvSpPr>
        <p:spPr/>
        <p:txBody>
          <a:bodyPr/>
          <a:lstStyle/>
          <a:p>
            <a:fld id="{D5DBFA6B-6BFA-499F-8D78-802DDEC96E8C}" type="slidenum">
              <a:rPr lang="en-IN" smtClean="0"/>
              <a:pPr/>
              <a:t>30</a:t>
            </a:fld>
            <a:endParaRPr lang="en-IN" dirty="0"/>
          </a:p>
        </p:txBody>
      </p:sp>
      <p:sp>
        <p:nvSpPr>
          <p:cNvPr id="4" name="TextBox 3">
            <a:extLst>
              <a:ext uri="{FF2B5EF4-FFF2-40B4-BE49-F238E27FC236}">
                <a16:creationId xmlns:a16="http://schemas.microsoft.com/office/drawing/2014/main" id="{5B756447-F7FA-24E6-445B-0BAF56E71111}"/>
              </a:ext>
            </a:extLst>
          </p:cNvPr>
          <p:cNvSpPr txBox="1"/>
          <p:nvPr/>
        </p:nvSpPr>
        <p:spPr>
          <a:xfrm>
            <a:off x="3632200" y="660400"/>
            <a:ext cx="46672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Conclusion</a:t>
            </a:r>
          </a:p>
        </p:txBody>
      </p:sp>
      <p:pic>
        <p:nvPicPr>
          <p:cNvPr id="7" name="Picture 6">
            <a:extLst>
              <a:ext uri="{FF2B5EF4-FFF2-40B4-BE49-F238E27FC236}">
                <a16:creationId xmlns:a16="http://schemas.microsoft.com/office/drawing/2014/main" id="{F1D77BB1-3139-24D8-E844-1ED512993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16017"/>
            <a:ext cx="1746250" cy="1299923"/>
          </a:xfrm>
          <a:prstGeom prst="rect">
            <a:avLst/>
          </a:prstGeom>
        </p:spPr>
      </p:pic>
      <p:sp>
        <p:nvSpPr>
          <p:cNvPr id="8" name="TextBox 7">
            <a:extLst>
              <a:ext uri="{FF2B5EF4-FFF2-40B4-BE49-F238E27FC236}">
                <a16:creationId xmlns:a16="http://schemas.microsoft.com/office/drawing/2014/main" id="{DBEF22FA-42A3-E649-CA8D-C12ACE86B35F}"/>
              </a:ext>
            </a:extLst>
          </p:cNvPr>
          <p:cNvSpPr txBox="1"/>
          <p:nvPr/>
        </p:nvSpPr>
        <p:spPr>
          <a:xfrm>
            <a:off x="1692275" y="1885950"/>
            <a:ext cx="8807450" cy="2460674"/>
          </a:xfrm>
          <a:prstGeom prst="rect">
            <a:avLst/>
          </a:prstGeom>
          <a:noFill/>
        </p:spPr>
        <p:txBody>
          <a:bodyPr wrap="square" rtlCol="0">
            <a:spAutoFit/>
          </a:bodyPr>
          <a:lstStyle/>
          <a:p>
            <a:pPr indent="182880" algn="just">
              <a:lnSpc>
                <a:spcPct val="95000"/>
              </a:lnSpc>
              <a:spcAft>
                <a:spcPts val="600"/>
              </a:spcAft>
              <a:tabLst>
                <a:tab pos="182880" algn="l"/>
              </a:tabLst>
            </a:pPr>
            <a:r>
              <a:rPr lang="en-US" sz="1800">
                <a:solidFill>
                  <a:srgbClr val="000000"/>
                </a:solidFill>
                <a:effectLst/>
                <a:latin typeface="Times New Roman" panose="02020603050405020304" pitchFamily="18" charset="0"/>
                <a:ea typeface="Times New Roman" panose="02020603050405020304" pitchFamily="18" charset="0"/>
              </a:rPr>
              <a:t>The system enables continuous monitoring of vital health parameters such as temperature, pulse rate, oxygen level, and air quality, providing real-time data feedback to users and healthcare professionals. This </a:t>
            </a:r>
            <a:r>
              <a:rPr lang="en-US" sz="1800">
                <a:effectLst/>
                <a:latin typeface="Times New Roman" panose="02020603050405020304" pitchFamily="18" charset="0"/>
                <a:ea typeface="Times New Roman" panose="02020603050405020304" pitchFamily="18" charset="0"/>
              </a:rPr>
              <a:t>ongoing surveillance</a:t>
            </a:r>
            <a:r>
              <a:rPr lang="en-US" sz="1800">
                <a:solidFill>
                  <a:srgbClr val="000000"/>
                </a:solidFill>
                <a:effectLst/>
                <a:latin typeface="Times New Roman" panose="02020603050405020304" pitchFamily="18" charset="0"/>
                <a:ea typeface="Times New Roman" panose="02020603050405020304" pitchFamily="18" charset="0"/>
              </a:rPr>
              <a:t> allows for </a:t>
            </a:r>
            <a:r>
              <a:rPr lang="en-US" sz="1800">
                <a:effectLst/>
                <a:latin typeface="Times New Roman" panose="02020603050405020304" pitchFamily="18" charset="0"/>
                <a:ea typeface="Times New Roman" panose="02020603050405020304" pitchFamily="18" charset="0"/>
              </a:rPr>
              <a:t>initial stage</a:t>
            </a:r>
            <a:r>
              <a:rPr lang="en-US" sz="1800">
                <a:solidFill>
                  <a:srgbClr val="000000"/>
                </a:solidFill>
                <a:effectLst/>
                <a:latin typeface="Times New Roman" panose="02020603050405020304" pitchFamily="18" charset="0"/>
                <a:ea typeface="Times New Roman" panose="02020603050405020304" pitchFamily="18" charset="0"/>
              </a:rPr>
              <a:t> detection of health </a:t>
            </a:r>
            <a:r>
              <a:rPr lang="en-US" sz="1800">
                <a:effectLst/>
                <a:latin typeface="Times New Roman" panose="02020603050405020304" pitchFamily="18" charset="0"/>
                <a:ea typeface="Times New Roman" panose="02020603050405020304" pitchFamily="18" charset="0"/>
              </a:rPr>
              <a:t>problems</a:t>
            </a:r>
            <a:r>
              <a:rPr lang="en-US" sz="1800">
                <a:solidFill>
                  <a:srgbClr val="000000"/>
                </a:solidFill>
                <a:effectLst/>
                <a:latin typeface="Times New Roman" panose="02020603050405020304" pitchFamily="18" charset="0"/>
                <a:ea typeface="Times New Roman" panose="02020603050405020304" pitchFamily="18" charset="0"/>
              </a:rPr>
              <a:t> and timely interventions, ultimately improving healthcare outcomes and patient well-being. The automatic nurse assistant robot enhances the system's capabilities by providing personalized assistance and guidance to users. Through intuitive interfaces and autonomous navigation,</a:t>
            </a:r>
            <a:r>
              <a:rPr lang="en-US" sz="1800">
                <a:effectLst/>
                <a:latin typeface="Times New Roman" panose="02020603050405020304" pitchFamily="18" charset="0"/>
                <a:ea typeface="Times New Roman" panose="02020603050405020304" pitchFamily="18" charset="0"/>
              </a:rPr>
              <a:t> robots are capable of task execution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 this kind </a:t>
            </a:r>
            <a:r>
              <a:rPr lang="en-US" sz="1800">
                <a:solidFill>
                  <a:srgbClr val="000000"/>
                </a:solidFill>
                <a:effectLst/>
                <a:latin typeface="Times New Roman" panose="02020603050405020304" pitchFamily="18" charset="0"/>
                <a:ea typeface="Times New Roman" panose="02020603050405020304" pitchFamily="18" charset="0"/>
              </a:rPr>
              <a:t>medication reminders, appointment scheduling, and responding to health-related queries, relieving the burden on healthcare professionals and enhancing user independence and autonomy.</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7266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0E87-31D5-4543-AFE1-AB2F3CD7313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9F6F62E8-85F5-4ED8-8D5E-6C69CE633516}"/>
              </a:ext>
            </a:extLst>
          </p:cNvPr>
          <p:cNvSpPr>
            <a:spLocks noGrp="1"/>
          </p:cNvSpPr>
          <p:nvPr>
            <p:ph idx="1"/>
          </p:nvPr>
        </p:nvSpPr>
        <p:spPr>
          <a:xfrm>
            <a:off x="838200" y="1440494"/>
            <a:ext cx="10515600" cy="5110618"/>
          </a:xfrm>
        </p:spPr>
        <p:txBody>
          <a:bodyPr>
            <a:noAutofit/>
          </a:bodyPr>
          <a:lstStyle/>
          <a:p>
            <a:pPr marL="0" indent="0" algn="just">
              <a:lnSpc>
                <a:spcPct val="170000"/>
              </a:lnSpc>
              <a:buNone/>
            </a:pPr>
            <a:r>
              <a:rPr lang="en-US" sz="1800" dirty="0">
                <a:latin typeface="Times New Roman" pitchFamily="18" charset="0"/>
                <a:cs typeface="Times New Roman" pitchFamily="18" charset="0"/>
              </a:rPr>
              <a:t>[1] Mohammad </a:t>
            </a:r>
            <a:r>
              <a:rPr lang="en-US" sz="1800" dirty="0" err="1">
                <a:latin typeface="Times New Roman" pitchFamily="18" charset="0"/>
                <a:cs typeface="Times New Roman" pitchFamily="18" charset="0"/>
              </a:rPr>
              <a:t>Pourhomayoun</a:t>
            </a:r>
            <a:r>
              <a:rPr lang="en-US" sz="1800" dirty="0">
                <a:latin typeface="Times New Roman" pitchFamily="18" charset="0"/>
                <a:cs typeface="Times New Roman" pitchFamily="18" charset="0"/>
              </a:rPr>
              <a:t>, Nabil </a:t>
            </a:r>
            <a:r>
              <a:rPr lang="en-US" sz="1800" dirty="0" err="1">
                <a:latin typeface="Times New Roman" pitchFamily="18" charset="0"/>
                <a:cs typeface="Times New Roman" pitchFamily="18" charset="0"/>
              </a:rPr>
              <a:t>Alshurafa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Foad</a:t>
            </a:r>
            <a:r>
              <a:rPr lang="en-US" sz="1800" dirty="0">
                <a:latin typeface="Times New Roman" pitchFamily="18" charset="0"/>
                <a:cs typeface="Times New Roman" pitchFamily="18" charset="0"/>
              </a:rPr>
              <a:t> Dabiri, Ehsan </a:t>
            </a:r>
            <a:r>
              <a:rPr lang="en-US" sz="1800" dirty="0" err="1">
                <a:latin typeface="Times New Roman" pitchFamily="18" charset="0"/>
                <a:cs typeface="Times New Roman" pitchFamily="18" charset="0"/>
              </a:rPr>
              <a:t>Ardestani</a:t>
            </a:r>
            <a:r>
              <a:rPr lang="en-US" sz="1800" dirty="0">
                <a:latin typeface="Times New Roman" pitchFamily="18" charset="0"/>
                <a:cs typeface="Times New Roman" pitchFamily="18" charset="0"/>
              </a:rPr>
              <a:t>, Ahsan </a:t>
            </a:r>
            <a:r>
              <a:rPr lang="en-US" sz="1800" dirty="0" err="1">
                <a:latin typeface="Times New Roman" pitchFamily="18" charset="0"/>
                <a:cs typeface="Times New Roman" pitchFamily="18" charset="0"/>
              </a:rPr>
              <a:t>Samiee</a:t>
            </a:r>
            <a:r>
              <a:rPr lang="en-US" sz="1800" dirty="0">
                <a:latin typeface="Times New Roman" pitchFamily="18" charset="0"/>
                <a:cs typeface="Times New Roman" pitchFamily="18" charset="0"/>
              </a:rPr>
              <a:t>, Hassan </a:t>
            </a:r>
            <a:r>
              <a:rPr lang="en-US" sz="1800" dirty="0" err="1">
                <a:latin typeface="Times New Roman" pitchFamily="18" charset="0"/>
                <a:cs typeface="Times New Roman" pitchFamily="18" charset="0"/>
              </a:rPr>
              <a:t>Ghasemzadeh</a:t>
            </a:r>
            <a:r>
              <a:rPr lang="en-US" sz="1800" dirty="0">
                <a:latin typeface="Times New Roman" pitchFamily="18" charset="0"/>
                <a:cs typeface="Times New Roman" pitchFamily="18" charset="0"/>
              </a:rPr>
              <a:t>, Majid </a:t>
            </a:r>
            <a:r>
              <a:rPr lang="en-US" sz="1800" dirty="0" err="1">
                <a:latin typeface="Times New Roman" pitchFamily="18" charset="0"/>
                <a:cs typeface="Times New Roman" pitchFamily="18" charset="0"/>
              </a:rPr>
              <a:t>Sarrafzadeh</a:t>
            </a:r>
            <a:r>
              <a:rPr lang="en-US" sz="1800" dirty="0">
                <a:latin typeface="Times New Roman" pitchFamily="18" charset="0"/>
                <a:cs typeface="Times New Roman" pitchFamily="18" charset="0"/>
              </a:rPr>
              <a:t>, “Why Do We Need a Remote Human-Health Monitoring System? A Study on Predictive Analytics for Heart Failure Patients”, JOMS, June 2011a. </a:t>
            </a:r>
          </a:p>
          <a:p>
            <a:pPr marL="0" indent="0" algn="just">
              <a:lnSpc>
                <a:spcPct val="170000"/>
              </a:lnSpc>
              <a:buNone/>
            </a:pPr>
            <a:r>
              <a:rPr lang="en-US" sz="1800" dirty="0">
                <a:latin typeface="Times New Roman" pitchFamily="18" charset="0"/>
                <a:cs typeface="Times New Roman" pitchFamily="18" charset="0"/>
              </a:rPr>
              <a:t>[2] Ananda Mohon Ghosh, Debashish Halder, SK Alamgir Hossain, “Remote Human-Health monitoring System through IoT”, 2016 5th International Conference on Informatics, Electronics and Vision (ICIEV). </a:t>
            </a:r>
          </a:p>
          <a:p>
            <a:pPr marL="0" indent="0" algn="just">
              <a:lnSpc>
                <a:spcPct val="170000"/>
              </a:lnSpc>
              <a:buNone/>
            </a:pPr>
            <a:r>
              <a:rPr lang="en-US" sz="1800" dirty="0">
                <a:latin typeface="Times New Roman" pitchFamily="18" charset="0"/>
                <a:cs typeface="Times New Roman" pitchFamily="18" charset="0"/>
              </a:rPr>
              <a:t>[3]  Mohammad </a:t>
            </a:r>
            <a:r>
              <a:rPr lang="en-US" sz="1800" dirty="0" err="1">
                <a:latin typeface="Times New Roman" pitchFamily="18" charset="0"/>
                <a:cs typeface="Times New Roman" pitchFamily="18" charset="0"/>
              </a:rPr>
              <a:t>Wajih</a:t>
            </a:r>
            <a:r>
              <a:rPr lang="en-US" sz="1800" dirty="0">
                <a:latin typeface="Times New Roman" pitchFamily="18" charset="0"/>
                <a:cs typeface="Times New Roman" pitchFamily="18" charset="0"/>
              </a:rPr>
              <a:t> Alam1, </a:t>
            </a:r>
            <a:r>
              <a:rPr lang="en-US" sz="1800" dirty="0" err="1">
                <a:latin typeface="Times New Roman" pitchFamily="18" charset="0"/>
                <a:cs typeface="Times New Roman" pitchFamily="18" charset="0"/>
              </a:rPr>
              <a:t>Tanin</a:t>
            </a:r>
            <a:r>
              <a:rPr lang="en-US" sz="1800" dirty="0">
                <a:latin typeface="Times New Roman" pitchFamily="18" charset="0"/>
                <a:cs typeface="Times New Roman" pitchFamily="18" charset="0"/>
              </a:rPr>
              <a:t> Sultana2 and Mohammad Sami Alam3,” A Heartbeat and Temperature Measuring System for Remote Human-Health monitoring using Wireless Body Area Network”, International Journal of Bio-Science and Bio-Technology Vol.8, No.1 (2016), pp.171-190. </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BA87B06-F8D8-10EA-2CEB-30F21A677877}"/>
              </a:ext>
            </a:extLst>
          </p:cNvPr>
          <p:cNvSpPr>
            <a:spLocks noGrp="1"/>
          </p:cNvSpPr>
          <p:nvPr>
            <p:ph type="sldNum" sz="quarter" idx="12"/>
          </p:nvPr>
        </p:nvSpPr>
        <p:spPr/>
        <p:txBody>
          <a:bodyPr/>
          <a:lstStyle/>
          <a:p>
            <a:fld id="{D5DBFA6B-6BFA-499F-8D78-802DDEC96E8C}" type="slidenum">
              <a:rPr lang="en-IN" smtClean="0"/>
              <a:pPr/>
              <a:t>31</a:t>
            </a:fld>
            <a:endParaRPr lang="en-IN" dirty="0"/>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404914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ED42D-111D-DA60-7755-1ECADDCE4290}"/>
              </a:ext>
            </a:extLst>
          </p:cNvPr>
          <p:cNvSpPr>
            <a:spLocks noGrp="1"/>
          </p:cNvSpPr>
          <p:nvPr>
            <p:ph idx="1"/>
          </p:nvPr>
        </p:nvSpPr>
        <p:spPr>
          <a:xfrm>
            <a:off x="594454" y="728397"/>
            <a:ext cx="10265228" cy="5229906"/>
          </a:xfrm>
        </p:spPr>
        <p:txBody>
          <a:bodyPr>
            <a:normAutofit fontScale="92500" lnSpcReduction="10000"/>
          </a:bodyPr>
          <a:lstStyle/>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Brunete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Ganbao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Hernando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Cedazo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Smart Assistive Architecture for the Integration of IOT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Devices,Robotic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Systems,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MultimodalInterfaces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Health care Environments. Sensors.2021;21(6):2212.https://doi.org/10.3390/s21062212</a:t>
            </a: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Palacin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 Rubies 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Clotet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The Assistant personal Robot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Project:From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APR-01 to the APR-02 Mobile Robot Prototypes.Designs.2022;6(4):66.https://doi.org/10.3390/designs6060066 </a:t>
            </a: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Technologies.2022;10(2):41.https://doi.org/10.3390/technologies100200041</a:t>
            </a: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S.Nandyal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A.R.Gada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Holistic Approach for Patient Health Care Monitoring System Through IOT,”2018 Second International Conference on Green Computing and IOT(ICGCIOT),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Banglore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India , 2018,pp.68-72, doi:10.1109/ICGIOT.2018.8753098.</a:t>
            </a:r>
          </a:p>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M.A. Hossain et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al.,”Design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implementation Women in Engineering(WIE) Conference on Electrical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ComputerEngineering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(WIECON-ECE),Bhubaneswar,India,2020,pp.1720,doi:10.1109/WIECON-ECE52138.2020.9397958. </a:t>
            </a:r>
          </a:p>
        </p:txBody>
      </p:sp>
      <p:sp>
        <p:nvSpPr>
          <p:cNvPr id="4" name="Slide Number Placeholder 3">
            <a:extLst>
              <a:ext uri="{FF2B5EF4-FFF2-40B4-BE49-F238E27FC236}">
                <a16:creationId xmlns:a16="http://schemas.microsoft.com/office/drawing/2014/main" id="{096A5CA9-81F9-49B7-E4A4-3E7BE65CCA95}"/>
              </a:ext>
            </a:extLst>
          </p:cNvPr>
          <p:cNvSpPr>
            <a:spLocks noGrp="1"/>
          </p:cNvSpPr>
          <p:nvPr>
            <p:ph type="sldNum" sz="quarter" idx="12"/>
          </p:nvPr>
        </p:nvSpPr>
        <p:spPr/>
        <p:txBody>
          <a:bodyPr/>
          <a:lstStyle/>
          <a:p>
            <a:fld id="{D5DBFA6B-6BFA-499F-8D78-802DDEC96E8C}" type="slidenum">
              <a:rPr lang="en-IN" smtClean="0"/>
              <a:pPr/>
              <a:t>32</a:t>
            </a:fld>
            <a:endParaRPr lang="en-IN" dirty="0"/>
          </a:p>
        </p:txBody>
      </p:sp>
    </p:spTree>
    <p:extLst>
      <p:ext uri="{BB962C8B-B14F-4D97-AF65-F5344CB8AC3E}">
        <p14:creationId xmlns:p14="http://schemas.microsoft.com/office/powerpoint/2010/main" val="3013947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B02B54-1E91-60BD-D4F4-6BCDB0F9004B}"/>
              </a:ext>
            </a:extLst>
          </p:cNvPr>
          <p:cNvSpPr>
            <a:spLocks noGrp="1"/>
          </p:cNvSpPr>
          <p:nvPr>
            <p:ph type="sldNum" sz="quarter" idx="12"/>
          </p:nvPr>
        </p:nvSpPr>
        <p:spPr/>
        <p:txBody>
          <a:bodyPr/>
          <a:lstStyle/>
          <a:p>
            <a:fld id="{D5DBFA6B-6BFA-499F-8D78-802DDEC96E8C}" type="slidenum">
              <a:rPr lang="en-IN" smtClean="0"/>
              <a:pPr/>
              <a:t>33</a:t>
            </a:fld>
            <a:endParaRPr lang="en-IN" dirty="0"/>
          </a:p>
        </p:txBody>
      </p:sp>
      <p:sp>
        <p:nvSpPr>
          <p:cNvPr id="4" name="TextBox 3">
            <a:extLst>
              <a:ext uri="{FF2B5EF4-FFF2-40B4-BE49-F238E27FC236}">
                <a16:creationId xmlns:a16="http://schemas.microsoft.com/office/drawing/2014/main" id="{9D942711-9CEF-7037-7E4A-34FFBBD678FF}"/>
              </a:ext>
            </a:extLst>
          </p:cNvPr>
          <p:cNvSpPr txBox="1"/>
          <p:nvPr/>
        </p:nvSpPr>
        <p:spPr>
          <a:xfrm>
            <a:off x="705678" y="780222"/>
            <a:ext cx="10863470" cy="4939814"/>
          </a:xfrm>
          <a:prstGeom prst="rect">
            <a:avLst/>
          </a:prstGeom>
          <a:noFill/>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[9] </a:t>
            </a:r>
            <a:r>
              <a:rPr lang="en-GB" dirty="0" err="1">
                <a:latin typeface="Times New Roman" panose="02020603050405020304" pitchFamily="18" charset="0"/>
                <a:cs typeface="Times New Roman" panose="02020603050405020304" pitchFamily="18" charset="0"/>
              </a:rPr>
              <a:t>Devol</a:t>
            </a:r>
            <a:r>
              <a:rPr lang="en-GB" dirty="0">
                <a:latin typeface="Times New Roman" panose="02020603050405020304" pitchFamily="18" charset="0"/>
                <a:cs typeface="Times New Roman" panose="02020603050405020304" pitchFamily="18" charset="0"/>
              </a:rPr>
              <a:t> G., A life Devoted to invention, and Robots,</a:t>
            </a:r>
          </a:p>
          <a:p>
            <a:pPr algn="just">
              <a:lnSpc>
                <a:spcPct val="150000"/>
              </a:lnSpc>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htts</a:t>
            </a:r>
            <a:r>
              <a:rPr lang="en-GB" dirty="0">
                <a:latin typeface="Times New Roman" panose="02020603050405020304" pitchFamily="18" charset="0"/>
                <a:cs typeface="Times New Roman" panose="02020603050405020304" pitchFamily="18" charset="0"/>
              </a:rPr>
              <a:t>: //spectrum.ieee.org/automation/robotics/industrial- robots/</a:t>
            </a:r>
            <a:r>
              <a:rPr lang="en-GB" dirty="0" err="1">
                <a:latin typeface="Times New Roman" panose="02020603050405020304" pitchFamily="18" charset="0"/>
                <a:cs typeface="Times New Roman" panose="02020603050405020304" pitchFamily="18" charset="0"/>
              </a:rPr>
              <a:t>georgedevol</a:t>
            </a:r>
            <a:r>
              <a:rPr lang="en-GB" dirty="0">
                <a:latin typeface="Times New Roman" panose="02020603050405020304" pitchFamily="18" charset="0"/>
                <a:cs typeface="Times New Roman" panose="02020603050405020304" pitchFamily="18" charset="0"/>
              </a:rPr>
              <a:t>-a-life-devoted-to-invention-and-                                </a:t>
            </a:r>
          </a:p>
          <a:p>
            <a:pPr algn="just">
              <a:lnSpc>
                <a:spcPct val="150000"/>
              </a:lnSpc>
            </a:pPr>
            <a:r>
              <a:rPr lang="en-IN" dirty="0">
                <a:latin typeface="Times New Roman" panose="02020603050405020304" pitchFamily="18" charset="0"/>
                <a:cs typeface="Times New Roman" panose="02020603050405020304" pitchFamily="18" charset="0"/>
              </a:rPr>
              <a:t> robots, </a:t>
            </a:r>
            <a:r>
              <a:rPr lang="en-IN" dirty="0" err="1">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sectrum</a:t>
            </a:r>
            <a:r>
              <a:rPr lang="en-IN" dirty="0">
                <a:latin typeface="Times New Roman" panose="02020603050405020304" pitchFamily="18" charset="0"/>
                <a:cs typeface="Times New Roman" panose="02020603050405020304" pitchFamily="18" charset="0"/>
              </a:rPr>
              <a:t>, 26 Sep 2011.</a:t>
            </a:r>
          </a:p>
          <a:p>
            <a:pPr algn="just">
              <a:lnSpc>
                <a:spcPct val="150000"/>
              </a:lnSpc>
            </a:pPr>
            <a:r>
              <a:rPr lang="en-IN" dirty="0">
                <a:latin typeface="Times New Roman" panose="02020603050405020304" pitchFamily="18" charset="0"/>
                <a:cs typeface="Times New Roman" panose="02020603050405020304" pitchFamily="18" charset="0"/>
              </a:rPr>
              <a:t>[10]United State </a:t>
            </a:r>
            <a:r>
              <a:rPr lang="en-IN" dirty="0" err="1">
                <a:latin typeface="Times New Roman" panose="02020603050405020304" pitchFamily="18" charset="0"/>
                <a:cs typeface="Times New Roman" panose="02020603050405020304" pitchFamily="18" charset="0"/>
              </a:rPr>
              <a:t>Departmentof</a:t>
            </a:r>
            <a:r>
              <a:rPr lang="en-IN" dirty="0">
                <a:latin typeface="Times New Roman" panose="02020603050405020304" pitchFamily="18" charset="0"/>
                <a:cs typeface="Times New Roman" panose="02020603050405020304" pitchFamily="18" charset="0"/>
              </a:rPr>
              <a:t> Veterans Affairs, Federal Supply </a:t>
            </a:r>
            <a:r>
              <a:rPr lang="en-IN" dirty="0" err="1">
                <a:latin typeface="Times New Roman" panose="02020603050405020304" pitchFamily="18" charset="0"/>
                <a:cs typeface="Times New Roman" panose="02020603050405020304" pitchFamily="18" charset="0"/>
              </a:rPr>
              <a:t>Catalog</a:t>
            </a:r>
            <a:r>
              <a:rPr lang="en-IN" dirty="0">
                <a:latin typeface="Times New Roman" panose="02020603050405020304" pitchFamily="18" charset="0"/>
                <a:cs typeface="Times New Roman" panose="02020603050405020304" pitchFamily="18" charset="0"/>
              </a:rPr>
              <a:t>. Classification of property with </a:t>
            </a:r>
          </a:p>
          <a:p>
            <a:pPr algn="just">
              <a:lnSpc>
                <a:spcPct val="150000"/>
              </a:lnSpc>
            </a:pPr>
            <a:r>
              <a:rPr lang="en-IN" dirty="0">
                <a:latin typeface="Times New Roman" panose="02020603050405020304" pitchFamily="18" charset="0"/>
                <a:cs typeface="Times New Roman" panose="02020603050405020304" pitchFamily="18" charset="0"/>
              </a:rPr>
              <a:t> alphabetical index, 2018.</a:t>
            </a:r>
          </a:p>
          <a:p>
            <a:pPr algn="just">
              <a:lnSpc>
                <a:spcPct val="150000"/>
              </a:lnSpc>
            </a:pPr>
            <a:r>
              <a:rPr lang="en-IN" dirty="0">
                <a:latin typeface="Times New Roman" panose="02020603050405020304" pitchFamily="18" charset="0"/>
                <a:cs typeface="Times New Roman" panose="02020603050405020304" pitchFamily="18" charset="0"/>
              </a:rPr>
              <a:t>[11]Iwata H. and Sugano S., Design of human symbiotic robot TWENDYONE, IEEE International Conference on   robotics and automation. Kobe, Japan, May, 2009.</a:t>
            </a:r>
          </a:p>
          <a:p>
            <a:pPr algn="just">
              <a:lnSpc>
                <a:spcPct val="150000"/>
              </a:lnSpc>
            </a:pPr>
            <a:r>
              <a:rPr lang="en-IN" dirty="0">
                <a:latin typeface="Times New Roman" panose="02020603050405020304" pitchFamily="18" charset="0"/>
                <a:cs typeface="Times New Roman" panose="02020603050405020304" pitchFamily="18" charset="0"/>
              </a:rPr>
              <a:t>[12]Li </a:t>
            </a:r>
            <a:r>
              <a:rPr lang="en-IN" dirty="0" err="1">
                <a:latin typeface="Times New Roman" panose="02020603050405020304" pitchFamily="18" charset="0"/>
                <a:cs typeface="Times New Roman" panose="02020603050405020304" pitchFamily="18" charset="0"/>
              </a:rPr>
              <a:t>Q.,Liu</a:t>
            </a:r>
            <a:r>
              <a:rPr lang="en-IN" dirty="0">
                <a:latin typeface="Times New Roman" panose="02020603050405020304" pitchFamily="18" charset="0"/>
                <a:cs typeface="Times New Roman" panose="02020603050405020304" pitchFamily="18" charset="0"/>
              </a:rPr>
              <a:t> R., Yuan H., Song Y., Nursing robot for shampoo, cN107334248. 2017.Z Tasaki R.,</a:t>
            </a:r>
            <a:r>
              <a:rPr lang="en-IN" dirty="0" err="1">
                <a:latin typeface="Times New Roman" panose="02020603050405020304" pitchFamily="18" charset="0"/>
                <a:cs typeface="Times New Roman" panose="02020603050405020304" pitchFamily="18" charset="0"/>
              </a:rPr>
              <a:t>Kitazaki</a:t>
            </a:r>
            <a:r>
              <a:rPr lang="en-IN" dirty="0">
                <a:latin typeface="Times New Roman" panose="02020603050405020304" pitchFamily="18" charset="0"/>
                <a:cs typeface="Times New Roman" panose="02020603050405020304" pitchFamily="18" charset="0"/>
              </a:rPr>
              <a:t> M., and </a:t>
            </a:r>
          </a:p>
          <a:p>
            <a:pPr algn="just">
              <a:lnSpc>
                <a:spcPct val="150000"/>
              </a:lnSpc>
            </a:pPr>
            <a:r>
              <a:rPr lang="en-IN" dirty="0" err="1">
                <a:latin typeface="Times New Roman" panose="02020603050405020304" pitchFamily="18" charset="0"/>
                <a:cs typeface="Times New Roman" panose="02020603050405020304" pitchFamily="18" charset="0"/>
              </a:rPr>
              <a:t>Terashima</a:t>
            </a:r>
            <a:r>
              <a:rPr lang="en-IN" dirty="0">
                <a:latin typeface="Times New Roman" panose="02020603050405020304" pitchFamily="18" charset="0"/>
                <a:cs typeface="Times New Roman" panose="02020603050405020304" pitchFamily="18" charset="0"/>
              </a:rPr>
              <a:t> k., Prototype Design of Medical Round Supporting Robot “</a:t>
            </a:r>
            <a:r>
              <a:rPr lang="en-IN" dirty="0" err="1">
                <a:latin typeface="Times New Roman" panose="02020603050405020304" pitchFamily="18" charset="0"/>
                <a:cs typeface="Times New Roman" panose="02020603050405020304" pitchFamily="18" charset="0"/>
              </a:rPr>
              <a:t>Terapio</a:t>
            </a:r>
            <a:r>
              <a:rPr lang="en-IN" dirty="0">
                <a:latin typeface="Times New Roman" panose="02020603050405020304" pitchFamily="18" charset="0"/>
                <a:cs typeface="Times New Roman" panose="02020603050405020304" pitchFamily="18" charset="0"/>
              </a:rPr>
              <a:t>” , 2015.</a:t>
            </a:r>
          </a:p>
          <a:p>
            <a:pPr algn="just">
              <a:lnSpc>
                <a:spcPct val="150000"/>
              </a:lnSpc>
            </a:pPr>
            <a:r>
              <a:rPr lang="en-IN" dirty="0">
                <a:latin typeface="Times New Roman" panose="02020603050405020304" pitchFamily="18" charset="0"/>
                <a:cs typeface="Times New Roman" panose="02020603050405020304" pitchFamily="18" charset="0"/>
              </a:rPr>
              <a:t>[13]</a:t>
            </a:r>
            <a:r>
              <a:rPr lang="en-IN" dirty="0" err="1">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 International Conference on Robotics and Automation (ICRA), Washington State Convention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seattle</a:t>
            </a:r>
            <a:r>
              <a:rPr lang="en-IN" dirty="0">
                <a:latin typeface="Times New Roman" panose="02020603050405020304" pitchFamily="18" charset="0"/>
                <a:cs typeface="Times New Roman" panose="02020603050405020304" pitchFamily="18" charset="0"/>
              </a:rPr>
              <a:t>, Washington, May 26-30, 2015.</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36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D10FF9-50D0-A510-987F-460D53AE9EE7}"/>
              </a:ext>
            </a:extLst>
          </p:cNvPr>
          <p:cNvSpPr>
            <a:spLocks noGrp="1"/>
          </p:cNvSpPr>
          <p:nvPr>
            <p:ph type="sldNum" sz="quarter" idx="12"/>
          </p:nvPr>
        </p:nvSpPr>
        <p:spPr/>
        <p:txBody>
          <a:bodyPr/>
          <a:lstStyle/>
          <a:p>
            <a:fld id="{D5DBFA6B-6BFA-499F-8D78-802DDEC96E8C}" type="slidenum">
              <a:rPr lang="en-IN" smtClean="0"/>
              <a:pPr/>
              <a:t>34</a:t>
            </a:fld>
            <a:endParaRPr lang="en-IN" dirty="0"/>
          </a:p>
        </p:txBody>
      </p:sp>
      <p:pic>
        <p:nvPicPr>
          <p:cNvPr id="4" name="Picture 3">
            <a:extLst>
              <a:ext uri="{FF2B5EF4-FFF2-40B4-BE49-F238E27FC236}">
                <a16:creationId xmlns:a16="http://schemas.microsoft.com/office/drawing/2014/main" id="{96A0A950-CA6E-3981-DFA0-BF4CF150B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63" y="273050"/>
            <a:ext cx="1703974" cy="1299923"/>
          </a:xfrm>
          <a:prstGeom prst="rect">
            <a:avLst/>
          </a:prstGeom>
        </p:spPr>
      </p:pic>
      <p:sp>
        <p:nvSpPr>
          <p:cNvPr id="5" name="TextBox 4">
            <a:extLst>
              <a:ext uri="{FF2B5EF4-FFF2-40B4-BE49-F238E27FC236}">
                <a16:creationId xmlns:a16="http://schemas.microsoft.com/office/drawing/2014/main" id="{FF560FB1-F929-7C3D-F868-0989B9CE8EB2}"/>
              </a:ext>
            </a:extLst>
          </p:cNvPr>
          <p:cNvSpPr txBox="1"/>
          <p:nvPr/>
        </p:nvSpPr>
        <p:spPr>
          <a:xfrm>
            <a:off x="3384550" y="679450"/>
            <a:ext cx="46672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Conference details</a:t>
            </a:r>
          </a:p>
        </p:txBody>
      </p:sp>
      <p:sp>
        <p:nvSpPr>
          <p:cNvPr id="9" name="TextBox 8">
            <a:extLst>
              <a:ext uri="{FF2B5EF4-FFF2-40B4-BE49-F238E27FC236}">
                <a16:creationId xmlns:a16="http://schemas.microsoft.com/office/drawing/2014/main" id="{B9A4A118-C559-4286-B277-4F2B438F51C2}"/>
              </a:ext>
            </a:extLst>
          </p:cNvPr>
          <p:cNvSpPr txBox="1"/>
          <p:nvPr/>
        </p:nvSpPr>
        <p:spPr>
          <a:xfrm>
            <a:off x="735495" y="2063750"/>
            <a:ext cx="10495721" cy="1754326"/>
          </a:xfrm>
          <a:prstGeom prst="rect">
            <a:avLst/>
          </a:prstGeom>
          <a:noFill/>
        </p:spPr>
        <p:txBody>
          <a:bodyPr wrap="square" rtlCol="0">
            <a:spAutoFit/>
          </a:bodyPr>
          <a:lstStyle/>
          <a:p>
            <a:pPr marL="285750" indent="-285750">
              <a:buFont typeface="Arial" panose="020B0604020202020204" pitchFamily="34" charset="0"/>
              <a:buChar char="•"/>
            </a:pPr>
            <a:r>
              <a:rPr lang="en-US" spc="-75" dirty="0">
                <a:solidFill>
                  <a:prstClr val="black"/>
                </a:solidFill>
                <a:latin typeface="Times New Roman"/>
                <a:cs typeface="Times New Roman"/>
              </a:rPr>
              <a:t>Attended for the National Conference on Artificial Intelligence , Bio-Medical Signal Processing, Computing and Data Communication Systems ( NCABCD-2024) conducted by the Mohan Babu University – Under the department of ECE</a:t>
            </a:r>
          </a:p>
          <a:p>
            <a:endParaRPr lang="en-IN" dirty="0"/>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have attended  6</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International conference on Inventive Computation and Information Technologies ICICIT 2024.</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28862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4914"/>
          </a:xfrm>
        </p:spPr>
        <p:txBody>
          <a:bodyPr anchor="t"/>
          <a:lstStyle/>
          <a:p>
            <a:pPr algn="ctr"/>
            <a:r>
              <a:rPr lang="en-US" dirty="0"/>
              <a:t>				</a:t>
            </a:r>
            <a:br>
              <a:rPr lang="en-US" dirty="0"/>
            </a:br>
            <a:r>
              <a:rPr lang="en-US" dirty="0"/>
              <a:t>		</a:t>
            </a:r>
            <a:br>
              <a:rPr lang="en-US" dirty="0"/>
            </a:br>
            <a:br>
              <a:rPr lang="en-US" dirty="0"/>
            </a:br>
            <a:br>
              <a:rPr lang="en-US" dirty="0"/>
            </a:br>
            <a:r>
              <a:rPr lang="en-US" sz="80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C846F7D-B894-DFC2-CFEF-CDA81312B94A}"/>
              </a:ext>
            </a:extLst>
          </p:cNvPr>
          <p:cNvSpPr>
            <a:spLocks noGrp="1"/>
          </p:cNvSpPr>
          <p:nvPr>
            <p:ph type="sldNum" sz="quarter" idx="12"/>
          </p:nvPr>
        </p:nvSpPr>
        <p:spPr/>
        <p:txBody>
          <a:bodyPr/>
          <a:lstStyle/>
          <a:p>
            <a:fld id="{D5DBFA6B-6BFA-499F-8D78-802DDEC96E8C}" type="slidenum">
              <a:rPr lang="en-IN" smtClean="0"/>
              <a:pPr/>
              <a:t>35</a:t>
            </a:fld>
            <a:endParaRPr lang="en-IN" dirty="0"/>
          </a:p>
        </p:txBody>
      </p:sp>
    </p:spTree>
    <p:extLst>
      <p:ext uri="{BB962C8B-B14F-4D97-AF65-F5344CB8AC3E}">
        <p14:creationId xmlns:p14="http://schemas.microsoft.com/office/powerpoint/2010/main" val="182891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ADF-706D-4554-AE2D-95CFB43C0793}"/>
              </a:ext>
            </a:extLst>
          </p:cNvPr>
          <p:cNvSpPr>
            <a:spLocks noGrp="1"/>
          </p:cNvSpPr>
          <p:nvPr>
            <p:ph type="title"/>
          </p:nvPr>
        </p:nvSpPr>
        <p:spPr>
          <a:xfrm>
            <a:off x="1335156" y="396292"/>
            <a:ext cx="10515600" cy="980388"/>
          </a:xfrm>
        </p:spPr>
        <p:txBody>
          <a:bodyPr/>
          <a:lstStyle/>
          <a:p>
            <a:r>
              <a:rPr lang="en-US" sz="3200" dirty="0">
                <a:latin typeface="Times New Roman" panose="02020603050405020304" pitchFamily="18" charset="0"/>
                <a:cs typeface="Times New Roman" panose="02020603050405020304" pitchFamily="18" charset="0"/>
              </a:rPr>
              <a:t>        Introduction</a:t>
            </a:r>
            <a:r>
              <a:rPr lang="en-US" dirty="0"/>
              <a:t>	</a:t>
            </a:r>
            <a:endParaRPr lang="en-IN" dirty="0"/>
          </a:p>
        </p:txBody>
      </p:sp>
      <p:sp>
        <p:nvSpPr>
          <p:cNvPr id="3" name="Content Placeholder 2">
            <a:extLst>
              <a:ext uri="{FF2B5EF4-FFF2-40B4-BE49-F238E27FC236}">
                <a16:creationId xmlns:a16="http://schemas.microsoft.com/office/drawing/2014/main" id="{84BBECBB-CEC9-44D5-A5ED-8C31AB9A2B08}"/>
              </a:ext>
            </a:extLst>
          </p:cNvPr>
          <p:cNvSpPr>
            <a:spLocks noGrp="1"/>
          </p:cNvSpPr>
          <p:nvPr>
            <p:ph idx="1"/>
          </p:nvPr>
        </p:nvSpPr>
        <p:spPr>
          <a:xfrm>
            <a:off x="638623" y="1714105"/>
            <a:ext cx="11110587" cy="4738893"/>
          </a:xfrm>
        </p:spPr>
        <p:txBody>
          <a:bodyPr>
            <a:noAutofit/>
          </a:bodyPr>
          <a:lstStyle/>
          <a:p>
            <a:pPr algn="just">
              <a:lnSpc>
                <a:spcPct val="100000"/>
              </a:lnSpc>
              <a:spcAft>
                <a:spcPts val="1000"/>
              </a:spcAft>
              <a:buFont typeface="Wingdings" pitchFamily="2" charset="2"/>
              <a:buChar char="§"/>
            </a:pPr>
            <a:r>
              <a:rPr lang="en-US" sz="1800" dirty="0">
                <a:latin typeface="Times New Roman" pitchFamily="18" charset="0"/>
                <a:cs typeface="Times New Roman" pitchFamily="18" charset="0"/>
              </a:rPr>
              <a:t>The health care system of India has suffered drastically in this global pandemic COVID-19.</a:t>
            </a:r>
          </a:p>
          <a:p>
            <a:pPr algn="just">
              <a:lnSpc>
                <a:spcPct val="100000"/>
              </a:lnSpc>
              <a:spcAft>
                <a:spcPts val="1000"/>
              </a:spcAft>
              <a:buFont typeface="Wingdings" pitchFamily="2" charset="2"/>
              <a:buChar char="§"/>
            </a:pPr>
            <a:r>
              <a:rPr lang="en-US" sz="1800" dirty="0">
                <a:latin typeface="Times New Roman" pitchFamily="18" charset="0"/>
                <a:cs typeface="Times New Roman" pitchFamily="18" charset="0"/>
              </a:rPr>
              <a:t> The system needs revolutionary changes to mitigate the effects Covid-19 or any future pandemic.</a:t>
            </a:r>
          </a:p>
          <a:p>
            <a:pPr algn="just">
              <a:lnSpc>
                <a:spcPct val="100000"/>
              </a:lnSpc>
              <a:spcAft>
                <a:spcPts val="1000"/>
              </a:spcAft>
              <a:buFont typeface="Wingdings" pitchFamily="2" charset="2"/>
              <a:buChar char="§"/>
            </a:pPr>
            <a:r>
              <a:rPr lang="en-US" sz="1800" dirty="0">
                <a:latin typeface="Times New Roman" pitchFamily="18" charset="0"/>
                <a:cs typeface="Times New Roman" pitchFamily="18" charset="0"/>
              </a:rPr>
              <a:t> Owing to this, the health care personnel have found themselves helpless to save many innocent lives.</a:t>
            </a:r>
          </a:p>
          <a:p>
            <a:pPr algn="just">
              <a:lnSpc>
                <a:spcPct val="100000"/>
              </a:lnSpc>
              <a:spcAft>
                <a:spcPts val="1000"/>
              </a:spcAft>
              <a:buFont typeface="Wingdings" pitchFamily="2" charset="2"/>
              <a:buChar char="§"/>
            </a:pPr>
            <a:r>
              <a:rPr lang="en-US" sz="1800" dirty="0">
                <a:latin typeface="Times New Roman" pitchFamily="18" charset="0"/>
                <a:cs typeface="Times New Roman" pitchFamily="18" charset="0"/>
              </a:rPr>
              <a:t>In a developing country such as India, where population density amounts to 1,389,382,743 and comprising just 20 health workers per 10,000 people, it is a challenge for doctors and paramedical staff to take utmost care of every single patient.</a:t>
            </a:r>
          </a:p>
        </p:txBody>
      </p:sp>
      <p:sp>
        <p:nvSpPr>
          <p:cNvPr id="4" name="Slide Number Placeholder 3">
            <a:extLst>
              <a:ext uri="{FF2B5EF4-FFF2-40B4-BE49-F238E27FC236}">
                <a16:creationId xmlns:a16="http://schemas.microsoft.com/office/drawing/2014/main" id="{D3F02863-F180-5E8C-0EB6-74A6791A6BDD}"/>
              </a:ext>
            </a:extLst>
          </p:cNvPr>
          <p:cNvSpPr>
            <a:spLocks noGrp="1"/>
          </p:cNvSpPr>
          <p:nvPr>
            <p:ph type="sldNum" sz="quarter" idx="12"/>
          </p:nvPr>
        </p:nvSpPr>
        <p:spPr/>
        <p:txBody>
          <a:bodyPr/>
          <a:lstStyle/>
          <a:p>
            <a:fld id="{D5DBFA6B-6BFA-499F-8D78-802DDEC96E8C}" type="slidenum">
              <a:rPr lang="en-IN" smtClean="0"/>
              <a:pPr/>
              <a:t>4</a:t>
            </a:fld>
            <a:endParaRPr lang="en-IN" dirty="0"/>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194116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ADF-706D-4554-AE2D-95CFB43C0793}"/>
              </a:ext>
            </a:extLst>
          </p:cNvPr>
          <p:cNvSpPr>
            <a:spLocks noGrp="1"/>
          </p:cNvSpPr>
          <p:nvPr>
            <p:ph type="title"/>
          </p:nvPr>
        </p:nvSpPr>
        <p:spPr>
          <a:xfrm>
            <a:off x="1046922" y="585709"/>
            <a:ext cx="10515600" cy="980388"/>
          </a:xfrm>
        </p:spPr>
        <p:txBody>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Introduction</a:t>
            </a:r>
            <a:r>
              <a:rPr lang="en-US" sz="3200" dirty="0"/>
              <a:t>(contd..)</a:t>
            </a:r>
            <a:endParaRPr lang="en-IN" sz="3200" dirty="0"/>
          </a:p>
        </p:txBody>
      </p:sp>
      <p:sp>
        <p:nvSpPr>
          <p:cNvPr id="3" name="Content Placeholder 2">
            <a:extLst>
              <a:ext uri="{FF2B5EF4-FFF2-40B4-BE49-F238E27FC236}">
                <a16:creationId xmlns:a16="http://schemas.microsoft.com/office/drawing/2014/main" id="{84BBECBB-CEC9-44D5-A5ED-8C31AB9A2B08}"/>
              </a:ext>
            </a:extLst>
          </p:cNvPr>
          <p:cNvSpPr>
            <a:spLocks noGrp="1"/>
          </p:cNvSpPr>
          <p:nvPr>
            <p:ph idx="1"/>
          </p:nvPr>
        </p:nvSpPr>
        <p:spPr>
          <a:xfrm>
            <a:off x="540706" y="1832270"/>
            <a:ext cx="11110587" cy="4889205"/>
          </a:xfrm>
        </p:spPr>
        <p:txBody>
          <a:bodyPr>
            <a:noAutofit/>
          </a:bodyPr>
          <a:lstStyle/>
          <a:p>
            <a:pPr algn="just">
              <a:lnSpc>
                <a:spcPct val="100000"/>
              </a:lnSpc>
              <a:spcAft>
                <a:spcPts val="1000"/>
              </a:spcAft>
            </a:pPr>
            <a:r>
              <a:rPr lang="en-US" sz="1800" dirty="0">
                <a:latin typeface="Times New Roman" pitchFamily="18" charset="0"/>
                <a:cs typeface="Times New Roman" pitchFamily="18" charset="0"/>
              </a:rPr>
              <a:t>These extreme situations on part of medical personnel can be better handled by the use of the latest technology like the Automatic Nurse Assistant Robot. </a:t>
            </a:r>
          </a:p>
          <a:p>
            <a:pPr algn="just">
              <a:lnSpc>
                <a:spcPct val="100000"/>
              </a:lnSpc>
              <a:spcAft>
                <a:spcPts val="1000"/>
              </a:spcAft>
            </a:pPr>
            <a:r>
              <a:rPr lang="en-US" sz="1800" dirty="0">
                <a:latin typeface="Times New Roman" pitchFamily="18" charset="0"/>
                <a:cs typeface="Times New Roman" pitchFamily="18" charset="0"/>
              </a:rPr>
              <a:t>This project will be beneficial for people residing taking medical treatment in both village and city hospitals, where dealing with the critical problem is altogether different. </a:t>
            </a:r>
          </a:p>
          <a:p>
            <a:pPr algn="just">
              <a:lnSpc>
                <a:spcPct val="100000"/>
              </a:lnSpc>
              <a:spcAft>
                <a:spcPts val="1000"/>
              </a:spcAft>
            </a:pPr>
            <a:r>
              <a:rPr lang="en-US" sz="1800" dirty="0">
                <a:latin typeface="Times New Roman" pitchFamily="18" charset="0"/>
                <a:cs typeface="Times New Roman" pitchFamily="18" charset="0"/>
              </a:rPr>
              <a:t>The absence of professionals and machinery is taken into consideration while designing the overall model. </a:t>
            </a:r>
          </a:p>
          <a:p>
            <a:pPr algn="just">
              <a:lnSpc>
                <a:spcPct val="100000"/>
              </a:lnSpc>
              <a:spcAft>
                <a:spcPts val="1000"/>
              </a:spcAft>
            </a:pPr>
            <a:r>
              <a:rPr lang="en-US" sz="1800" dirty="0">
                <a:latin typeface="Times New Roman" pitchFamily="18" charset="0"/>
                <a:cs typeface="Times New Roman" pitchFamily="18" charset="0"/>
              </a:rPr>
              <a:t>Robots provide those facilities to use with the help of which we can reduce human fatigue and provide a better secure environment to medical personnel to focus their work on increasing accuracy and decision-making situations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F02863-F180-5E8C-0EB6-74A6791A6BDD}"/>
              </a:ext>
            </a:extLst>
          </p:cNvPr>
          <p:cNvSpPr>
            <a:spLocks noGrp="1"/>
          </p:cNvSpPr>
          <p:nvPr>
            <p:ph type="sldNum" sz="quarter" idx="12"/>
          </p:nvPr>
        </p:nvSpPr>
        <p:spPr/>
        <p:txBody>
          <a:bodyPr/>
          <a:lstStyle/>
          <a:p>
            <a:fld id="{D5DBFA6B-6BFA-499F-8D78-802DDEC96E8C}" type="slidenum">
              <a:rPr lang="en-IN" smtClean="0"/>
              <a:pPr/>
              <a:t>5</a:t>
            </a:fld>
            <a:endParaRPr lang="en-IN" dirty="0"/>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350830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CF59-7563-1894-F2F7-5E75E1FF0117}"/>
              </a:ext>
            </a:extLst>
          </p:cNvPr>
          <p:cNvSpPr>
            <a:spLocks noGrp="1"/>
          </p:cNvSpPr>
          <p:nvPr>
            <p:ph type="title"/>
          </p:nvPr>
        </p:nvSpPr>
        <p:spPr>
          <a:xfrm>
            <a:off x="851987" y="-25640"/>
            <a:ext cx="10515600" cy="1325563"/>
          </a:xfrm>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Literature Survey</a:t>
            </a:r>
            <a:endParaRPr lang="en-IN" sz="3200" dirty="0"/>
          </a:p>
        </p:txBody>
      </p:sp>
      <p:sp>
        <p:nvSpPr>
          <p:cNvPr id="4" name="Slide Number Placeholder 3">
            <a:extLst>
              <a:ext uri="{FF2B5EF4-FFF2-40B4-BE49-F238E27FC236}">
                <a16:creationId xmlns:a16="http://schemas.microsoft.com/office/drawing/2014/main" id="{E174CE9F-72AE-4A24-D20F-0354BA97FE01}"/>
              </a:ext>
            </a:extLst>
          </p:cNvPr>
          <p:cNvSpPr>
            <a:spLocks noGrp="1"/>
          </p:cNvSpPr>
          <p:nvPr>
            <p:ph type="sldNum" sz="quarter" idx="12"/>
          </p:nvPr>
        </p:nvSpPr>
        <p:spPr/>
        <p:txBody>
          <a:bodyPr/>
          <a:lstStyle/>
          <a:p>
            <a:fld id="{D5DBFA6B-6BFA-499F-8D78-802DDEC96E8C}" type="slidenum">
              <a:rPr lang="en-IN" smtClean="0"/>
              <a:pPr/>
              <a:t>6</a:t>
            </a:fld>
            <a:endParaRPr lang="en-IN" dirty="0"/>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70"/>
            <a:ext cx="1703974" cy="1299923"/>
          </a:xfrm>
          <a:prstGeom prst="rect">
            <a:avLst/>
          </a:prstGeom>
        </p:spPr>
      </p:pic>
      <p:graphicFrame>
        <p:nvGraphicFramePr>
          <p:cNvPr id="18" name="Content Placeholder 17">
            <a:extLst>
              <a:ext uri="{FF2B5EF4-FFF2-40B4-BE49-F238E27FC236}">
                <a16:creationId xmlns:a16="http://schemas.microsoft.com/office/drawing/2014/main" id="{E19E1832-BAC5-997F-8008-8DE5FB324AE6}"/>
              </a:ext>
            </a:extLst>
          </p:cNvPr>
          <p:cNvGraphicFramePr>
            <a:graphicFrameLocks noGrp="1"/>
          </p:cNvGraphicFramePr>
          <p:nvPr>
            <p:ph idx="1"/>
            <p:extLst>
              <p:ext uri="{D42A27DB-BD31-4B8C-83A1-F6EECF244321}">
                <p14:modId xmlns:p14="http://schemas.microsoft.com/office/powerpoint/2010/main" val="1904441579"/>
              </p:ext>
            </p:extLst>
          </p:nvPr>
        </p:nvGraphicFramePr>
        <p:xfrm>
          <a:off x="303143" y="1388176"/>
          <a:ext cx="11540514" cy="6315178"/>
        </p:xfrm>
        <a:graphic>
          <a:graphicData uri="http://schemas.openxmlformats.org/drawingml/2006/table">
            <a:tbl>
              <a:tblPr firstRow="1" bandRow="1">
                <a:tableStyleId>{35758FB7-9AC5-4552-8A53-C91805E547FA}</a:tableStyleId>
              </a:tblPr>
              <a:tblGrid>
                <a:gridCol w="744379">
                  <a:extLst>
                    <a:ext uri="{9D8B030D-6E8A-4147-A177-3AD203B41FA5}">
                      <a16:colId xmlns:a16="http://schemas.microsoft.com/office/drawing/2014/main" val="2067333574"/>
                    </a:ext>
                  </a:extLst>
                </a:gridCol>
                <a:gridCol w="1837192">
                  <a:extLst>
                    <a:ext uri="{9D8B030D-6E8A-4147-A177-3AD203B41FA5}">
                      <a16:colId xmlns:a16="http://schemas.microsoft.com/office/drawing/2014/main" val="4196295339"/>
                    </a:ext>
                  </a:extLst>
                </a:gridCol>
                <a:gridCol w="872924">
                  <a:extLst>
                    <a:ext uri="{9D8B030D-6E8A-4147-A177-3AD203B41FA5}">
                      <a16:colId xmlns:a16="http://schemas.microsoft.com/office/drawing/2014/main" val="3520207976"/>
                    </a:ext>
                  </a:extLst>
                </a:gridCol>
                <a:gridCol w="1119162">
                  <a:extLst>
                    <a:ext uri="{9D8B030D-6E8A-4147-A177-3AD203B41FA5}">
                      <a16:colId xmlns:a16="http://schemas.microsoft.com/office/drawing/2014/main" val="2806088499"/>
                    </a:ext>
                  </a:extLst>
                </a:gridCol>
                <a:gridCol w="4151649">
                  <a:extLst>
                    <a:ext uri="{9D8B030D-6E8A-4147-A177-3AD203B41FA5}">
                      <a16:colId xmlns:a16="http://schemas.microsoft.com/office/drawing/2014/main" val="2021777665"/>
                    </a:ext>
                  </a:extLst>
                </a:gridCol>
                <a:gridCol w="2815208">
                  <a:extLst>
                    <a:ext uri="{9D8B030D-6E8A-4147-A177-3AD203B41FA5}">
                      <a16:colId xmlns:a16="http://schemas.microsoft.com/office/drawing/2014/main" val="1683675076"/>
                    </a:ext>
                  </a:extLst>
                </a:gridCol>
              </a:tblGrid>
              <a:tr h="371578">
                <a:tc>
                  <a:txBody>
                    <a:bodyPr/>
                    <a:lstStyle/>
                    <a:p>
                      <a:r>
                        <a:rPr lang="en-IN" b="1" dirty="0"/>
                        <a:t>S.NO</a:t>
                      </a:r>
                    </a:p>
                  </a:txBody>
                  <a:tcPr/>
                </a:tc>
                <a:tc>
                  <a:txBody>
                    <a:bodyPr/>
                    <a:lstStyle/>
                    <a:p>
                      <a:r>
                        <a:rPr lang="en-IN" b="1" dirty="0"/>
                        <a:t>TITLE</a:t>
                      </a:r>
                    </a:p>
                  </a:txBody>
                  <a:tcPr/>
                </a:tc>
                <a:tc>
                  <a:txBody>
                    <a:bodyPr/>
                    <a:lstStyle/>
                    <a:p>
                      <a:r>
                        <a:rPr lang="en-IN" b="1" dirty="0"/>
                        <a:t>YEAR</a:t>
                      </a:r>
                    </a:p>
                  </a:txBody>
                  <a:tcPr/>
                </a:tc>
                <a:tc>
                  <a:txBody>
                    <a:bodyPr/>
                    <a:lstStyle/>
                    <a:p>
                      <a:r>
                        <a:rPr lang="en-IN" b="1" dirty="0"/>
                        <a:t>AUTHORS</a:t>
                      </a:r>
                    </a:p>
                  </a:txBody>
                  <a:tcPr/>
                </a:tc>
                <a:tc>
                  <a:txBody>
                    <a:bodyPr/>
                    <a:lstStyle/>
                    <a:p>
                      <a:r>
                        <a:rPr lang="en-IN" b="1" dirty="0"/>
                        <a:t>DESCRIPTION</a:t>
                      </a:r>
                    </a:p>
                  </a:txBody>
                  <a:tcPr/>
                </a:tc>
                <a:tc>
                  <a:txBody>
                    <a:bodyPr/>
                    <a:lstStyle/>
                    <a:p>
                      <a:r>
                        <a:rPr lang="en-IN" b="1" dirty="0"/>
                        <a:t>LIMITATIONS</a:t>
                      </a:r>
                    </a:p>
                  </a:txBody>
                  <a:tcPr/>
                </a:tc>
                <a:extLst>
                  <a:ext uri="{0D108BD9-81ED-4DB2-BD59-A6C34878D82A}">
                    <a16:rowId xmlns:a16="http://schemas.microsoft.com/office/drawing/2014/main" val="4134017720"/>
                  </a:ext>
                </a:extLst>
              </a:tr>
              <a:tr h="2873636">
                <a:tc>
                  <a:txBody>
                    <a:bodyPr/>
                    <a:lstStyle/>
                    <a:p>
                      <a:r>
                        <a:rPr lang="en-IN" dirty="0"/>
                        <a:t>1.</a:t>
                      </a:r>
                    </a:p>
                  </a:txBody>
                  <a:tcPr/>
                </a:tc>
                <a:tc>
                  <a:txBody>
                    <a:bodyPr/>
                    <a:lstStyle/>
                    <a:p>
                      <a:r>
                        <a:rPr lang="en-US" sz="1800" dirty="0"/>
                        <a:t>Challenges and Opportunities in Implementing Artificial Intelligence in Telehealth</a:t>
                      </a:r>
                    </a:p>
                    <a:p>
                      <a:endParaRPr lang="en-US" sz="1800" dirty="0"/>
                    </a:p>
                    <a:p>
                      <a:pPr algn="l"/>
                      <a:endParaRPr lang="en-US" sz="1800" dirty="0"/>
                    </a:p>
                  </a:txBody>
                  <a:tcPr/>
                </a:tc>
                <a:tc>
                  <a:txBody>
                    <a:bodyPr/>
                    <a:lstStyle/>
                    <a:p>
                      <a:r>
                        <a:rPr lang="en-IN" dirty="0"/>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Sharma, R., Singh, G.</a:t>
                      </a:r>
                    </a:p>
                    <a:p>
                      <a:endParaRPr lang="en-IN" dirty="0"/>
                    </a:p>
                  </a:txBody>
                  <a:tcPr/>
                </a:tc>
                <a:tc>
                  <a:txBody>
                    <a:bodyPr/>
                    <a:lstStyle/>
                    <a:p>
                      <a:pPr algn="just"/>
                      <a:r>
                        <a:rPr lang="en-US" sz="1800" b="0" kern="1200" dirty="0">
                          <a:solidFill>
                            <a:schemeClr val="tx1"/>
                          </a:solidFill>
                          <a:effectLst/>
                        </a:rPr>
                        <a:t>This paper examines integrating AI into telehealth, discussing benefits like enhanced diagnostics and personalized care. It also considers regulatory and ethical issues surrounding AI-driven telehealth solutions, highlighting challenges and opportunities</a:t>
                      </a:r>
                      <a:endParaRPr lang="en-IN" dirty="0"/>
                    </a:p>
                  </a:txBody>
                  <a:tcPr/>
                </a:tc>
                <a:tc>
                  <a:txBody>
                    <a:bodyPr/>
                    <a:lstStyle/>
                    <a:p>
                      <a:pPr algn="just"/>
                      <a:r>
                        <a:rPr lang="en-US" sz="1800" dirty="0"/>
                        <a:t>1.The focus is primarily on </a:t>
                      </a:r>
                      <a:r>
                        <a:rPr lang="en-US" sz="1800" dirty="0" err="1"/>
                        <a:t>challenges;more</a:t>
                      </a:r>
                      <a:r>
                        <a:rPr lang="en-US" sz="1800" dirty="0"/>
                        <a:t> exploration of success stories and best practices would enhance the balance.</a:t>
                      </a:r>
                    </a:p>
                    <a:p>
                      <a:pPr algn="just"/>
                      <a:r>
                        <a:rPr lang="en-US" sz="1800" dirty="0"/>
                        <a:t>2.The paper could benefit from more specific case studies illustrating the practical implementation of AI in telehealth.</a:t>
                      </a:r>
                    </a:p>
                    <a:p>
                      <a:pPr algn="just"/>
                      <a:endParaRPr lang="en-US" sz="1800" dirty="0"/>
                    </a:p>
                  </a:txBody>
                  <a:tcPr/>
                </a:tc>
                <a:extLst>
                  <a:ext uri="{0D108BD9-81ED-4DB2-BD59-A6C34878D82A}">
                    <a16:rowId xmlns:a16="http://schemas.microsoft.com/office/drawing/2014/main" val="2743525518"/>
                  </a:ext>
                </a:extLst>
              </a:tr>
              <a:tr h="2801079">
                <a:tc>
                  <a:txBody>
                    <a:bodyPr/>
                    <a:lstStyle/>
                    <a:p>
                      <a:r>
                        <a:rPr lang="en-IN" dirty="0"/>
                        <a:t>2.</a:t>
                      </a:r>
                    </a:p>
                  </a:txBody>
                  <a:tcPr/>
                </a:tc>
                <a:tc>
                  <a:txBody>
                    <a:bodyPr/>
                    <a:lstStyle/>
                    <a:p>
                      <a:pPr algn="l"/>
                      <a:r>
                        <a:rPr lang="en-US" sz="1800" dirty="0"/>
                        <a:t>Internet of Things (IoT)</a:t>
                      </a:r>
                    </a:p>
                    <a:p>
                      <a:pPr algn="l"/>
                      <a:r>
                        <a:rPr lang="en-US" sz="1800" dirty="0"/>
                        <a:t>In Healthcare: A Comprehensive Survey</a:t>
                      </a:r>
                      <a:endParaRPr lang="en-IN" dirty="0"/>
                    </a:p>
                    <a:p>
                      <a:pPr algn="l"/>
                      <a:endParaRPr lang="en-IN" dirty="0"/>
                    </a:p>
                  </a:txBody>
                  <a:tcPr/>
                </a:tc>
                <a:tc>
                  <a:txBody>
                    <a:bodyPr/>
                    <a:lstStyle/>
                    <a:p>
                      <a:r>
                        <a:rPr lang="en-IN"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Patel, A., Shah, P., Desai, D., et al.</a:t>
                      </a:r>
                    </a:p>
                    <a:p>
                      <a:endParaRPr lang="en-IN" dirty="0"/>
                    </a:p>
                  </a:txBody>
                  <a:tcPr/>
                </a:tc>
                <a:tc>
                  <a:txBody>
                    <a:bodyPr/>
                    <a:lstStyle/>
                    <a:p>
                      <a:pPr algn="just"/>
                      <a:r>
                        <a:rPr lang="en-US" sz="1800" b="0" kern="1200" dirty="0">
                          <a:solidFill>
                            <a:schemeClr val="tx1"/>
                          </a:solidFill>
                          <a:effectLst/>
                        </a:rPr>
                        <a:t>This survey investigates IoT applications in healthcare, covering device integration for monitoring, data analytics, and enhancing patient outcomes. It outlines IoT-based solutions like wearables, sensors, and remote monitoring systems</a:t>
                      </a:r>
                      <a:endParaRPr lang="en-IN" dirty="0"/>
                    </a:p>
                  </a:txBody>
                  <a:tcPr/>
                </a:tc>
                <a:tc>
                  <a:txBody>
                    <a:bodyPr/>
                    <a:lstStyle/>
                    <a:p>
                      <a:pPr algn="just"/>
                      <a:r>
                        <a:rPr lang="en-GB" dirty="0"/>
                        <a:t>1.</a:t>
                      </a:r>
                      <a:r>
                        <a:rPr lang="en-US" sz="1800" dirty="0"/>
                        <a:t> Limited emphasis on the specific challenges related to the implementation of IoT in healthcare.</a:t>
                      </a:r>
                    </a:p>
                    <a:p>
                      <a:pPr algn="just"/>
                      <a:r>
                        <a:rPr lang="en-US" sz="1800" dirty="0"/>
                        <a:t>2.The survey does not deeply explore the ethical considerations and privacy concerns associated with IoT in healthcare.</a:t>
                      </a:r>
                    </a:p>
                    <a:p>
                      <a:pPr algn="just"/>
                      <a:endParaRPr lang="en-IN" dirty="0"/>
                    </a:p>
                  </a:txBody>
                  <a:tcPr/>
                </a:tc>
                <a:extLst>
                  <a:ext uri="{0D108BD9-81ED-4DB2-BD59-A6C34878D82A}">
                    <a16:rowId xmlns:a16="http://schemas.microsoft.com/office/drawing/2014/main" val="3244222199"/>
                  </a:ext>
                </a:extLst>
              </a:tr>
            </a:tbl>
          </a:graphicData>
        </a:graphic>
      </p:graphicFrame>
    </p:spTree>
    <p:extLst>
      <p:ext uri="{BB962C8B-B14F-4D97-AF65-F5344CB8AC3E}">
        <p14:creationId xmlns:p14="http://schemas.microsoft.com/office/powerpoint/2010/main" val="167296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A78527-B94E-91C9-C913-0E39DBC8997C}"/>
              </a:ext>
            </a:extLst>
          </p:cNvPr>
          <p:cNvSpPr>
            <a:spLocks noGrp="1"/>
          </p:cNvSpPr>
          <p:nvPr>
            <p:ph type="sldNum" sz="quarter" idx="12"/>
          </p:nvPr>
        </p:nvSpPr>
        <p:spPr/>
        <p:txBody>
          <a:bodyPr/>
          <a:lstStyle/>
          <a:p>
            <a:fld id="{D5DBFA6B-6BFA-499F-8D78-802DDEC96E8C}" type="slidenum">
              <a:rPr lang="en-IN" smtClean="0"/>
              <a:pPr/>
              <a:t>7</a:t>
            </a:fld>
            <a:endParaRPr lang="en-IN" dirty="0"/>
          </a:p>
        </p:txBody>
      </p:sp>
      <p:graphicFrame>
        <p:nvGraphicFramePr>
          <p:cNvPr id="9" name="Content Placeholder 8">
            <a:extLst>
              <a:ext uri="{FF2B5EF4-FFF2-40B4-BE49-F238E27FC236}">
                <a16:creationId xmlns:a16="http://schemas.microsoft.com/office/drawing/2014/main" id="{6D3CF1D8-5E66-42AD-839A-6706C5655079}"/>
              </a:ext>
            </a:extLst>
          </p:cNvPr>
          <p:cNvGraphicFramePr>
            <a:graphicFrameLocks noGrp="1"/>
          </p:cNvGraphicFramePr>
          <p:nvPr>
            <p:ph idx="1"/>
            <p:extLst>
              <p:ext uri="{D42A27DB-BD31-4B8C-83A1-F6EECF244321}">
                <p14:modId xmlns:p14="http://schemas.microsoft.com/office/powerpoint/2010/main" val="528106643"/>
              </p:ext>
            </p:extLst>
          </p:nvPr>
        </p:nvGraphicFramePr>
        <p:xfrm>
          <a:off x="718457" y="1052195"/>
          <a:ext cx="11244944" cy="5120640"/>
        </p:xfrm>
        <a:graphic>
          <a:graphicData uri="http://schemas.openxmlformats.org/drawingml/2006/table">
            <a:tbl>
              <a:tblPr firstRow="1" bandRow="1">
                <a:tableStyleId>{35758FB7-9AC5-4552-8A53-C91805E547FA}</a:tableStyleId>
              </a:tblPr>
              <a:tblGrid>
                <a:gridCol w="547114">
                  <a:extLst>
                    <a:ext uri="{9D8B030D-6E8A-4147-A177-3AD203B41FA5}">
                      <a16:colId xmlns:a16="http://schemas.microsoft.com/office/drawing/2014/main" val="1041020092"/>
                    </a:ext>
                  </a:extLst>
                </a:gridCol>
                <a:gridCol w="1815954">
                  <a:extLst>
                    <a:ext uri="{9D8B030D-6E8A-4147-A177-3AD203B41FA5}">
                      <a16:colId xmlns:a16="http://schemas.microsoft.com/office/drawing/2014/main" val="914732999"/>
                    </a:ext>
                  </a:extLst>
                </a:gridCol>
                <a:gridCol w="733366">
                  <a:extLst>
                    <a:ext uri="{9D8B030D-6E8A-4147-A177-3AD203B41FA5}">
                      <a16:colId xmlns:a16="http://schemas.microsoft.com/office/drawing/2014/main" val="1641448095"/>
                    </a:ext>
                  </a:extLst>
                </a:gridCol>
                <a:gridCol w="1203424">
                  <a:extLst>
                    <a:ext uri="{9D8B030D-6E8A-4147-A177-3AD203B41FA5}">
                      <a16:colId xmlns:a16="http://schemas.microsoft.com/office/drawing/2014/main" val="2032976898"/>
                    </a:ext>
                  </a:extLst>
                </a:gridCol>
                <a:gridCol w="4105807">
                  <a:extLst>
                    <a:ext uri="{9D8B030D-6E8A-4147-A177-3AD203B41FA5}">
                      <a16:colId xmlns:a16="http://schemas.microsoft.com/office/drawing/2014/main" val="2137303628"/>
                    </a:ext>
                  </a:extLst>
                </a:gridCol>
                <a:gridCol w="2839279">
                  <a:extLst>
                    <a:ext uri="{9D8B030D-6E8A-4147-A177-3AD203B41FA5}">
                      <a16:colId xmlns:a16="http://schemas.microsoft.com/office/drawing/2014/main" val="1617492464"/>
                    </a:ext>
                  </a:extLst>
                </a:gridCol>
              </a:tblGrid>
              <a:tr h="0">
                <a:tc>
                  <a:txBody>
                    <a:bodyPr/>
                    <a:lstStyle/>
                    <a:p>
                      <a:r>
                        <a:rPr lang="en-IN" b="0" dirty="0">
                          <a:solidFill>
                            <a:schemeClr val="tx1"/>
                          </a:solidFill>
                        </a:rPr>
                        <a:t>3.</a:t>
                      </a:r>
                    </a:p>
                  </a:txBody>
                  <a:tcPr/>
                </a:tc>
                <a:tc>
                  <a:txBody>
                    <a:bodyPr/>
                    <a:lstStyle/>
                    <a:p>
                      <a:pPr algn="l"/>
                      <a:r>
                        <a:rPr lang="en-US" sz="1800" b="0" dirty="0">
                          <a:solidFill>
                            <a:schemeClr val="tx1"/>
                          </a:solidFill>
                        </a:rPr>
                        <a:t>Telehealth</a:t>
                      </a:r>
                    </a:p>
                    <a:p>
                      <a:pPr algn="l"/>
                      <a:r>
                        <a:rPr lang="en-US" sz="1800" b="0" dirty="0">
                          <a:solidFill>
                            <a:schemeClr val="tx1"/>
                          </a:solidFill>
                        </a:rPr>
                        <a:t>Applications in Remote Patient Monitoring: A Review</a:t>
                      </a:r>
                      <a:endParaRPr lang="en-IN" b="0" dirty="0">
                        <a:solidFill>
                          <a:schemeClr val="tx1"/>
                        </a:solidFill>
                      </a:endParaRPr>
                    </a:p>
                    <a:p>
                      <a:endParaRPr lang="en-US" sz="1800" b="0" dirty="0">
                        <a:solidFill>
                          <a:schemeClr val="tx1"/>
                        </a:solidFill>
                      </a:endParaRPr>
                    </a:p>
                  </a:txBody>
                  <a:tcPr/>
                </a:tc>
                <a:tc>
                  <a:txBody>
                    <a:bodyPr/>
                    <a:lstStyle/>
                    <a:p>
                      <a:r>
                        <a:rPr lang="en-IN" b="0" dirty="0">
                          <a:solidFill>
                            <a:schemeClr val="tx1"/>
                          </a:solidFill>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Smith, J., Johnson, M., Brown, A.</a:t>
                      </a:r>
                      <a:endParaRPr lang="en-IN" b="0" dirty="0">
                        <a:solidFill>
                          <a:schemeClr val="tx1"/>
                        </a:solidFill>
                      </a:endParaRPr>
                    </a:p>
                    <a:p>
                      <a:endParaRPr lang="en-IN" b="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This review examines telehealth applications, particularly remote patient monitoring, exploring technologies, effectiveness in improving outcomes, reducing hospital admissions, enhancing engagement, and its transformative potential in healthcare delivery.</a:t>
                      </a:r>
                      <a:endParaRPr lang="en-IN" dirty="0"/>
                    </a:p>
                    <a:p>
                      <a:pPr algn="just"/>
                      <a:endParaRPr lang="en-IN" dirty="0"/>
                    </a:p>
                  </a:txBody>
                  <a:tcPr/>
                </a:tc>
                <a:tc>
                  <a:txBody>
                    <a:bodyPr/>
                    <a:lstStyle/>
                    <a:p>
                      <a:pPr algn="just"/>
                      <a:r>
                        <a:rPr lang="en-US" sz="1800" b="0" dirty="0">
                          <a:solidFill>
                            <a:schemeClr val="tx1"/>
                          </a:solidFill>
                        </a:rPr>
                        <a:t>1.Limited focus on specific diseases or conditions.</a:t>
                      </a:r>
                    </a:p>
                    <a:p>
                      <a:pPr algn="just"/>
                      <a:r>
                        <a:rPr lang="en-US" sz="1800" b="0" dirty="0">
                          <a:solidFill>
                            <a:schemeClr val="tx1"/>
                          </a:solidFill>
                        </a:rPr>
                        <a:t>2.Somestudies included in the review had small sample </a:t>
                      </a:r>
                      <a:r>
                        <a:rPr lang="en-US" sz="1800" b="0" dirty="0" err="1">
                          <a:solidFill>
                            <a:schemeClr val="tx1"/>
                          </a:solidFill>
                        </a:rPr>
                        <a:t>sizes,impacting</a:t>
                      </a:r>
                      <a:r>
                        <a:rPr lang="en-US" sz="1800" b="0" dirty="0">
                          <a:solidFill>
                            <a:schemeClr val="tx1"/>
                          </a:solidFill>
                        </a:rPr>
                        <a:t> generalizability.</a:t>
                      </a:r>
                    </a:p>
                    <a:p>
                      <a:pPr algn="l"/>
                      <a:endParaRPr lang="en-US" sz="1800" dirty="0"/>
                    </a:p>
                  </a:txBody>
                  <a:tcPr/>
                </a:tc>
                <a:extLst>
                  <a:ext uri="{0D108BD9-81ED-4DB2-BD59-A6C34878D82A}">
                    <a16:rowId xmlns:a16="http://schemas.microsoft.com/office/drawing/2014/main" val="214417346"/>
                  </a:ext>
                </a:extLst>
              </a:tr>
              <a:tr h="37084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Robotics in Healthcare: A State-of-the-Art Review</a:t>
                      </a:r>
                    </a:p>
                    <a:p>
                      <a:endParaRPr lang="en-IN" dirty="0"/>
                    </a:p>
                  </a:txBody>
                  <a:tcPr/>
                </a:tc>
                <a:tc>
                  <a:txBody>
                    <a:bodyPr/>
                    <a:lstStyle/>
                    <a:p>
                      <a:r>
                        <a:rPr lang="en-GB" dirty="0"/>
                        <a:t>2018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Kim, Y., Kim, S., Kim, J.</a:t>
                      </a:r>
                      <a:endParaRPr lang="en-IN"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endParaRPr lang="en-IN" dirty="0"/>
                    </a:p>
                  </a:txBody>
                  <a:tcPr/>
                </a:tc>
                <a:tc>
                  <a:txBody>
                    <a:bodyPr/>
                    <a:lstStyle/>
                    <a:p>
                      <a:pPr algn="just"/>
                      <a:r>
                        <a:rPr lang="en-US" sz="1800" b="0" kern="1200" dirty="0">
                          <a:solidFill>
                            <a:schemeClr val="tx1"/>
                          </a:solidFill>
                          <a:effectLst/>
                        </a:rPr>
                        <a:t>This paper offers a cutting-edge overview of robotics in healthcare, covering surgery, rehabilitation, and </a:t>
                      </a:r>
                      <a:r>
                        <a:rPr lang="en-US" sz="1800" b="0" kern="1200" dirty="0" err="1">
                          <a:solidFill>
                            <a:schemeClr val="tx1"/>
                          </a:solidFill>
                          <a:effectLst/>
                        </a:rPr>
                        <a:t>telepresence.It</a:t>
                      </a:r>
                      <a:r>
                        <a:rPr lang="en-US" sz="1800" b="0" kern="1200" dirty="0">
                          <a:solidFill>
                            <a:schemeClr val="tx1"/>
                          </a:solidFill>
                          <a:effectLst/>
                        </a:rPr>
                        <a:t> highlights technological advancements and how robotics can enhance patient care, especially in remote or underserved regions.</a:t>
                      </a:r>
                    </a:p>
                    <a:p>
                      <a:br>
                        <a:rPr lang="en-US" sz="1800" b="0" kern="1200" dirty="0">
                          <a:solidFill>
                            <a:schemeClr val="tx1"/>
                          </a:solidFill>
                          <a:effectLst/>
                        </a:rPr>
                      </a:br>
                      <a:endParaRPr lang="en-IN" dirty="0"/>
                    </a:p>
                    <a:p>
                      <a:pPr algn="just"/>
                      <a:endParaRPr lang="en-IN" dirty="0"/>
                    </a:p>
                  </a:txBody>
                  <a:tcPr/>
                </a:tc>
                <a:tc>
                  <a:txBody>
                    <a:bodyPr/>
                    <a:lstStyle/>
                    <a:p>
                      <a:pPr algn="l"/>
                      <a:r>
                        <a:rPr lang="en-US" sz="1800" b="0" dirty="0">
                          <a:solidFill>
                            <a:schemeClr val="tx1"/>
                          </a:solidFill>
                        </a:rPr>
                        <a:t>.Limited  coverage of recent advancements in soft robotics for healthcare applications.</a:t>
                      </a:r>
                    </a:p>
                    <a:p>
                      <a:pPr algn="l"/>
                      <a:r>
                        <a:rPr lang="en-US" sz="1800" b="0" dirty="0">
                          <a:solidFill>
                            <a:schemeClr val="tx1"/>
                          </a:solidFill>
                        </a:rPr>
                        <a:t>2.The review does not extensively address the cost implications and feasibility of widespread implementation of healthcare robotics</a:t>
                      </a:r>
                      <a:endParaRPr lang="en-IN" dirty="0"/>
                    </a:p>
                  </a:txBody>
                  <a:tcPr/>
                </a:tc>
                <a:extLst>
                  <a:ext uri="{0D108BD9-81ED-4DB2-BD59-A6C34878D82A}">
                    <a16:rowId xmlns:a16="http://schemas.microsoft.com/office/drawing/2014/main" val="1184499782"/>
                  </a:ext>
                </a:extLst>
              </a:tr>
            </a:tbl>
          </a:graphicData>
        </a:graphic>
      </p:graphicFrame>
    </p:spTree>
    <p:extLst>
      <p:ext uri="{BB962C8B-B14F-4D97-AF65-F5344CB8AC3E}">
        <p14:creationId xmlns:p14="http://schemas.microsoft.com/office/powerpoint/2010/main" val="404570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6D3-30FF-4BBC-8BBE-DE8981A6A873}"/>
              </a:ext>
            </a:extLst>
          </p:cNvPr>
          <p:cNvSpPr>
            <a:spLocks noGrp="1"/>
          </p:cNvSpPr>
          <p:nvPr>
            <p:ph type="title"/>
          </p:nvPr>
        </p:nvSpPr>
        <p:spPr>
          <a:xfrm>
            <a:off x="1284514" y="18255"/>
            <a:ext cx="10515600" cy="1325563"/>
          </a:xfrm>
        </p:spPr>
        <p:txBody>
          <a:bodyPr/>
          <a:lstStyle/>
          <a:p>
            <a:r>
              <a:rPr lang="en-IN" sz="3200" dirty="0">
                <a:latin typeface="Times New Roman" panose="02020603050405020304" pitchFamily="18" charset="0"/>
                <a:cs typeface="Times New Roman" panose="02020603050405020304" pitchFamily="18" charset="0"/>
              </a:rPr>
              <a:t>        Problem statement</a:t>
            </a:r>
            <a:r>
              <a:rPr lang="en-IN" dirty="0"/>
              <a:t>	</a:t>
            </a:r>
          </a:p>
        </p:txBody>
      </p:sp>
      <p:sp>
        <p:nvSpPr>
          <p:cNvPr id="3" name="Content Placeholder 2">
            <a:extLst>
              <a:ext uri="{FF2B5EF4-FFF2-40B4-BE49-F238E27FC236}">
                <a16:creationId xmlns:a16="http://schemas.microsoft.com/office/drawing/2014/main" id="{314144AA-337C-4F44-9F35-20B3231FAABC}"/>
              </a:ext>
            </a:extLst>
          </p:cNvPr>
          <p:cNvSpPr>
            <a:spLocks noGrp="1"/>
          </p:cNvSpPr>
          <p:nvPr>
            <p:ph idx="1"/>
          </p:nvPr>
        </p:nvSpPr>
        <p:spPr>
          <a:xfrm>
            <a:off x="1110343" y="1318178"/>
            <a:ext cx="10515600" cy="4351338"/>
          </a:xfrm>
        </p:spPr>
        <p:txBody>
          <a:bodyPr>
            <a:normAutofit/>
          </a:bodyPr>
          <a:lstStyle/>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During the Pandemic situation where the hospital environment was quite stressful and mental trauma of the doctors and associated health staffs were all-time low while expectation from the service was an all-time high. </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Due to their 24-Hours work culture in challenging times, efficiency slumps exponentially. This reduction had also affected the quality of services provided to Covid patients, and other problems observed that the immediate family members outside the Hospital are unable to get the latest health updates of their admitted relatives due to increased admission intake in Hospitals.</a:t>
            </a: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 Moreover, Government protocols on covid-19 need to be followed for the safety and precautions of health care personnel. These extreme situations on part of medical personnel can be better handled by the use of the latest technology like the Automatic Nurse Assistant Robot</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55626F8-03D4-32B3-BE41-2CB7D0A7AABF}"/>
              </a:ext>
            </a:extLst>
          </p:cNvPr>
          <p:cNvSpPr>
            <a:spLocks noGrp="1"/>
          </p:cNvSpPr>
          <p:nvPr>
            <p:ph type="sldNum" sz="quarter" idx="12"/>
          </p:nvPr>
        </p:nvSpPr>
        <p:spPr/>
        <p:txBody>
          <a:bodyPr/>
          <a:lstStyle/>
          <a:p>
            <a:fld id="{D5DBFA6B-6BFA-499F-8D78-802DDEC96E8C}" type="slidenum">
              <a:rPr lang="en-IN" smtClean="0"/>
              <a:pPr/>
              <a:t>8</a:t>
            </a:fld>
            <a:endParaRPr lang="en-IN" dirty="0"/>
          </a:p>
        </p:txBody>
      </p:sp>
      <p:pic>
        <p:nvPicPr>
          <p:cNvPr id="5" name="Picture 4">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108507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081-D430-4E0F-B61B-614C16A29CAE}"/>
              </a:ext>
            </a:extLst>
          </p:cNvPr>
          <p:cNvSpPr>
            <a:spLocks noGrp="1"/>
          </p:cNvSpPr>
          <p:nvPr>
            <p:ph type="title"/>
          </p:nvPr>
        </p:nvSpPr>
        <p:spPr>
          <a:xfrm>
            <a:off x="1365034" y="698500"/>
            <a:ext cx="10515600" cy="1147523"/>
          </a:xfrm>
        </p:spPr>
        <p:txBody>
          <a:bodyPr>
            <a:normAutofit fontScale="90000"/>
          </a:bodyPr>
          <a:lstStyle/>
          <a:p>
            <a:r>
              <a:rPr lang="en-IN" sz="49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Proposed Method</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2F6140-6DCA-4323-BD79-2D33907EC069}"/>
              </a:ext>
            </a:extLst>
          </p:cNvPr>
          <p:cNvSpPr>
            <a:spLocks noGrp="1"/>
          </p:cNvSpPr>
          <p:nvPr>
            <p:ph idx="1"/>
          </p:nvPr>
        </p:nvSpPr>
        <p:spPr>
          <a:xfrm>
            <a:off x="972379" y="1507826"/>
            <a:ext cx="10515600" cy="4778468"/>
          </a:xfrm>
        </p:spPr>
        <p:txBody>
          <a:bodyPr>
            <a:noAutofit/>
          </a:bodyPr>
          <a:lstStyle/>
          <a:p>
            <a:pPr algn="just"/>
            <a:endParaRPr lang="en-IN" sz="1800"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989C3F-C340-A973-7F4C-E980069C852E}"/>
              </a:ext>
            </a:extLst>
          </p:cNvPr>
          <p:cNvSpPr>
            <a:spLocks noGrp="1"/>
          </p:cNvSpPr>
          <p:nvPr>
            <p:ph type="sldNum" sz="quarter" idx="12"/>
          </p:nvPr>
        </p:nvSpPr>
        <p:spPr/>
        <p:txBody>
          <a:bodyPr/>
          <a:lstStyle/>
          <a:p>
            <a:fld id="{D5DBFA6B-6BFA-499F-8D78-802DDEC96E8C}" type="slidenum">
              <a:rPr lang="en-IN" smtClean="0"/>
              <a:pPr/>
              <a:t>9</a:t>
            </a:fld>
            <a:endParaRPr lang="en-IN" dirty="0"/>
          </a:p>
        </p:txBody>
      </p:sp>
      <p:sp>
        <p:nvSpPr>
          <p:cNvPr id="5" name="Rectangle 4"/>
          <p:cNvSpPr/>
          <p:nvPr/>
        </p:nvSpPr>
        <p:spPr>
          <a:xfrm>
            <a:off x="851987" y="1595175"/>
            <a:ext cx="10121029" cy="2951064"/>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The scope of this project targets only the patients being admitted in General wards of Hospitals. The idea is to upgrade them into a specialized general ward in which we can implement this project in healthcare technology. The motion of the robot will help to provide food and medicine to the patient. It will also monitor the patient oxygen level, pulse rate, and temperature sensor. The current monitored data is collected and sent to concerned medical authorities in the Hospital. If the patient is in critical condition, it alerts those authorities about the critical condition of the patient. The framework is executed by utilizing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-Uno module that empowers us to utilize different sensors for taking data through pins.</a:t>
            </a: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E12602B-E7B5-B12E-1ED2-0FFA5A3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03974" cy="1299923"/>
          </a:xfrm>
          <a:prstGeom prst="rect">
            <a:avLst/>
          </a:prstGeom>
        </p:spPr>
      </p:pic>
    </p:spTree>
    <p:extLst>
      <p:ext uri="{BB962C8B-B14F-4D97-AF65-F5344CB8AC3E}">
        <p14:creationId xmlns:p14="http://schemas.microsoft.com/office/powerpoint/2010/main" val="148469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13757</TotalTime>
  <Words>3314</Words>
  <Application>Microsoft Office PowerPoint</Application>
  <PresentationFormat>Widescreen</PresentationFormat>
  <Paragraphs>302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Times New Roman</vt:lpstr>
      <vt:lpstr>Wingdings</vt:lpstr>
      <vt:lpstr>Wingdings 3</vt:lpstr>
      <vt:lpstr>Office Theme</vt:lpstr>
      <vt:lpstr>Care Guard : Holistic Health Monitoring  And    Autonomous Care  System</vt:lpstr>
      <vt:lpstr>Contents</vt:lpstr>
      <vt:lpstr>PowerPoint Presentation</vt:lpstr>
      <vt:lpstr>        Introduction </vt:lpstr>
      <vt:lpstr>      Introduction(contd..)</vt:lpstr>
      <vt:lpstr>          Literature Survey</vt:lpstr>
      <vt:lpstr>PowerPoint Presentation</vt:lpstr>
      <vt:lpstr>        Problem statement </vt:lpstr>
      <vt:lpstr>      Proposed Method  </vt:lpstr>
      <vt:lpstr>Block Diagram</vt:lpstr>
      <vt:lpstr>      Working   </vt:lpstr>
      <vt:lpstr>         Implementation   </vt:lpstr>
      <vt:lpstr>         Requirements</vt:lpstr>
      <vt:lpstr>      Arduino Microcontroller</vt:lpstr>
      <vt:lpstr>       Node MCU</vt:lpstr>
      <vt:lpstr>        Touch  Sensor</vt:lpstr>
      <vt:lpstr>MQ 135 Sensor</vt:lpstr>
      <vt:lpstr>       Pulse Oximeter Sensor (MAX30100)</vt:lpstr>
      <vt:lpstr>      Temperature Sensor (DHT11)</vt:lpstr>
      <vt:lpstr>                LCD 16X2 DISPLAY</vt:lpstr>
      <vt:lpstr>         Motor driver (L293d)</vt:lpstr>
      <vt:lpstr>       DC Motor</vt:lpstr>
      <vt:lpstr>PowerPoint Presentation</vt:lpstr>
      <vt:lpstr>        SOFTWARE REQUIREMENTS</vt:lpstr>
      <vt:lpstr>       ARDUINO IDE</vt:lpstr>
      <vt:lpstr>UBI DOTS (CLOUD )</vt:lpstr>
      <vt:lpstr>ALGORITHM</vt:lpstr>
      <vt:lpstr>PowerPoint Presentation</vt:lpstr>
      <vt:lpstr>PowerPoint Presentation</vt:lpstr>
      <vt:lpstr>PowerPoint Presentation</vt:lpstr>
      <vt:lpstr>           References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of Medical Documents using Abstractive Techniques</dc:title>
  <dc:creator>Lalitha Evani</dc:creator>
  <cp:lastModifiedBy>Deepthi J</cp:lastModifiedBy>
  <cp:revision>138</cp:revision>
  <dcterms:modified xsi:type="dcterms:W3CDTF">2024-05-11T04:15:53Z</dcterms:modified>
</cp:coreProperties>
</file>