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34"/>
  </p:notesMasterIdLst>
  <p:sldIdLst>
    <p:sldId id="256" r:id="rId5"/>
    <p:sldId id="257" r:id="rId6"/>
    <p:sldId id="258" r:id="rId7"/>
    <p:sldId id="259" r:id="rId8"/>
    <p:sldId id="260" r:id="rId9"/>
    <p:sldId id="261" r:id="rId10"/>
    <p:sldId id="262" r:id="rId11"/>
    <p:sldId id="263"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64" r:id="rId28"/>
    <p:sldId id="265" r:id="rId29"/>
    <p:sldId id="266" r:id="rId30"/>
    <p:sldId id="267" r:id="rId31"/>
    <p:sldId id="268" r:id="rId32"/>
    <p:sldId id="269" r:id="rId33"/>
  </p:sldIdLst>
  <p:sldSz cx="12192000" cy="6858000"/>
  <p:notesSz cx="6858000" cy="9144000"/>
  <p:embeddedFontLst>
    <p:embeddedFont>
      <p:font typeface="Century Gothic" panose="020B0502020202020204" pitchFamily="34" charset="0"/>
      <p:regular r:id="rId35"/>
      <p:bold r:id="rId36"/>
      <p:italic r:id="rId37"/>
      <p:boldItalic r:id="rId38"/>
    </p:embeddedFont>
  </p:embeddedFontLst>
  <p:custDataLst>
    <p:tags r:id="rId39"/>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654" y="13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gs" Target="tags/tag1.xml"/><Relationship Id="rId21" Type="http://schemas.openxmlformats.org/officeDocument/2006/relationships/slide" Target="slides/slide17.xml"/><Relationship Id="rId34" Type="http://schemas.openxmlformats.org/officeDocument/2006/relationships/notesMaster" Target="notesMasters/notesMaster1.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3.fntdata"/><Relationship Id="rId4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2.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1.fntdata"/><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88994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3194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52818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71884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784236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0650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270871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385661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68824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95415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843803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62100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645434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329220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318366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 Id="rId5" Type="http://schemas.openxmlformats.org/officeDocument/2006/relationships/image" Target="../media/image3.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Jeremy Depenhart</a:t>
            </a:r>
            <a:endParaRPr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1600" dirty="0"/>
              <a:t>Code snippet:</a:t>
            </a:r>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r>
              <a:rPr lang="en-US" sz="1600" dirty="0"/>
              <a:t>Test results: </a:t>
            </a:r>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r>
              <a:rPr lang="en-US" sz="1200" b="1" dirty="0">
                <a:solidFill>
                  <a:srgbClr val="FF0000"/>
                </a:solidFill>
              </a:rPr>
              <a:t>*Note: this test was meant to always fail to test that failing tests can be detected</a:t>
            </a:r>
          </a:p>
          <a:p>
            <a:pPr marL="0" lvl="0" indent="0" algn="l" rtl="0">
              <a:lnSpc>
                <a:spcPct val="90000"/>
              </a:lnSpc>
              <a:spcBef>
                <a:spcPts val="1000"/>
              </a:spcBef>
              <a:spcAft>
                <a:spcPts val="0"/>
              </a:spcAft>
              <a:buSzPts val="1800"/>
              <a:buNone/>
            </a:pPr>
            <a:r>
              <a:rPr lang="en-US" sz="1600" dirty="0"/>
              <a:t> </a:t>
            </a:r>
            <a:endParaRPr sz="1600"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B9FBBFBE-EED4-F719-415A-A637F42029B5}"/>
              </a:ext>
            </a:extLst>
          </p:cNvPr>
          <p:cNvPicPr>
            <a:picLocks noChangeAspect="1"/>
          </p:cNvPicPr>
          <p:nvPr/>
        </p:nvPicPr>
        <p:blipFill>
          <a:blip r:embed="rId5"/>
          <a:stretch>
            <a:fillRect/>
          </a:stretch>
        </p:blipFill>
        <p:spPr>
          <a:xfrm>
            <a:off x="685800" y="2646288"/>
            <a:ext cx="4286848" cy="1057423"/>
          </a:xfrm>
          <a:prstGeom prst="rect">
            <a:avLst/>
          </a:prstGeom>
        </p:spPr>
      </p:pic>
      <p:pic>
        <p:nvPicPr>
          <p:cNvPr id="6" name="Picture 5">
            <a:extLst>
              <a:ext uri="{FF2B5EF4-FFF2-40B4-BE49-F238E27FC236}">
                <a16:creationId xmlns:a16="http://schemas.microsoft.com/office/drawing/2014/main" id="{631ADE05-2AE5-076B-EC9D-57435C4CFCD4}"/>
              </a:ext>
            </a:extLst>
          </p:cNvPr>
          <p:cNvPicPr>
            <a:picLocks noChangeAspect="1"/>
          </p:cNvPicPr>
          <p:nvPr/>
        </p:nvPicPr>
        <p:blipFill rotWithShape="1">
          <a:blip r:embed="rId6"/>
          <a:srcRect b="4451"/>
          <a:stretch/>
        </p:blipFill>
        <p:spPr>
          <a:xfrm>
            <a:off x="685800" y="4019510"/>
            <a:ext cx="9297698" cy="546140"/>
          </a:xfrm>
          <a:prstGeom prst="rect">
            <a:avLst/>
          </a:prstGeom>
        </p:spPr>
      </p:pic>
      <p:pic>
        <p:nvPicPr>
          <p:cNvPr id="9" name="Picture 8">
            <a:extLst>
              <a:ext uri="{FF2B5EF4-FFF2-40B4-BE49-F238E27FC236}">
                <a16:creationId xmlns:a16="http://schemas.microsoft.com/office/drawing/2014/main" id="{45F840DC-4A97-3AB9-9987-9713CAAC64DC}"/>
              </a:ext>
            </a:extLst>
          </p:cNvPr>
          <p:cNvPicPr>
            <a:picLocks noChangeAspect="1"/>
          </p:cNvPicPr>
          <p:nvPr/>
        </p:nvPicPr>
        <p:blipFill>
          <a:blip r:embed="rId7"/>
          <a:stretch>
            <a:fillRect/>
          </a:stretch>
        </p:blipFill>
        <p:spPr>
          <a:xfrm>
            <a:off x="429692" y="4222750"/>
            <a:ext cx="7183958" cy="165100"/>
          </a:xfrm>
          <a:prstGeom prst="rect">
            <a:avLst/>
          </a:prstGeom>
        </p:spPr>
      </p:pic>
    </p:spTree>
    <p:custDataLst>
      <p:tags r:id="rId1"/>
    </p:custDataLst>
    <p:extLst>
      <p:ext uri="{BB962C8B-B14F-4D97-AF65-F5344CB8AC3E}">
        <p14:creationId xmlns:p14="http://schemas.microsoft.com/office/powerpoint/2010/main" val="55042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1600" dirty="0"/>
              <a:t>Code snippet:</a:t>
            </a:r>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r>
              <a:rPr lang="en-US" sz="1600" dirty="0"/>
              <a:t>Test results: </a:t>
            </a:r>
          </a:p>
          <a:p>
            <a:pPr marL="0" lvl="0" indent="0" algn="l" rtl="0">
              <a:lnSpc>
                <a:spcPct val="90000"/>
              </a:lnSpc>
              <a:spcBef>
                <a:spcPts val="1000"/>
              </a:spcBef>
              <a:spcAft>
                <a:spcPts val="0"/>
              </a:spcAft>
              <a:buSzPts val="1800"/>
              <a:buNone/>
            </a:pPr>
            <a:r>
              <a:rPr lang="en-US" sz="1600" dirty="0"/>
              <a:t> </a:t>
            </a:r>
            <a:endParaRPr sz="1600"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9833CFAE-BD59-FAA2-E838-81FACF20E66B}"/>
              </a:ext>
            </a:extLst>
          </p:cNvPr>
          <p:cNvPicPr>
            <a:picLocks noChangeAspect="1"/>
          </p:cNvPicPr>
          <p:nvPr/>
        </p:nvPicPr>
        <p:blipFill>
          <a:blip r:embed="rId5"/>
          <a:stretch>
            <a:fillRect/>
          </a:stretch>
        </p:blipFill>
        <p:spPr>
          <a:xfrm>
            <a:off x="685800" y="2647800"/>
            <a:ext cx="3917950" cy="2792726"/>
          </a:xfrm>
          <a:prstGeom prst="rect">
            <a:avLst/>
          </a:prstGeom>
        </p:spPr>
      </p:pic>
      <p:pic>
        <p:nvPicPr>
          <p:cNvPr id="6" name="Picture 5">
            <a:extLst>
              <a:ext uri="{FF2B5EF4-FFF2-40B4-BE49-F238E27FC236}">
                <a16:creationId xmlns:a16="http://schemas.microsoft.com/office/drawing/2014/main" id="{9CD1C8C9-0DD3-CAB1-607B-B1EE6E622E25}"/>
              </a:ext>
            </a:extLst>
          </p:cNvPr>
          <p:cNvPicPr>
            <a:picLocks noChangeAspect="1"/>
          </p:cNvPicPr>
          <p:nvPr/>
        </p:nvPicPr>
        <p:blipFill>
          <a:blip r:embed="rId6"/>
          <a:stretch>
            <a:fillRect/>
          </a:stretch>
        </p:blipFill>
        <p:spPr>
          <a:xfrm>
            <a:off x="685800" y="5731626"/>
            <a:ext cx="4648849" cy="362001"/>
          </a:xfrm>
          <a:prstGeom prst="rect">
            <a:avLst/>
          </a:prstGeom>
        </p:spPr>
      </p:pic>
    </p:spTree>
    <p:custDataLst>
      <p:tags r:id="rId1"/>
    </p:custDataLst>
    <p:extLst>
      <p:ext uri="{BB962C8B-B14F-4D97-AF65-F5344CB8AC3E}">
        <p14:creationId xmlns:p14="http://schemas.microsoft.com/office/powerpoint/2010/main" val="3010587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1600" dirty="0"/>
              <a:t>Code snippet:</a:t>
            </a:r>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r>
              <a:rPr lang="en-US" sz="1600" dirty="0"/>
              <a:t>Test results: </a:t>
            </a:r>
          </a:p>
          <a:p>
            <a:pPr marL="0" lvl="0" indent="0" algn="l" rtl="0">
              <a:lnSpc>
                <a:spcPct val="90000"/>
              </a:lnSpc>
              <a:spcBef>
                <a:spcPts val="1000"/>
              </a:spcBef>
              <a:spcAft>
                <a:spcPts val="0"/>
              </a:spcAft>
              <a:buSzPts val="1800"/>
              <a:buNone/>
            </a:pPr>
            <a:r>
              <a:rPr lang="en-US" sz="1600" dirty="0"/>
              <a:t> </a:t>
            </a:r>
            <a:endParaRPr sz="1600"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E8A0226D-ECB0-00CD-CB14-B69CC6815542}"/>
              </a:ext>
            </a:extLst>
          </p:cNvPr>
          <p:cNvPicPr>
            <a:picLocks noChangeAspect="1"/>
          </p:cNvPicPr>
          <p:nvPr/>
        </p:nvPicPr>
        <p:blipFill>
          <a:blip r:embed="rId5"/>
          <a:stretch>
            <a:fillRect/>
          </a:stretch>
        </p:blipFill>
        <p:spPr>
          <a:xfrm>
            <a:off x="736388" y="2636267"/>
            <a:ext cx="4318423" cy="2804259"/>
          </a:xfrm>
          <a:prstGeom prst="rect">
            <a:avLst/>
          </a:prstGeom>
        </p:spPr>
      </p:pic>
      <p:pic>
        <p:nvPicPr>
          <p:cNvPr id="6" name="Picture 5">
            <a:extLst>
              <a:ext uri="{FF2B5EF4-FFF2-40B4-BE49-F238E27FC236}">
                <a16:creationId xmlns:a16="http://schemas.microsoft.com/office/drawing/2014/main" id="{AFB53CD3-E799-9ABB-BC80-D3AE85C2C979}"/>
              </a:ext>
            </a:extLst>
          </p:cNvPr>
          <p:cNvPicPr>
            <a:picLocks noChangeAspect="1"/>
          </p:cNvPicPr>
          <p:nvPr/>
        </p:nvPicPr>
        <p:blipFill rotWithShape="1">
          <a:blip r:embed="rId6"/>
          <a:srcRect b="7999"/>
          <a:stretch/>
        </p:blipFill>
        <p:spPr>
          <a:xfrm>
            <a:off x="731193" y="5772347"/>
            <a:ext cx="5153744" cy="368103"/>
          </a:xfrm>
          <a:prstGeom prst="rect">
            <a:avLst/>
          </a:prstGeom>
        </p:spPr>
      </p:pic>
    </p:spTree>
    <p:custDataLst>
      <p:tags r:id="rId1"/>
    </p:custDataLst>
    <p:extLst>
      <p:ext uri="{BB962C8B-B14F-4D97-AF65-F5344CB8AC3E}">
        <p14:creationId xmlns:p14="http://schemas.microsoft.com/office/powerpoint/2010/main" val="1327716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1600" dirty="0"/>
              <a:t>Code snippet:</a:t>
            </a:r>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r>
              <a:rPr lang="en-US" sz="1600" dirty="0"/>
              <a:t>Test results: </a:t>
            </a:r>
          </a:p>
          <a:p>
            <a:pPr marL="0" lvl="0" indent="0" algn="l" rtl="0">
              <a:lnSpc>
                <a:spcPct val="90000"/>
              </a:lnSpc>
              <a:spcBef>
                <a:spcPts val="1000"/>
              </a:spcBef>
              <a:spcAft>
                <a:spcPts val="0"/>
              </a:spcAft>
              <a:buSzPts val="1800"/>
              <a:buNone/>
            </a:pPr>
            <a:r>
              <a:rPr lang="en-US" sz="1600" dirty="0"/>
              <a:t> </a:t>
            </a:r>
            <a:endParaRPr sz="1600"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6" name="Picture 5">
            <a:extLst>
              <a:ext uri="{FF2B5EF4-FFF2-40B4-BE49-F238E27FC236}">
                <a16:creationId xmlns:a16="http://schemas.microsoft.com/office/drawing/2014/main" id="{384E100F-BE89-41D0-E4C1-D75A1382A767}"/>
              </a:ext>
            </a:extLst>
          </p:cNvPr>
          <p:cNvPicPr>
            <a:picLocks noChangeAspect="1"/>
          </p:cNvPicPr>
          <p:nvPr/>
        </p:nvPicPr>
        <p:blipFill>
          <a:blip r:embed="rId5"/>
          <a:stretch>
            <a:fillRect/>
          </a:stretch>
        </p:blipFill>
        <p:spPr>
          <a:xfrm>
            <a:off x="685800" y="2616199"/>
            <a:ext cx="3086100" cy="3161179"/>
          </a:xfrm>
          <a:prstGeom prst="rect">
            <a:avLst/>
          </a:prstGeom>
        </p:spPr>
      </p:pic>
      <p:pic>
        <p:nvPicPr>
          <p:cNvPr id="9" name="Picture 8">
            <a:extLst>
              <a:ext uri="{FF2B5EF4-FFF2-40B4-BE49-F238E27FC236}">
                <a16:creationId xmlns:a16="http://schemas.microsoft.com/office/drawing/2014/main" id="{9AA4C01E-2E6F-6C80-CDFB-2184AFFCC82E}"/>
              </a:ext>
            </a:extLst>
          </p:cNvPr>
          <p:cNvPicPr>
            <a:picLocks noChangeAspect="1"/>
          </p:cNvPicPr>
          <p:nvPr/>
        </p:nvPicPr>
        <p:blipFill>
          <a:blip r:embed="rId6"/>
          <a:stretch>
            <a:fillRect/>
          </a:stretch>
        </p:blipFill>
        <p:spPr>
          <a:xfrm>
            <a:off x="685800" y="6086977"/>
            <a:ext cx="5163271" cy="352474"/>
          </a:xfrm>
          <a:prstGeom prst="rect">
            <a:avLst/>
          </a:prstGeom>
        </p:spPr>
      </p:pic>
    </p:spTree>
    <p:custDataLst>
      <p:tags r:id="rId1"/>
    </p:custDataLst>
    <p:extLst>
      <p:ext uri="{BB962C8B-B14F-4D97-AF65-F5344CB8AC3E}">
        <p14:creationId xmlns:p14="http://schemas.microsoft.com/office/powerpoint/2010/main" val="325871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1600" dirty="0"/>
              <a:t>Code snippet:</a:t>
            </a:r>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r>
              <a:rPr lang="en-US" sz="1600" dirty="0"/>
              <a:t>Test results: </a:t>
            </a:r>
          </a:p>
          <a:p>
            <a:pPr marL="0" lvl="0" indent="0" algn="l" rtl="0">
              <a:lnSpc>
                <a:spcPct val="90000"/>
              </a:lnSpc>
              <a:spcBef>
                <a:spcPts val="1000"/>
              </a:spcBef>
              <a:spcAft>
                <a:spcPts val="0"/>
              </a:spcAft>
              <a:buSzPts val="1800"/>
              <a:buNone/>
            </a:pPr>
            <a:r>
              <a:rPr lang="en-US" sz="1600" dirty="0"/>
              <a:t> </a:t>
            </a:r>
            <a:endParaRPr sz="1600"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BD14C48E-B264-AE01-6701-8FA907DB7D83}"/>
              </a:ext>
            </a:extLst>
          </p:cNvPr>
          <p:cNvPicPr>
            <a:picLocks noChangeAspect="1"/>
          </p:cNvPicPr>
          <p:nvPr/>
        </p:nvPicPr>
        <p:blipFill>
          <a:blip r:embed="rId5"/>
          <a:stretch>
            <a:fillRect/>
          </a:stretch>
        </p:blipFill>
        <p:spPr>
          <a:xfrm>
            <a:off x="685800" y="2611623"/>
            <a:ext cx="3117663" cy="3190073"/>
          </a:xfrm>
          <a:prstGeom prst="rect">
            <a:avLst/>
          </a:prstGeom>
        </p:spPr>
      </p:pic>
      <p:pic>
        <p:nvPicPr>
          <p:cNvPr id="6" name="Picture 5">
            <a:extLst>
              <a:ext uri="{FF2B5EF4-FFF2-40B4-BE49-F238E27FC236}">
                <a16:creationId xmlns:a16="http://schemas.microsoft.com/office/drawing/2014/main" id="{32F6B38A-6CAB-5F4C-01EA-8D180E5AFE1B}"/>
              </a:ext>
            </a:extLst>
          </p:cNvPr>
          <p:cNvPicPr>
            <a:picLocks noChangeAspect="1"/>
          </p:cNvPicPr>
          <p:nvPr/>
        </p:nvPicPr>
        <p:blipFill>
          <a:blip r:embed="rId6"/>
          <a:stretch>
            <a:fillRect/>
          </a:stretch>
        </p:blipFill>
        <p:spPr>
          <a:xfrm>
            <a:off x="685800" y="6093627"/>
            <a:ext cx="5725324" cy="362001"/>
          </a:xfrm>
          <a:prstGeom prst="rect">
            <a:avLst/>
          </a:prstGeom>
        </p:spPr>
      </p:pic>
    </p:spTree>
    <p:custDataLst>
      <p:tags r:id="rId1"/>
    </p:custDataLst>
    <p:extLst>
      <p:ext uri="{BB962C8B-B14F-4D97-AF65-F5344CB8AC3E}">
        <p14:creationId xmlns:p14="http://schemas.microsoft.com/office/powerpoint/2010/main" val="3960055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1600" dirty="0"/>
              <a:t>Code snippet:</a:t>
            </a:r>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r>
              <a:rPr lang="en-US" sz="1600" dirty="0"/>
              <a:t>Test results: </a:t>
            </a:r>
          </a:p>
          <a:p>
            <a:pPr marL="0" lvl="0" indent="0" algn="l" rtl="0">
              <a:lnSpc>
                <a:spcPct val="90000"/>
              </a:lnSpc>
              <a:spcBef>
                <a:spcPts val="1000"/>
              </a:spcBef>
              <a:spcAft>
                <a:spcPts val="0"/>
              </a:spcAft>
              <a:buSzPts val="1800"/>
              <a:buNone/>
            </a:pPr>
            <a:r>
              <a:rPr lang="en-US" sz="1600" dirty="0"/>
              <a:t> </a:t>
            </a:r>
            <a:endParaRPr sz="1600"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6CD8022F-04E7-2F8C-862F-31A6F68290CA}"/>
              </a:ext>
            </a:extLst>
          </p:cNvPr>
          <p:cNvPicPr>
            <a:picLocks noChangeAspect="1"/>
          </p:cNvPicPr>
          <p:nvPr/>
        </p:nvPicPr>
        <p:blipFill>
          <a:blip r:embed="rId5"/>
          <a:stretch>
            <a:fillRect/>
          </a:stretch>
        </p:blipFill>
        <p:spPr>
          <a:xfrm>
            <a:off x="685800" y="2605109"/>
            <a:ext cx="4749800" cy="2429652"/>
          </a:xfrm>
          <a:prstGeom prst="rect">
            <a:avLst/>
          </a:prstGeom>
        </p:spPr>
      </p:pic>
      <p:pic>
        <p:nvPicPr>
          <p:cNvPr id="6" name="Picture 5">
            <a:extLst>
              <a:ext uri="{FF2B5EF4-FFF2-40B4-BE49-F238E27FC236}">
                <a16:creationId xmlns:a16="http://schemas.microsoft.com/office/drawing/2014/main" id="{52D2C4AC-0B79-F390-4437-8FDE1DE34FC5}"/>
              </a:ext>
            </a:extLst>
          </p:cNvPr>
          <p:cNvPicPr>
            <a:picLocks noChangeAspect="1"/>
          </p:cNvPicPr>
          <p:nvPr/>
        </p:nvPicPr>
        <p:blipFill rotWithShape="1">
          <a:blip r:embed="rId6"/>
          <a:srcRect t="6908"/>
          <a:stretch/>
        </p:blipFill>
        <p:spPr>
          <a:xfrm>
            <a:off x="685800" y="5440526"/>
            <a:ext cx="5401429" cy="372469"/>
          </a:xfrm>
          <a:prstGeom prst="rect">
            <a:avLst/>
          </a:prstGeom>
        </p:spPr>
      </p:pic>
    </p:spTree>
    <p:custDataLst>
      <p:tags r:id="rId1"/>
    </p:custDataLst>
    <p:extLst>
      <p:ext uri="{BB962C8B-B14F-4D97-AF65-F5344CB8AC3E}">
        <p14:creationId xmlns:p14="http://schemas.microsoft.com/office/powerpoint/2010/main" val="2202751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1600" dirty="0"/>
              <a:t>Code snippet:</a:t>
            </a:r>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r>
              <a:rPr lang="en-US" sz="1600" dirty="0"/>
              <a:t>Test results: </a:t>
            </a:r>
          </a:p>
          <a:p>
            <a:pPr marL="0" lvl="0" indent="0" algn="l" rtl="0">
              <a:lnSpc>
                <a:spcPct val="90000"/>
              </a:lnSpc>
              <a:spcBef>
                <a:spcPts val="1000"/>
              </a:spcBef>
              <a:spcAft>
                <a:spcPts val="0"/>
              </a:spcAft>
              <a:buSzPts val="1800"/>
              <a:buNone/>
            </a:pPr>
            <a:r>
              <a:rPr lang="en-US" sz="1600" dirty="0"/>
              <a:t> </a:t>
            </a:r>
            <a:endParaRPr sz="1600"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1CDB203D-28FE-D083-9B5D-CC5A9CE9CD89}"/>
              </a:ext>
            </a:extLst>
          </p:cNvPr>
          <p:cNvPicPr>
            <a:picLocks noChangeAspect="1"/>
          </p:cNvPicPr>
          <p:nvPr/>
        </p:nvPicPr>
        <p:blipFill>
          <a:blip r:embed="rId5"/>
          <a:stretch>
            <a:fillRect/>
          </a:stretch>
        </p:blipFill>
        <p:spPr>
          <a:xfrm>
            <a:off x="685800" y="2626009"/>
            <a:ext cx="4400649" cy="2434942"/>
          </a:xfrm>
          <a:prstGeom prst="rect">
            <a:avLst/>
          </a:prstGeom>
        </p:spPr>
      </p:pic>
      <p:pic>
        <p:nvPicPr>
          <p:cNvPr id="6" name="Picture 5">
            <a:extLst>
              <a:ext uri="{FF2B5EF4-FFF2-40B4-BE49-F238E27FC236}">
                <a16:creationId xmlns:a16="http://schemas.microsoft.com/office/drawing/2014/main" id="{A2998E6F-16A3-5A83-F4CC-B0EA236BE493}"/>
              </a:ext>
            </a:extLst>
          </p:cNvPr>
          <p:cNvPicPr>
            <a:picLocks noChangeAspect="1"/>
          </p:cNvPicPr>
          <p:nvPr/>
        </p:nvPicPr>
        <p:blipFill>
          <a:blip r:embed="rId6"/>
          <a:stretch>
            <a:fillRect/>
          </a:stretch>
        </p:blipFill>
        <p:spPr>
          <a:xfrm>
            <a:off x="685045" y="5492400"/>
            <a:ext cx="5410955" cy="371527"/>
          </a:xfrm>
          <a:prstGeom prst="rect">
            <a:avLst/>
          </a:prstGeom>
        </p:spPr>
      </p:pic>
    </p:spTree>
    <p:custDataLst>
      <p:tags r:id="rId1"/>
    </p:custDataLst>
    <p:extLst>
      <p:ext uri="{BB962C8B-B14F-4D97-AF65-F5344CB8AC3E}">
        <p14:creationId xmlns:p14="http://schemas.microsoft.com/office/powerpoint/2010/main" val="3616851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1600" dirty="0"/>
              <a:t>Code snippet:</a:t>
            </a:r>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r>
              <a:rPr lang="en-US" sz="1600" dirty="0"/>
              <a:t>Test results: </a:t>
            </a:r>
          </a:p>
          <a:p>
            <a:pPr marL="0" lvl="0" indent="0" algn="l" rtl="0">
              <a:lnSpc>
                <a:spcPct val="90000"/>
              </a:lnSpc>
              <a:spcBef>
                <a:spcPts val="1000"/>
              </a:spcBef>
              <a:spcAft>
                <a:spcPts val="0"/>
              </a:spcAft>
              <a:buSzPts val="1800"/>
              <a:buNone/>
            </a:pPr>
            <a:r>
              <a:rPr lang="en-US" sz="1600" dirty="0"/>
              <a:t> </a:t>
            </a:r>
            <a:endParaRPr sz="1600"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D04925AB-DFCD-80A3-ECBC-23C96EC4BB93}"/>
              </a:ext>
            </a:extLst>
          </p:cNvPr>
          <p:cNvPicPr>
            <a:picLocks noChangeAspect="1"/>
          </p:cNvPicPr>
          <p:nvPr/>
        </p:nvPicPr>
        <p:blipFill>
          <a:blip r:embed="rId5"/>
          <a:stretch>
            <a:fillRect/>
          </a:stretch>
        </p:blipFill>
        <p:spPr>
          <a:xfrm>
            <a:off x="685800" y="2603523"/>
            <a:ext cx="5784850" cy="2854860"/>
          </a:xfrm>
          <a:prstGeom prst="rect">
            <a:avLst/>
          </a:prstGeom>
        </p:spPr>
      </p:pic>
      <p:pic>
        <p:nvPicPr>
          <p:cNvPr id="6" name="Picture 5">
            <a:extLst>
              <a:ext uri="{FF2B5EF4-FFF2-40B4-BE49-F238E27FC236}">
                <a16:creationId xmlns:a16="http://schemas.microsoft.com/office/drawing/2014/main" id="{4D53ACFA-1E72-2E8A-E953-B93303724617}"/>
              </a:ext>
            </a:extLst>
          </p:cNvPr>
          <p:cNvPicPr>
            <a:picLocks noChangeAspect="1"/>
          </p:cNvPicPr>
          <p:nvPr/>
        </p:nvPicPr>
        <p:blipFill>
          <a:blip r:embed="rId6"/>
          <a:stretch>
            <a:fillRect/>
          </a:stretch>
        </p:blipFill>
        <p:spPr>
          <a:xfrm>
            <a:off x="685800" y="5778574"/>
            <a:ext cx="5915851" cy="371527"/>
          </a:xfrm>
          <a:prstGeom prst="rect">
            <a:avLst/>
          </a:prstGeom>
        </p:spPr>
      </p:pic>
    </p:spTree>
    <p:custDataLst>
      <p:tags r:id="rId1"/>
    </p:custDataLst>
    <p:extLst>
      <p:ext uri="{BB962C8B-B14F-4D97-AF65-F5344CB8AC3E}">
        <p14:creationId xmlns:p14="http://schemas.microsoft.com/office/powerpoint/2010/main" val="49244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1600" dirty="0"/>
              <a:t>Code snippet:</a:t>
            </a:r>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r>
              <a:rPr lang="en-US" sz="1600" dirty="0"/>
              <a:t>Test results: </a:t>
            </a:r>
          </a:p>
          <a:p>
            <a:pPr marL="0" lvl="0" indent="0" algn="l" rtl="0">
              <a:lnSpc>
                <a:spcPct val="90000"/>
              </a:lnSpc>
              <a:spcBef>
                <a:spcPts val="1000"/>
              </a:spcBef>
              <a:spcAft>
                <a:spcPts val="0"/>
              </a:spcAft>
              <a:buSzPts val="1800"/>
              <a:buNone/>
            </a:pPr>
            <a:r>
              <a:rPr lang="en-US" sz="1600" dirty="0"/>
              <a:t> </a:t>
            </a:r>
            <a:endParaRPr sz="1600"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3B6DA41F-518D-7A46-DB05-2BD65FA0526F}"/>
              </a:ext>
            </a:extLst>
          </p:cNvPr>
          <p:cNvPicPr>
            <a:picLocks noChangeAspect="1"/>
          </p:cNvPicPr>
          <p:nvPr/>
        </p:nvPicPr>
        <p:blipFill>
          <a:blip r:embed="rId5"/>
          <a:stretch>
            <a:fillRect/>
          </a:stretch>
        </p:blipFill>
        <p:spPr>
          <a:xfrm>
            <a:off x="685800" y="2602756"/>
            <a:ext cx="3708400" cy="2503006"/>
          </a:xfrm>
          <a:prstGeom prst="rect">
            <a:avLst/>
          </a:prstGeom>
        </p:spPr>
      </p:pic>
      <p:pic>
        <p:nvPicPr>
          <p:cNvPr id="6" name="Picture 5">
            <a:extLst>
              <a:ext uri="{FF2B5EF4-FFF2-40B4-BE49-F238E27FC236}">
                <a16:creationId xmlns:a16="http://schemas.microsoft.com/office/drawing/2014/main" id="{BA6C1631-4CF6-128E-6C2E-37A2B83379D0}"/>
              </a:ext>
            </a:extLst>
          </p:cNvPr>
          <p:cNvPicPr>
            <a:picLocks noChangeAspect="1"/>
          </p:cNvPicPr>
          <p:nvPr/>
        </p:nvPicPr>
        <p:blipFill>
          <a:blip r:embed="rId6"/>
          <a:stretch>
            <a:fillRect/>
          </a:stretch>
        </p:blipFill>
        <p:spPr>
          <a:xfrm>
            <a:off x="685800" y="5440526"/>
            <a:ext cx="4458322" cy="352474"/>
          </a:xfrm>
          <a:prstGeom prst="rect">
            <a:avLst/>
          </a:prstGeom>
        </p:spPr>
      </p:pic>
    </p:spTree>
    <p:custDataLst>
      <p:tags r:id="rId1"/>
    </p:custDataLst>
    <p:extLst>
      <p:ext uri="{BB962C8B-B14F-4D97-AF65-F5344CB8AC3E}">
        <p14:creationId xmlns:p14="http://schemas.microsoft.com/office/powerpoint/2010/main" val="2582219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1600" dirty="0"/>
              <a:t>Code snippet:</a:t>
            </a:r>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r>
              <a:rPr lang="en-US" sz="1600" dirty="0"/>
              <a:t>Test results: </a:t>
            </a:r>
          </a:p>
          <a:p>
            <a:pPr marL="0" lvl="0" indent="0" algn="l" rtl="0">
              <a:lnSpc>
                <a:spcPct val="90000"/>
              </a:lnSpc>
              <a:spcBef>
                <a:spcPts val="1000"/>
              </a:spcBef>
              <a:spcAft>
                <a:spcPts val="0"/>
              </a:spcAft>
              <a:buSzPts val="1800"/>
              <a:buNone/>
            </a:pPr>
            <a:r>
              <a:rPr lang="en-US" sz="1600" dirty="0"/>
              <a:t> </a:t>
            </a:r>
            <a:endParaRPr sz="1600"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A2CD137D-4050-862B-2E18-B8BF17A8E94D}"/>
              </a:ext>
            </a:extLst>
          </p:cNvPr>
          <p:cNvPicPr>
            <a:picLocks noChangeAspect="1"/>
          </p:cNvPicPr>
          <p:nvPr/>
        </p:nvPicPr>
        <p:blipFill>
          <a:blip r:embed="rId5"/>
          <a:stretch>
            <a:fillRect/>
          </a:stretch>
        </p:blipFill>
        <p:spPr>
          <a:xfrm>
            <a:off x="685800" y="2651250"/>
            <a:ext cx="6040984" cy="2789276"/>
          </a:xfrm>
          <a:prstGeom prst="rect">
            <a:avLst/>
          </a:prstGeom>
        </p:spPr>
      </p:pic>
      <p:pic>
        <p:nvPicPr>
          <p:cNvPr id="6" name="Picture 5">
            <a:extLst>
              <a:ext uri="{FF2B5EF4-FFF2-40B4-BE49-F238E27FC236}">
                <a16:creationId xmlns:a16="http://schemas.microsoft.com/office/drawing/2014/main" id="{8FD06E63-116F-B1BB-A6AF-E6C9F7888A6B}"/>
              </a:ext>
            </a:extLst>
          </p:cNvPr>
          <p:cNvPicPr>
            <a:picLocks noChangeAspect="1"/>
          </p:cNvPicPr>
          <p:nvPr/>
        </p:nvPicPr>
        <p:blipFill>
          <a:blip r:embed="rId6"/>
          <a:stretch>
            <a:fillRect/>
          </a:stretch>
        </p:blipFill>
        <p:spPr>
          <a:xfrm>
            <a:off x="685800" y="5786413"/>
            <a:ext cx="4544059" cy="352474"/>
          </a:xfrm>
          <a:prstGeom prst="rect">
            <a:avLst/>
          </a:prstGeom>
        </p:spPr>
      </p:pic>
    </p:spTree>
    <p:custDataLst>
      <p:tags r:id="rId1"/>
    </p:custDataLst>
    <p:extLst>
      <p:ext uri="{BB962C8B-B14F-4D97-AF65-F5344CB8AC3E}">
        <p14:creationId xmlns:p14="http://schemas.microsoft.com/office/powerpoint/2010/main" val="3869763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096000" y="1927035"/>
            <a:ext cx="578485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2200"/>
              <a:buNone/>
            </a:pPr>
            <a:r>
              <a:rPr lang="en-US" dirty="0"/>
              <a:t>Defense in depth (DID) revolves around the fortification of data. This policy presentation will help inform our DID strategy by giving us information such as core principles, coding standards, C/C++ principles, Automation tools,  and a threat matrix. This policy also provides definitions for the different forms of encryption and Triple A framework. </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247651" y="1927035"/>
            <a:ext cx="5638800" cy="3003930"/>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1600" dirty="0"/>
              <a:t>Code snippet:</a:t>
            </a:r>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r>
              <a:rPr lang="en-US" sz="1600" dirty="0"/>
              <a:t>Test results: </a:t>
            </a:r>
          </a:p>
          <a:p>
            <a:pPr marL="0" lvl="0" indent="0" algn="l" rtl="0">
              <a:lnSpc>
                <a:spcPct val="90000"/>
              </a:lnSpc>
              <a:spcBef>
                <a:spcPts val="1000"/>
              </a:spcBef>
              <a:spcAft>
                <a:spcPts val="0"/>
              </a:spcAft>
              <a:buSzPts val="1800"/>
              <a:buNone/>
            </a:pPr>
            <a:r>
              <a:rPr lang="en-US" sz="1600" dirty="0"/>
              <a:t> </a:t>
            </a:r>
            <a:endParaRPr sz="1600"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F19A9277-6CFF-E963-BD2E-8A9AF77669F2}"/>
              </a:ext>
            </a:extLst>
          </p:cNvPr>
          <p:cNvPicPr>
            <a:picLocks noChangeAspect="1"/>
          </p:cNvPicPr>
          <p:nvPr/>
        </p:nvPicPr>
        <p:blipFill>
          <a:blip r:embed="rId5"/>
          <a:stretch>
            <a:fillRect/>
          </a:stretch>
        </p:blipFill>
        <p:spPr>
          <a:xfrm>
            <a:off x="685800" y="2633237"/>
            <a:ext cx="5243954" cy="2807289"/>
          </a:xfrm>
          <a:prstGeom prst="rect">
            <a:avLst/>
          </a:prstGeom>
        </p:spPr>
      </p:pic>
      <p:pic>
        <p:nvPicPr>
          <p:cNvPr id="6" name="Picture 5">
            <a:extLst>
              <a:ext uri="{FF2B5EF4-FFF2-40B4-BE49-F238E27FC236}">
                <a16:creationId xmlns:a16="http://schemas.microsoft.com/office/drawing/2014/main" id="{CB0967FE-DC72-3D78-D5A5-4B183736C519}"/>
              </a:ext>
            </a:extLst>
          </p:cNvPr>
          <p:cNvPicPr>
            <a:picLocks noChangeAspect="1"/>
          </p:cNvPicPr>
          <p:nvPr/>
        </p:nvPicPr>
        <p:blipFill>
          <a:blip r:embed="rId6"/>
          <a:stretch>
            <a:fillRect/>
          </a:stretch>
        </p:blipFill>
        <p:spPr>
          <a:xfrm>
            <a:off x="690561" y="5775401"/>
            <a:ext cx="5210902" cy="352474"/>
          </a:xfrm>
          <a:prstGeom prst="rect">
            <a:avLst/>
          </a:prstGeom>
        </p:spPr>
      </p:pic>
    </p:spTree>
    <p:custDataLst>
      <p:tags r:id="rId1"/>
    </p:custDataLst>
    <p:extLst>
      <p:ext uri="{BB962C8B-B14F-4D97-AF65-F5344CB8AC3E}">
        <p14:creationId xmlns:p14="http://schemas.microsoft.com/office/powerpoint/2010/main" val="860465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1600" dirty="0"/>
              <a:t>Code snippet:</a:t>
            </a:r>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r>
              <a:rPr lang="en-US" sz="1600" dirty="0"/>
              <a:t>Test results: </a:t>
            </a:r>
          </a:p>
          <a:p>
            <a:pPr marL="0" lvl="0" indent="0" algn="l" rtl="0">
              <a:lnSpc>
                <a:spcPct val="90000"/>
              </a:lnSpc>
              <a:spcBef>
                <a:spcPts val="1000"/>
              </a:spcBef>
              <a:spcAft>
                <a:spcPts val="0"/>
              </a:spcAft>
              <a:buSzPts val="1800"/>
              <a:buNone/>
            </a:pPr>
            <a:r>
              <a:rPr lang="en-US" sz="1600" dirty="0"/>
              <a:t> </a:t>
            </a:r>
            <a:endParaRPr sz="1600"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277211B1-B8D1-D185-23FA-0CD4E94B357C}"/>
              </a:ext>
            </a:extLst>
          </p:cNvPr>
          <p:cNvPicPr>
            <a:picLocks noChangeAspect="1"/>
          </p:cNvPicPr>
          <p:nvPr/>
        </p:nvPicPr>
        <p:blipFill>
          <a:blip r:embed="rId5"/>
          <a:stretch>
            <a:fillRect/>
          </a:stretch>
        </p:blipFill>
        <p:spPr>
          <a:xfrm>
            <a:off x="685800" y="2638328"/>
            <a:ext cx="7249537" cy="1390844"/>
          </a:xfrm>
          <a:prstGeom prst="rect">
            <a:avLst/>
          </a:prstGeom>
        </p:spPr>
      </p:pic>
      <p:pic>
        <p:nvPicPr>
          <p:cNvPr id="6" name="Picture 5">
            <a:extLst>
              <a:ext uri="{FF2B5EF4-FFF2-40B4-BE49-F238E27FC236}">
                <a16:creationId xmlns:a16="http://schemas.microsoft.com/office/drawing/2014/main" id="{342648A7-979C-ABCB-1F28-685F8251B15A}"/>
              </a:ext>
            </a:extLst>
          </p:cNvPr>
          <p:cNvPicPr>
            <a:picLocks noChangeAspect="1"/>
          </p:cNvPicPr>
          <p:nvPr/>
        </p:nvPicPr>
        <p:blipFill rotWithShape="1">
          <a:blip r:embed="rId6"/>
          <a:srcRect t="10525" b="-1"/>
          <a:stretch/>
        </p:blipFill>
        <p:spPr>
          <a:xfrm>
            <a:off x="685800" y="4472940"/>
            <a:ext cx="5401429" cy="323901"/>
          </a:xfrm>
          <a:prstGeom prst="rect">
            <a:avLst/>
          </a:prstGeom>
        </p:spPr>
      </p:pic>
    </p:spTree>
    <p:custDataLst>
      <p:tags r:id="rId1"/>
    </p:custDataLst>
    <p:extLst>
      <p:ext uri="{BB962C8B-B14F-4D97-AF65-F5344CB8AC3E}">
        <p14:creationId xmlns:p14="http://schemas.microsoft.com/office/powerpoint/2010/main" val="409104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1600" dirty="0"/>
              <a:t>Code snippet:</a:t>
            </a:r>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r>
              <a:rPr lang="en-US" sz="1600" dirty="0"/>
              <a:t>Test results: </a:t>
            </a:r>
          </a:p>
          <a:p>
            <a:pPr marL="0" lvl="0" indent="0" algn="l" rtl="0">
              <a:lnSpc>
                <a:spcPct val="90000"/>
              </a:lnSpc>
              <a:spcBef>
                <a:spcPts val="1000"/>
              </a:spcBef>
              <a:spcAft>
                <a:spcPts val="0"/>
              </a:spcAft>
              <a:buSzPts val="1800"/>
              <a:buNone/>
            </a:pPr>
            <a:r>
              <a:rPr lang="en-US" sz="1600" dirty="0"/>
              <a:t> </a:t>
            </a:r>
            <a:endParaRPr sz="1600"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A5BFC05E-CC1E-0268-D5A9-2EBAE82973AC}"/>
              </a:ext>
            </a:extLst>
          </p:cNvPr>
          <p:cNvPicPr>
            <a:picLocks noChangeAspect="1"/>
          </p:cNvPicPr>
          <p:nvPr/>
        </p:nvPicPr>
        <p:blipFill>
          <a:blip r:embed="rId5"/>
          <a:stretch>
            <a:fillRect/>
          </a:stretch>
        </p:blipFill>
        <p:spPr>
          <a:xfrm>
            <a:off x="685800" y="2620883"/>
            <a:ext cx="7592485" cy="1133633"/>
          </a:xfrm>
          <a:prstGeom prst="rect">
            <a:avLst/>
          </a:prstGeom>
        </p:spPr>
      </p:pic>
      <p:pic>
        <p:nvPicPr>
          <p:cNvPr id="6" name="Picture 5">
            <a:extLst>
              <a:ext uri="{FF2B5EF4-FFF2-40B4-BE49-F238E27FC236}">
                <a16:creationId xmlns:a16="http://schemas.microsoft.com/office/drawing/2014/main" id="{FEEF7835-F1E3-3946-400A-32A2172777F5}"/>
              </a:ext>
            </a:extLst>
          </p:cNvPr>
          <p:cNvPicPr>
            <a:picLocks noChangeAspect="1"/>
          </p:cNvPicPr>
          <p:nvPr/>
        </p:nvPicPr>
        <p:blipFill rotWithShape="1">
          <a:blip r:embed="rId6"/>
          <a:srcRect t="7199"/>
          <a:stretch/>
        </p:blipFill>
        <p:spPr>
          <a:xfrm>
            <a:off x="685800" y="4025900"/>
            <a:ext cx="4658375" cy="335939"/>
          </a:xfrm>
          <a:prstGeom prst="rect">
            <a:avLst/>
          </a:prstGeom>
        </p:spPr>
      </p:pic>
    </p:spTree>
    <p:custDataLst>
      <p:tags r:id="rId1"/>
    </p:custDataLst>
    <p:extLst>
      <p:ext uri="{BB962C8B-B14F-4D97-AF65-F5344CB8AC3E}">
        <p14:creationId xmlns:p14="http://schemas.microsoft.com/office/powerpoint/2010/main" val="4035428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1600" dirty="0"/>
              <a:t>Code snippet:</a:t>
            </a:r>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r>
              <a:rPr lang="en-US" sz="1600" dirty="0"/>
              <a:t>Test results: </a:t>
            </a:r>
          </a:p>
          <a:p>
            <a:pPr marL="0" lvl="0" indent="0" algn="l" rtl="0">
              <a:lnSpc>
                <a:spcPct val="90000"/>
              </a:lnSpc>
              <a:spcBef>
                <a:spcPts val="1000"/>
              </a:spcBef>
              <a:spcAft>
                <a:spcPts val="0"/>
              </a:spcAft>
              <a:buSzPts val="1800"/>
              <a:buNone/>
            </a:pPr>
            <a:r>
              <a:rPr lang="en-US" sz="1600" dirty="0"/>
              <a:t> </a:t>
            </a:r>
            <a:endParaRPr sz="1600"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0F8F94CA-007A-6AB3-80DF-1B0413DB3750}"/>
              </a:ext>
            </a:extLst>
          </p:cNvPr>
          <p:cNvPicPr>
            <a:picLocks noChangeAspect="1"/>
          </p:cNvPicPr>
          <p:nvPr/>
        </p:nvPicPr>
        <p:blipFill>
          <a:blip r:embed="rId5"/>
          <a:stretch>
            <a:fillRect/>
          </a:stretch>
        </p:blipFill>
        <p:spPr>
          <a:xfrm>
            <a:off x="685800" y="2641422"/>
            <a:ext cx="7321550" cy="2425433"/>
          </a:xfrm>
          <a:prstGeom prst="rect">
            <a:avLst/>
          </a:prstGeom>
        </p:spPr>
      </p:pic>
      <p:pic>
        <p:nvPicPr>
          <p:cNvPr id="6" name="Picture 5">
            <a:extLst>
              <a:ext uri="{FF2B5EF4-FFF2-40B4-BE49-F238E27FC236}">
                <a16:creationId xmlns:a16="http://schemas.microsoft.com/office/drawing/2014/main" id="{50F5D950-CDA2-7D78-80DC-8990EF789958}"/>
              </a:ext>
            </a:extLst>
          </p:cNvPr>
          <p:cNvPicPr>
            <a:picLocks noChangeAspect="1"/>
          </p:cNvPicPr>
          <p:nvPr/>
        </p:nvPicPr>
        <p:blipFill>
          <a:blip r:embed="rId6"/>
          <a:stretch>
            <a:fillRect/>
          </a:stretch>
        </p:blipFill>
        <p:spPr>
          <a:xfrm>
            <a:off x="685800" y="5440526"/>
            <a:ext cx="3962953" cy="352474"/>
          </a:xfrm>
          <a:prstGeom prst="rect">
            <a:avLst/>
          </a:prstGeom>
        </p:spPr>
      </p:pic>
    </p:spTree>
    <p:custDataLst>
      <p:tags r:id="rId1"/>
    </p:custDataLst>
    <p:extLst>
      <p:ext uri="{BB962C8B-B14F-4D97-AF65-F5344CB8AC3E}">
        <p14:creationId xmlns:p14="http://schemas.microsoft.com/office/powerpoint/2010/main" val="565202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AUTOMATION SUMMARY</a:t>
            </a:r>
            <a:endParaRPr dirty="0"/>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3568700" y="205740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
        <p:nvSpPr>
          <p:cNvPr id="6" name="Google Shape;217;p11">
            <a:extLst>
              <a:ext uri="{FF2B5EF4-FFF2-40B4-BE49-F238E27FC236}">
                <a16:creationId xmlns:a16="http://schemas.microsoft.com/office/drawing/2014/main" id="{7DF9DF28-70C0-1BA4-3D29-293B1BFA59FD}"/>
              </a:ext>
            </a:extLst>
          </p:cNvPr>
          <p:cNvSpPr txBox="1">
            <a:spLocks/>
          </p:cNvSpPr>
          <p:nvPr/>
        </p:nvSpPr>
        <p:spPr>
          <a:xfrm>
            <a:off x="-520700" y="2052239"/>
            <a:ext cx="3905250" cy="4036226"/>
          </a:xfrm>
          <a:prstGeom prst="rect">
            <a:avLst/>
          </a:prstGeom>
          <a:noFill/>
          <a:ln>
            <a:noFill/>
          </a:ln>
        </p:spPr>
        <p:txBody>
          <a:bodyPr spcFirstLastPara="1" wrap="square" lIns="91425" tIns="45700" rIns="91425" bIns="45700" anchor="t" anchorCtr="0">
            <a:normAutofit fontScale="85000" lnSpcReduction="1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914400" lvl="2" indent="0">
              <a:spcBef>
                <a:spcPts val="0"/>
              </a:spcBef>
              <a:buNone/>
            </a:pPr>
            <a:r>
              <a:rPr lang="en-US" sz="1800" dirty="0"/>
              <a:t>There are numerous tools available for automating each of the security principles outlined. These tools can be incorporated into the earliest part of our DevOps process. It is essential to keep security in mind, from the beginning of a project, to publishing, and beyond. Automation enables us to save time and money in the process of securing our code. Once we have an idea of the product we are producing, something done in the Assess and Plan phase, we can plan the tool which will best suit the automation of our security. </a:t>
            </a:r>
          </a:p>
          <a:p>
            <a:pPr marL="1143000" lvl="2" indent="-228600">
              <a:spcBef>
                <a:spcPts val="0"/>
              </a:spcBef>
            </a:pPr>
            <a:endParaRPr lang="en-US" sz="1800" dirty="0"/>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685800" y="1736901"/>
            <a:ext cx="10820400" cy="4024125"/>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0"/>
              </a:spcBef>
              <a:spcAft>
                <a:spcPts val="0"/>
              </a:spcAft>
              <a:buClr>
                <a:schemeClr val="lt1"/>
              </a:buClr>
              <a:buSzPts val="2000"/>
              <a:buNone/>
            </a:pPr>
            <a:endParaRPr lang="en-US" dirty="0"/>
          </a:p>
          <a:p>
            <a:pPr marL="457200" lvl="1" indent="0" algn="l" rtl="0">
              <a:lnSpc>
                <a:spcPct val="90000"/>
              </a:lnSpc>
              <a:spcBef>
                <a:spcPts val="0"/>
              </a:spcBef>
              <a:spcAft>
                <a:spcPts val="0"/>
              </a:spcAft>
              <a:buClr>
                <a:schemeClr val="lt1"/>
              </a:buClr>
              <a:buSzPts val="2000"/>
              <a:buNone/>
            </a:pPr>
            <a:r>
              <a:rPr lang="en-US" sz="1600" dirty="0">
                <a:latin typeface="Century Gothic" panose="020B0502020202020204" pitchFamily="34" charset="0"/>
              </a:rPr>
              <a:t>Examples:</a:t>
            </a:r>
          </a:p>
          <a:p>
            <a:pPr marL="457200" lvl="1" indent="0">
              <a:spcBef>
                <a:spcPts val="0"/>
              </a:spcBef>
              <a:buSzPts val="2000"/>
              <a:buNone/>
            </a:pPr>
            <a:r>
              <a:rPr lang="en-US" sz="1600" dirty="0">
                <a:effectLst/>
                <a:latin typeface="Century Gothic" panose="020B0502020202020204" pitchFamily="34" charset="0"/>
                <a:ea typeface="Calibri" panose="020F0502020204030204" pitchFamily="34" charset="0"/>
              </a:rPr>
              <a:t>OOP51-CPP</a:t>
            </a:r>
            <a:endParaRPr lang="en-US" sz="1600" dirty="0">
              <a:latin typeface="Century Gothic" panose="020B0502020202020204" pitchFamily="34" charset="0"/>
            </a:endParaRPr>
          </a:p>
          <a:p>
            <a:pPr marL="457200" lvl="1" indent="0" algn="l" rtl="0">
              <a:lnSpc>
                <a:spcPct val="90000"/>
              </a:lnSpc>
              <a:spcBef>
                <a:spcPts val="0"/>
              </a:spcBef>
              <a:spcAft>
                <a:spcPts val="0"/>
              </a:spcAft>
              <a:buClr>
                <a:schemeClr val="lt1"/>
              </a:buClr>
              <a:buSzPts val="2000"/>
              <a:buNone/>
            </a:pP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6A324BC1-BD55-CE6D-6893-FE8114A1D23D}"/>
              </a:ext>
            </a:extLst>
          </p:cNvPr>
          <p:cNvGraphicFramePr>
            <a:graphicFrameLocks noGrp="1"/>
          </p:cNvGraphicFramePr>
          <p:nvPr>
            <p:extLst>
              <p:ext uri="{D42A27DB-BD31-4B8C-83A1-F6EECF244321}">
                <p14:modId xmlns:p14="http://schemas.microsoft.com/office/powerpoint/2010/main" val="3860403489"/>
              </p:ext>
            </p:extLst>
          </p:nvPr>
        </p:nvGraphicFramePr>
        <p:xfrm>
          <a:off x="1178074" y="2523413"/>
          <a:ext cx="9305776" cy="3778290"/>
        </p:xfrm>
        <a:graphic>
          <a:graphicData uri="http://schemas.openxmlformats.org/drawingml/2006/table">
            <a:tbl>
              <a:tblPr firstRow="1" bandRow="1">
                <a:tableStyleId>{802198C4-3087-4945-87E3-76CBB3509B7E}</a:tableStyleId>
              </a:tblPr>
              <a:tblGrid>
                <a:gridCol w="2326444">
                  <a:extLst>
                    <a:ext uri="{9D8B030D-6E8A-4147-A177-3AD203B41FA5}">
                      <a16:colId xmlns:a16="http://schemas.microsoft.com/office/drawing/2014/main" val="4254869275"/>
                    </a:ext>
                  </a:extLst>
                </a:gridCol>
                <a:gridCol w="2326444">
                  <a:extLst>
                    <a:ext uri="{9D8B030D-6E8A-4147-A177-3AD203B41FA5}">
                      <a16:colId xmlns:a16="http://schemas.microsoft.com/office/drawing/2014/main" val="1195061174"/>
                    </a:ext>
                  </a:extLst>
                </a:gridCol>
                <a:gridCol w="2326444">
                  <a:extLst>
                    <a:ext uri="{9D8B030D-6E8A-4147-A177-3AD203B41FA5}">
                      <a16:colId xmlns:a16="http://schemas.microsoft.com/office/drawing/2014/main" val="704277741"/>
                    </a:ext>
                  </a:extLst>
                </a:gridCol>
                <a:gridCol w="2326444">
                  <a:extLst>
                    <a:ext uri="{9D8B030D-6E8A-4147-A177-3AD203B41FA5}">
                      <a16:colId xmlns:a16="http://schemas.microsoft.com/office/drawing/2014/main" val="2961813029"/>
                    </a:ext>
                  </a:extLst>
                </a:gridCol>
              </a:tblGrid>
              <a:tr h="436470">
                <a:tc>
                  <a:txBody>
                    <a:bodyPr/>
                    <a:lstStyle/>
                    <a:p>
                      <a:r>
                        <a:rPr lang="en-US" sz="1600" dirty="0">
                          <a:ln>
                            <a:solidFill>
                              <a:schemeClr val="bg1"/>
                            </a:solidFill>
                          </a:ln>
                          <a:solidFill>
                            <a:schemeClr val="bg1"/>
                          </a:solidFill>
                          <a:latin typeface="Century Gothic" panose="020B0502020202020204" pitchFamily="34" charset="0"/>
                        </a:rPr>
                        <a:t>Tool </a:t>
                      </a:r>
                    </a:p>
                  </a:txBody>
                  <a:tcPr/>
                </a:tc>
                <a:tc>
                  <a:txBody>
                    <a:bodyPr/>
                    <a:lstStyle/>
                    <a:p>
                      <a:r>
                        <a:rPr lang="en-US" sz="1600" dirty="0">
                          <a:ln>
                            <a:solidFill>
                              <a:schemeClr val="bg1"/>
                            </a:solidFill>
                          </a:ln>
                          <a:solidFill>
                            <a:schemeClr val="bg1"/>
                          </a:solidFill>
                          <a:latin typeface="Century Gothic" panose="020B0502020202020204" pitchFamily="34" charset="0"/>
                        </a:rPr>
                        <a:t>Version</a:t>
                      </a:r>
                    </a:p>
                  </a:txBody>
                  <a:tcPr/>
                </a:tc>
                <a:tc>
                  <a:txBody>
                    <a:bodyPr/>
                    <a:lstStyle/>
                    <a:p>
                      <a:r>
                        <a:rPr lang="en-US" sz="1600" dirty="0">
                          <a:ln>
                            <a:solidFill>
                              <a:schemeClr val="bg1"/>
                            </a:solidFill>
                          </a:ln>
                          <a:solidFill>
                            <a:schemeClr val="bg1"/>
                          </a:solidFill>
                          <a:latin typeface="Century Gothic" panose="020B0502020202020204" pitchFamily="34" charset="0"/>
                        </a:rPr>
                        <a:t>Checker</a:t>
                      </a:r>
                    </a:p>
                  </a:txBody>
                  <a:tcPr/>
                </a:tc>
                <a:tc>
                  <a:txBody>
                    <a:bodyPr/>
                    <a:lstStyle/>
                    <a:p>
                      <a:r>
                        <a:rPr lang="en-US" sz="1600" dirty="0">
                          <a:ln>
                            <a:solidFill>
                              <a:schemeClr val="bg1"/>
                            </a:solidFill>
                          </a:ln>
                          <a:solidFill>
                            <a:schemeClr val="bg1"/>
                          </a:solidFill>
                          <a:latin typeface="Century Gothic" panose="020B0502020202020204" pitchFamily="34" charset="0"/>
                        </a:rPr>
                        <a:t>Description Tool</a:t>
                      </a:r>
                    </a:p>
                  </a:txBody>
                  <a:tcPr/>
                </a:tc>
                <a:extLst>
                  <a:ext uri="{0D108BD9-81ED-4DB2-BD59-A6C34878D82A}">
                    <a16:rowId xmlns:a16="http://schemas.microsoft.com/office/drawing/2014/main" val="3192517327"/>
                  </a:ext>
                </a:extLst>
              </a:tr>
              <a:tr h="436470">
                <a:tc>
                  <a:txBody>
                    <a:bodyPr/>
                    <a:lstStyle/>
                    <a:p>
                      <a:r>
                        <a:rPr lang="en-US" sz="1600" dirty="0" err="1">
                          <a:ln>
                            <a:solidFill>
                              <a:schemeClr val="bg1"/>
                            </a:solidFill>
                          </a:ln>
                          <a:solidFill>
                            <a:schemeClr val="bg1"/>
                          </a:solidFill>
                          <a:latin typeface="Century Gothic" panose="020B0502020202020204" pitchFamily="34" charset="0"/>
                        </a:rPr>
                        <a:t>CodeSonar</a:t>
                      </a:r>
                      <a:endParaRPr lang="en-US" sz="1600" dirty="0">
                        <a:ln>
                          <a:solidFill>
                            <a:schemeClr val="bg1"/>
                          </a:solidFill>
                        </a:ln>
                        <a:solidFill>
                          <a:schemeClr val="bg1"/>
                        </a:solidFill>
                        <a:latin typeface="Century Gothic" panose="020B0502020202020204" pitchFamily="34" charset="0"/>
                      </a:endParaRPr>
                    </a:p>
                  </a:txBody>
                  <a:tcPr/>
                </a:tc>
                <a:tc>
                  <a:txBody>
                    <a:bodyPr/>
                    <a:lstStyle/>
                    <a:p>
                      <a:r>
                        <a:rPr lang="en-US" sz="1600" dirty="0">
                          <a:ln>
                            <a:solidFill>
                              <a:schemeClr val="bg1"/>
                            </a:solidFill>
                          </a:ln>
                          <a:solidFill>
                            <a:schemeClr val="bg1"/>
                          </a:solidFill>
                          <a:latin typeface="Century Gothic" panose="020B0502020202020204" pitchFamily="34" charset="0"/>
                        </a:rPr>
                        <a:t>8.1p0</a:t>
                      </a:r>
                    </a:p>
                  </a:txBody>
                  <a:tcPr/>
                </a:tc>
                <a:tc>
                  <a:txBody>
                    <a:bodyPr/>
                    <a:lstStyle/>
                    <a:p>
                      <a:r>
                        <a:rPr lang="en-US" sz="1600" dirty="0">
                          <a:ln>
                            <a:solidFill>
                              <a:schemeClr val="bg1"/>
                            </a:solidFill>
                          </a:ln>
                          <a:solidFill>
                            <a:schemeClr val="bg1"/>
                          </a:solidFill>
                          <a:latin typeface="Century Gothic" panose="020B0502020202020204" pitchFamily="34" charset="0"/>
                        </a:rPr>
                        <a:t>LANG.CAST.OBJSLICE</a:t>
                      </a:r>
                    </a:p>
                  </a:txBody>
                  <a:tcPr/>
                </a:tc>
                <a:tc>
                  <a:txBody>
                    <a:bodyPr/>
                    <a:lstStyle/>
                    <a:p>
                      <a:r>
                        <a:rPr lang="en-US" sz="1600" dirty="0">
                          <a:ln>
                            <a:solidFill>
                              <a:schemeClr val="bg1"/>
                            </a:solidFill>
                          </a:ln>
                          <a:solidFill>
                            <a:schemeClr val="bg1"/>
                          </a:solidFill>
                          <a:latin typeface="Century Gothic" panose="020B0502020202020204" pitchFamily="34" charset="0"/>
                        </a:rPr>
                        <a:t>Object Slicing</a:t>
                      </a:r>
                    </a:p>
                  </a:txBody>
                  <a:tcPr/>
                </a:tc>
                <a:extLst>
                  <a:ext uri="{0D108BD9-81ED-4DB2-BD59-A6C34878D82A}">
                    <a16:rowId xmlns:a16="http://schemas.microsoft.com/office/drawing/2014/main" val="2926236926"/>
                  </a:ext>
                </a:extLst>
              </a:tr>
              <a:tr h="436470">
                <a:tc>
                  <a:txBody>
                    <a:bodyPr/>
                    <a:lstStyle/>
                    <a:p>
                      <a:r>
                        <a:rPr lang="en-US" sz="1600" dirty="0">
                          <a:ln>
                            <a:solidFill>
                              <a:schemeClr val="bg1"/>
                            </a:solidFill>
                          </a:ln>
                          <a:solidFill>
                            <a:schemeClr val="bg1"/>
                          </a:solidFill>
                          <a:latin typeface="Century Gothic" panose="020B0502020202020204" pitchFamily="34" charset="0"/>
                        </a:rPr>
                        <a:t>Helix QAC</a:t>
                      </a:r>
                    </a:p>
                  </a:txBody>
                  <a:tcPr/>
                </a:tc>
                <a:tc>
                  <a:txBody>
                    <a:bodyPr/>
                    <a:lstStyle/>
                    <a:p>
                      <a:r>
                        <a:rPr lang="en-US" sz="1600" dirty="0">
                          <a:ln>
                            <a:solidFill>
                              <a:schemeClr val="bg1"/>
                            </a:solidFill>
                          </a:ln>
                          <a:solidFill>
                            <a:schemeClr val="bg1"/>
                          </a:solidFill>
                          <a:latin typeface="Century Gothic" panose="020B0502020202020204" pitchFamily="34" charset="0"/>
                        </a:rPr>
                        <a:t>2024.1</a:t>
                      </a:r>
                    </a:p>
                  </a:txBody>
                  <a:tcPr/>
                </a:tc>
                <a:tc>
                  <a:txBody>
                    <a:bodyPr/>
                    <a:lstStyle/>
                    <a:p>
                      <a:r>
                        <a:rPr lang="en-US" sz="1600" dirty="0">
                          <a:ln>
                            <a:solidFill>
                              <a:schemeClr val="bg1"/>
                            </a:solidFill>
                          </a:ln>
                          <a:solidFill>
                            <a:schemeClr val="bg1"/>
                          </a:solidFill>
                          <a:latin typeface="Century Gothic" panose="020B0502020202020204" pitchFamily="34" charset="0"/>
                        </a:rPr>
                        <a:t>C++3072</a:t>
                      </a:r>
                    </a:p>
                  </a:txBody>
                  <a:tcPr/>
                </a:tc>
                <a:tc>
                  <a:txBody>
                    <a:bodyPr/>
                    <a:lstStyle/>
                    <a:p>
                      <a:r>
                        <a:rPr lang="en-US" sz="1600" dirty="0">
                          <a:ln>
                            <a:solidFill>
                              <a:schemeClr val="bg1"/>
                            </a:solidFill>
                          </a:ln>
                          <a:solidFill>
                            <a:schemeClr val="bg1"/>
                          </a:solidFill>
                          <a:latin typeface="Century Gothic" panose="020B0502020202020204" pitchFamily="34" charset="0"/>
                        </a:rPr>
                        <a:t>N/A</a:t>
                      </a:r>
                    </a:p>
                  </a:txBody>
                  <a:tcPr/>
                </a:tc>
                <a:extLst>
                  <a:ext uri="{0D108BD9-81ED-4DB2-BD59-A6C34878D82A}">
                    <a16:rowId xmlns:a16="http://schemas.microsoft.com/office/drawing/2014/main" val="658258328"/>
                  </a:ext>
                </a:extLst>
              </a:tr>
              <a:tr h="678854">
                <a:tc>
                  <a:txBody>
                    <a:bodyPr/>
                    <a:lstStyle/>
                    <a:p>
                      <a:r>
                        <a:rPr lang="en-US" sz="1600" dirty="0" err="1">
                          <a:ln>
                            <a:solidFill>
                              <a:schemeClr val="bg1"/>
                            </a:solidFill>
                          </a:ln>
                          <a:solidFill>
                            <a:schemeClr val="bg1"/>
                          </a:solidFill>
                          <a:latin typeface="Century Gothic" panose="020B0502020202020204" pitchFamily="34" charset="0"/>
                        </a:rPr>
                        <a:t>Parasoft</a:t>
                      </a:r>
                      <a:r>
                        <a:rPr lang="en-US" sz="1600" dirty="0">
                          <a:ln>
                            <a:solidFill>
                              <a:schemeClr val="bg1"/>
                            </a:solidFill>
                          </a:ln>
                          <a:solidFill>
                            <a:schemeClr val="bg1"/>
                          </a:solidFill>
                          <a:latin typeface="Century Gothic" panose="020B0502020202020204" pitchFamily="34" charset="0"/>
                        </a:rPr>
                        <a:t> C/C++test</a:t>
                      </a:r>
                    </a:p>
                  </a:txBody>
                  <a:tcPr/>
                </a:tc>
                <a:tc>
                  <a:txBody>
                    <a:bodyPr/>
                    <a:lstStyle/>
                    <a:p>
                      <a:r>
                        <a:rPr lang="en-US" sz="1600" dirty="0">
                          <a:ln>
                            <a:solidFill>
                              <a:schemeClr val="bg1"/>
                            </a:solidFill>
                          </a:ln>
                          <a:solidFill>
                            <a:schemeClr val="bg1"/>
                          </a:solidFill>
                          <a:latin typeface="Century Gothic" panose="020B0502020202020204" pitchFamily="34" charset="0"/>
                        </a:rPr>
                        <a:t>2023.1</a:t>
                      </a:r>
                    </a:p>
                  </a:txBody>
                  <a:tcPr/>
                </a:tc>
                <a:tc>
                  <a:txBody>
                    <a:bodyPr/>
                    <a:lstStyle/>
                    <a:p>
                      <a:r>
                        <a:rPr lang="en-US" sz="1600" dirty="0">
                          <a:ln>
                            <a:solidFill>
                              <a:schemeClr val="bg1"/>
                            </a:solidFill>
                          </a:ln>
                          <a:solidFill>
                            <a:schemeClr val="bg1"/>
                          </a:solidFill>
                          <a:latin typeface="Century Gothic" panose="020B0502020202020204" pitchFamily="34" charset="0"/>
                        </a:rPr>
                        <a:t>CERT_CPP-OOP51-a</a:t>
                      </a:r>
                    </a:p>
                  </a:txBody>
                  <a:tcPr/>
                </a:tc>
                <a:tc>
                  <a:txBody>
                    <a:bodyPr/>
                    <a:lstStyle/>
                    <a:p>
                      <a:r>
                        <a:rPr lang="en-US" sz="1600" dirty="0">
                          <a:ln>
                            <a:solidFill>
                              <a:schemeClr val="bg1"/>
                            </a:solidFill>
                          </a:ln>
                          <a:solidFill>
                            <a:schemeClr val="bg1"/>
                          </a:solidFill>
                          <a:latin typeface="Century Gothic" panose="020B0502020202020204" pitchFamily="34" charset="0"/>
                        </a:rPr>
                        <a:t>Avoid slicing function arguments / return value</a:t>
                      </a:r>
                    </a:p>
                    <a:p>
                      <a:endParaRPr lang="en-US" sz="1600" dirty="0">
                        <a:ln>
                          <a:solidFill>
                            <a:schemeClr val="bg1"/>
                          </a:solidFill>
                        </a:ln>
                        <a:solidFill>
                          <a:schemeClr val="bg1"/>
                        </a:solidFill>
                        <a:latin typeface="Century Gothic" panose="020B0502020202020204" pitchFamily="34" charset="0"/>
                      </a:endParaRPr>
                    </a:p>
                  </a:txBody>
                  <a:tcPr/>
                </a:tc>
                <a:extLst>
                  <a:ext uri="{0D108BD9-81ED-4DB2-BD59-A6C34878D82A}">
                    <a16:rowId xmlns:a16="http://schemas.microsoft.com/office/drawing/2014/main" val="253693628"/>
                  </a:ext>
                </a:extLst>
              </a:tr>
              <a:tr h="493711">
                <a:tc>
                  <a:txBody>
                    <a:bodyPr/>
                    <a:lstStyle/>
                    <a:p>
                      <a:r>
                        <a:rPr lang="en-US" sz="1600" dirty="0" err="1">
                          <a:ln>
                            <a:solidFill>
                              <a:schemeClr val="bg1"/>
                            </a:solidFill>
                          </a:ln>
                          <a:solidFill>
                            <a:schemeClr val="bg1"/>
                          </a:solidFill>
                          <a:latin typeface="Century Gothic" panose="020B0502020202020204" pitchFamily="34" charset="0"/>
                        </a:rPr>
                        <a:t>Polyspace</a:t>
                      </a:r>
                      <a:r>
                        <a:rPr lang="en-US" sz="1600" dirty="0">
                          <a:ln>
                            <a:solidFill>
                              <a:schemeClr val="bg1"/>
                            </a:solidFill>
                          </a:ln>
                          <a:solidFill>
                            <a:schemeClr val="bg1"/>
                          </a:solidFill>
                          <a:latin typeface="Century Gothic" panose="020B0502020202020204" pitchFamily="34" charset="0"/>
                        </a:rPr>
                        <a:t> Bug Finder</a:t>
                      </a:r>
                    </a:p>
                  </a:txBody>
                  <a:tcPr/>
                </a:tc>
                <a:tc>
                  <a:txBody>
                    <a:bodyPr/>
                    <a:lstStyle/>
                    <a:p>
                      <a:r>
                        <a:rPr lang="en-US" sz="1600" dirty="0">
                          <a:ln>
                            <a:solidFill>
                              <a:schemeClr val="bg1"/>
                            </a:solidFill>
                          </a:ln>
                          <a:solidFill>
                            <a:schemeClr val="bg1"/>
                          </a:solidFill>
                          <a:latin typeface="Century Gothic" panose="020B0502020202020204" pitchFamily="34" charset="0"/>
                        </a:rPr>
                        <a:t>R2023b</a:t>
                      </a:r>
                    </a:p>
                  </a:txBody>
                  <a:tcPr/>
                </a:tc>
                <a:tc>
                  <a:txBody>
                    <a:bodyPr/>
                    <a:lstStyle/>
                    <a:p>
                      <a:r>
                        <a:rPr lang="en-US" sz="1600" dirty="0">
                          <a:ln>
                            <a:solidFill>
                              <a:schemeClr val="bg1"/>
                            </a:solidFill>
                          </a:ln>
                          <a:solidFill>
                            <a:schemeClr val="bg1"/>
                          </a:solidFill>
                          <a:latin typeface="Century Gothic" panose="020B0502020202020204" pitchFamily="34" charset="0"/>
                        </a:rPr>
                        <a:t>CERT C++: OOP51-CPP</a:t>
                      </a:r>
                    </a:p>
                  </a:txBody>
                  <a:tcPr/>
                </a:tc>
                <a:tc>
                  <a:txBody>
                    <a:bodyPr/>
                    <a:lstStyle/>
                    <a:p>
                      <a:r>
                        <a:rPr lang="en-US" sz="1600" dirty="0">
                          <a:ln>
                            <a:solidFill>
                              <a:schemeClr val="bg1"/>
                            </a:solidFill>
                          </a:ln>
                          <a:solidFill>
                            <a:schemeClr val="bg1"/>
                          </a:solidFill>
                          <a:latin typeface="Century Gothic" panose="020B0502020202020204" pitchFamily="34" charset="0"/>
                        </a:rPr>
                        <a:t>Checks for object slicing (rule partially covered)</a:t>
                      </a:r>
                    </a:p>
                  </a:txBody>
                  <a:tcPr/>
                </a:tc>
                <a:extLst>
                  <a:ext uri="{0D108BD9-81ED-4DB2-BD59-A6C34878D82A}">
                    <a16:rowId xmlns:a16="http://schemas.microsoft.com/office/drawing/2014/main" val="3537146633"/>
                  </a:ext>
                </a:extLst>
              </a:tr>
              <a:tr h="493711">
                <a:tc>
                  <a:txBody>
                    <a:bodyPr/>
                    <a:lstStyle/>
                    <a:p>
                      <a:r>
                        <a:rPr lang="en-US" sz="1600" dirty="0">
                          <a:ln>
                            <a:solidFill>
                              <a:schemeClr val="bg1"/>
                            </a:solidFill>
                          </a:ln>
                          <a:solidFill>
                            <a:schemeClr val="bg1"/>
                          </a:solidFill>
                          <a:latin typeface="Century Gothic" panose="020B0502020202020204" pitchFamily="34" charset="0"/>
                        </a:rPr>
                        <a:t>PVS-Studio</a:t>
                      </a:r>
                    </a:p>
                  </a:txBody>
                  <a:tcPr/>
                </a:tc>
                <a:tc>
                  <a:txBody>
                    <a:bodyPr/>
                    <a:lstStyle/>
                    <a:p>
                      <a:r>
                        <a:rPr lang="en-US" sz="1600" dirty="0">
                          <a:ln>
                            <a:solidFill>
                              <a:schemeClr val="bg1"/>
                            </a:solidFill>
                          </a:ln>
                          <a:solidFill>
                            <a:schemeClr val="bg1"/>
                          </a:solidFill>
                          <a:latin typeface="Century Gothic" panose="020B0502020202020204" pitchFamily="34" charset="0"/>
                        </a:rPr>
                        <a:t>7.30</a:t>
                      </a:r>
                    </a:p>
                  </a:txBody>
                  <a:tcPr/>
                </a:tc>
                <a:tc>
                  <a:txBody>
                    <a:bodyPr/>
                    <a:lstStyle/>
                    <a:p>
                      <a:r>
                        <a:rPr lang="en-US" sz="1600" dirty="0">
                          <a:ln>
                            <a:solidFill>
                              <a:schemeClr val="bg1"/>
                            </a:solidFill>
                          </a:ln>
                          <a:solidFill>
                            <a:schemeClr val="bg1"/>
                          </a:solidFill>
                          <a:latin typeface="Century Gothic" panose="020B0502020202020204" pitchFamily="34" charset="0"/>
                        </a:rPr>
                        <a:t>V1054</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n>
                            <a:solidFill>
                              <a:schemeClr val="bg1"/>
                            </a:solidFill>
                          </a:ln>
                          <a:solidFill>
                            <a:schemeClr val="bg1"/>
                          </a:solidFill>
                          <a:latin typeface="Century Gothic" panose="020B0502020202020204" pitchFamily="34" charset="0"/>
                        </a:rPr>
                        <a:t>N/A</a:t>
                      </a:r>
                    </a:p>
                    <a:p>
                      <a:endParaRPr lang="en-US" sz="1600" dirty="0">
                        <a:ln>
                          <a:solidFill>
                            <a:schemeClr val="bg1"/>
                          </a:solidFill>
                        </a:ln>
                        <a:solidFill>
                          <a:schemeClr val="bg1"/>
                        </a:solidFill>
                        <a:latin typeface="Century Gothic" panose="020B0502020202020204" pitchFamily="34" charset="0"/>
                      </a:endParaRPr>
                    </a:p>
                  </a:txBody>
                  <a:tcPr/>
                </a:tc>
                <a:extLst>
                  <a:ext uri="{0D108BD9-81ED-4DB2-BD59-A6C34878D82A}">
                    <a16:rowId xmlns:a16="http://schemas.microsoft.com/office/drawing/2014/main" val="4015524253"/>
                  </a:ext>
                </a:extLst>
              </a:tr>
            </a:tbl>
          </a:graphicData>
        </a:graphic>
      </p:graphicFrame>
      <p:sp>
        <p:nvSpPr>
          <p:cNvPr id="4" name="TextBox 3">
            <a:extLst>
              <a:ext uri="{FF2B5EF4-FFF2-40B4-BE49-F238E27FC236}">
                <a16:creationId xmlns:a16="http://schemas.microsoft.com/office/drawing/2014/main" id="{8B711294-B8AA-D0C5-1C6E-499C2A6032A8}"/>
              </a:ext>
            </a:extLst>
          </p:cNvPr>
          <p:cNvSpPr txBox="1"/>
          <p:nvPr/>
        </p:nvSpPr>
        <p:spPr>
          <a:xfrm>
            <a:off x="3048000" y="3275112"/>
            <a:ext cx="6096000" cy="307777"/>
          </a:xfrm>
          <a:prstGeom prst="rect">
            <a:avLst/>
          </a:prstGeom>
          <a:noFill/>
        </p:spPr>
        <p:txBody>
          <a:bodyPr wrap="square">
            <a:spAutoFit/>
          </a:bodyPr>
          <a:lstStyle/>
          <a:p>
            <a:endParaRPr lang="en-US" dirty="0"/>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RISKS AND BENEFITS</a:t>
            </a:r>
            <a:endParaRPr dirty="0"/>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1143000" lvl="2" indent="-228600" algn="l" rtl="0">
              <a:lnSpc>
                <a:spcPct val="90000"/>
              </a:lnSpc>
              <a:spcBef>
                <a:spcPts val="0"/>
              </a:spcBef>
              <a:spcAft>
                <a:spcPts val="0"/>
              </a:spcAft>
              <a:buClr>
                <a:schemeClr val="lt1"/>
              </a:buClr>
              <a:buSzPts val="1800"/>
              <a:buChar char="•"/>
            </a:pPr>
            <a:r>
              <a:rPr lang="en-US" dirty="0"/>
              <a:t>Benefits:</a:t>
            </a:r>
          </a:p>
          <a:p>
            <a:pPr marL="1600200" lvl="3" indent="-228600">
              <a:spcBef>
                <a:spcPts val="0"/>
              </a:spcBef>
            </a:pPr>
            <a:r>
              <a:rPr lang="en-US" sz="1800" dirty="0"/>
              <a:t>Tighter security</a:t>
            </a:r>
          </a:p>
          <a:p>
            <a:pPr marL="1600200" lvl="3" indent="-228600">
              <a:spcBef>
                <a:spcPts val="0"/>
              </a:spcBef>
            </a:pPr>
            <a:r>
              <a:rPr lang="en-US" sz="1800" dirty="0"/>
              <a:t>Less breaches</a:t>
            </a:r>
          </a:p>
          <a:p>
            <a:pPr marL="1600200" lvl="3" indent="-228600">
              <a:spcBef>
                <a:spcPts val="0"/>
              </a:spcBef>
            </a:pPr>
            <a:r>
              <a:rPr lang="en-US" sz="1800" dirty="0"/>
              <a:t>Less overall/long-term cost</a:t>
            </a:r>
          </a:p>
          <a:p>
            <a:pPr marL="1600200" lvl="3" indent="-228600">
              <a:spcBef>
                <a:spcPts val="0"/>
              </a:spcBef>
            </a:pPr>
            <a:r>
              <a:rPr lang="en-US" sz="1800" dirty="0"/>
              <a:t>Early implementation leads to more effective security </a:t>
            </a:r>
          </a:p>
          <a:p>
            <a:pPr marL="1371600" lvl="3" indent="0">
              <a:spcBef>
                <a:spcPts val="0"/>
              </a:spcBef>
              <a:buNone/>
            </a:pPr>
            <a:endParaRPr lang="en-US" sz="1800" dirty="0"/>
          </a:p>
          <a:p>
            <a:pPr marL="1143000" lvl="2" indent="-228600" algn="l" rtl="0">
              <a:lnSpc>
                <a:spcPct val="90000"/>
              </a:lnSpc>
              <a:spcBef>
                <a:spcPts val="0"/>
              </a:spcBef>
              <a:spcAft>
                <a:spcPts val="0"/>
              </a:spcAft>
              <a:buClr>
                <a:schemeClr val="lt1"/>
              </a:buClr>
              <a:buSzPts val="1800"/>
              <a:buChar char="•"/>
            </a:pPr>
            <a:r>
              <a:rPr lang="en-US" dirty="0"/>
              <a:t>Risks:</a:t>
            </a:r>
          </a:p>
          <a:p>
            <a:pPr marL="1600200" lvl="3" indent="-228600">
              <a:spcBef>
                <a:spcPts val="0"/>
              </a:spcBef>
            </a:pPr>
            <a:r>
              <a:rPr lang="en-US" sz="1800" dirty="0"/>
              <a:t>Costs more initially</a:t>
            </a:r>
          </a:p>
          <a:p>
            <a:pPr marL="1600200" lvl="3" indent="-228600">
              <a:spcBef>
                <a:spcPts val="0"/>
              </a:spcBef>
            </a:pPr>
            <a:r>
              <a:rPr lang="en-US" sz="1800" dirty="0"/>
              <a:t>Requires more training or the hiring of more secure programmers </a:t>
            </a:r>
          </a:p>
          <a:p>
            <a:pPr marL="1600200" lvl="3" indent="-228600">
              <a:spcBef>
                <a:spcPts val="0"/>
              </a:spcBef>
            </a:pPr>
            <a:r>
              <a:rPr lang="en-US" sz="1800" dirty="0"/>
              <a:t>Adds to code complexity</a:t>
            </a:r>
          </a:p>
          <a:p>
            <a:pPr marL="1600200" lvl="3" indent="-228600">
              <a:spcBef>
                <a:spcPts val="0"/>
              </a:spcBef>
            </a:pPr>
            <a:r>
              <a:rPr lang="en-US" sz="1800" dirty="0"/>
              <a:t>Takes more time to implement properly </a:t>
            </a:r>
          </a:p>
          <a:p>
            <a:pPr marL="1600200" lvl="3" indent="-228600">
              <a:spcBef>
                <a:spcPts val="0"/>
              </a:spcBef>
            </a:pPr>
            <a:endParaRPr lang="en-US" sz="1800" dirty="0"/>
          </a:p>
          <a:p>
            <a:pPr marL="0" lvl="0" indent="0" algn="l" rtl="0">
              <a:lnSpc>
                <a:spcPct val="90000"/>
              </a:lnSpc>
              <a:spcBef>
                <a:spcPts val="0"/>
              </a:spcBef>
              <a:spcAft>
                <a:spcPts val="0"/>
              </a:spcAft>
              <a:buClr>
                <a:schemeClr val="lt1"/>
              </a:buClr>
              <a:buSzPts val="2000"/>
              <a:buNone/>
            </a:pPr>
            <a:r>
              <a:rPr lang="en-US" sz="1800" dirty="0"/>
              <a:t>While the initial risks seem to be more costly and time consuming, implanting this policy early will alleviate costs in the long run. Our products will be more secure, and our company will have a higher reputation. By contrast, waiting to implement this policy later will add to the cost and time of production and may not be as effective.. </a:t>
            </a: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914400" lvl="2" indent="0" algn="l" rtl="0">
              <a:lnSpc>
                <a:spcPct val="90000"/>
              </a:lnSpc>
              <a:spcBef>
                <a:spcPts val="0"/>
              </a:spcBef>
              <a:spcAft>
                <a:spcPts val="0"/>
              </a:spcAft>
              <a:buClr>
                <a:schemeClr val="lt1"/>
              </a:buClr>
              <a:buSzPts val="1800"/>
              <a:buNone/>
            </a:pPr>
            <a:r>
              <a:rPr lang="en-US" sz="2000" b="1" dirty="0"/>
              <a:t>Gap analysis:</a:t>
            </a:r>
          </a:p>
          <a:p>
            <a:pPr marL="914400" lvl="2" indent="0" algn="l" rtl="0">
              <a:lnSpc>
                <a:spcPct val="90000"/>
              </a:lnSpc>
              <a:spcBef>
                <a:spcPts val="0"/>
              </a:spcBef>
              <a:spcAft>
                <a:spcPts val="0"/>
              </a:spcAft>
              <a:buClr>
                <a:schemeClr val="lt1"/>
              </a:buClr>
              <a:buSzPts val="1800"/>
              <a:buNone/>
            </a:pPr>
            <a:r>
              <a:rPr lang="en-US" sz="2000" dirty="0"/>
              <a:t>As it stands now, any current gap in security must be addressed and time must be dedicated to implementing security practices based on this policy. Going forward, security must be a focus from the beginning of a project, to the release phase, and beyond. Measures must also be taken to prevent issues such as data breaches, SQL injection, and more potential problems that can occur with our data. </a:t>
            </a:r>
            <a:endParaRPr lang="en-US" sz="2000" b="1"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CONCLUSIONS</a:t>
            </a:r>
            <a:endParaRPr dirty="0"/>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200"/>
              <a:buNone/>
            </a:pPr>
            <a:r>
              <a:rPr lang="en-US" dirty="0"/>
              <a:t>In conclusion, the standards that should be adopted are: </a:t>
            </a:r>
          </a:p>
          <a:p>
            <a:pPr marL="228600" lvl="0" indent="-228600" algn="l" rtl="0">
              <a:lnSpc>
                <a:spcPct val="90000"/>
              </a:lnSpc>
              <a:spcBef>
                <a:spcPts val="0"/>
              </a:spcBef>
              <a:spcAft>
                <a:spcPts val="0"/>
              </a:spcAft>
              <a:buClr>
                <a:schemeClr val="lt1"/>
              </a:buClr>
              <a:buSzPts val="2200"/>
              <a:buChar char="•"/>
            </a:pPr>
            <a:r>
              <a:rPr lang="en-US" dirty="0"/>
              <a:t>Data Type</a:t>
            </a:r>
          </a:p>
          <a:p>
            <a:pPr marL="228600" lvl="0" indent="-228600" algn="l" rtl="0">
              <a:lnSpc>
                <a:spcPct val="90000"/>
              </a:lnSpc>
              <a:spcBef>
                <a:spcPts val="0"/>
              </a:spcBef>
              <a:spcAft>
                <a:spcPts val="0"/>
              </a:spcAft>
              <a:buClr>
                <a:schemeClr val="lt1"/>
              </a:buClr>
              <a:buSzPts val="2200"/>
              <a:buChar char="•"/>
            </a:pPr>
            <a:r>
              <a:rPr lang="en-US" dirty="0"/>
              <a:t>Data Value</a:t>
            </a:r>
          </a:p>
          <a:p>
            <a:pPr marL="228600" lvl="0" indent="-228600" algn="l" rtl="0">
              <a:lnSpc>
                <a:spcPct val="90000"/>
              </a:lnSpc>
              <a:spcBef>
                <a:spcPts val="0"/>
              </a:spcBef>
              <a:spcAft>
                <a:spcPts val="0"/>
              </a:spcAft>
              <a:buClr>
                <a:schemeClr val="lt1"/>
              </a:buClr>
              <a:buSzPts val="2200"/>
              <a:buChar char="•"/>
            </a:pPr>
            <a:r>
              <a:rPr lang="en-US" dirty="0"/>
              <a:t>String Correctness</a:t>
            </a:r>
          </a:p>
          <a:p>
            <a:pPr marL="228600" lvl="0" indent="-228600" algn="l" rtl="0">
              <a:lnSpc>
                <a:spcPct val="90000"/>
              </a:lnSpc>
              <a:spcBef>
                <a:spcPts val="0"/>
              </a:spcBef>
              <a:spcAft>
                <a:spcPts val="0"/>
              </a:spcAft>
              <a:buClr>
                <a:schemeClr val="lt1"/>
              </a:buClr>
              <a:buSzPts val="2200"/>
              <a:buChar char="•"/>
            </a:pPr>
            <a:r>
              <a:rPr lang="en-US" dirty="0"/>
              <a:t>SQL Injection</a:t>
            </a:r>
          </a:p>
          <a:p>
            <a:pPr marL="228600" lvl="0" indent="-228600" algn="l" rtl="0">
              <a:lnSpc>
                <a:spcPct val="90000"/>
              </a:lnSpc>
              <a:spcBef>
                <a:spcPts val="0"/>
              </a:spcBef>
              <a:spcAft>
                <a:spcPts val="0"/>
              </a:spcAft>
              <a:buClr>
                <a:schemeClr val="lt1"/>
              </a:buClr>
              <a:buSzPts val="2200"/>
              <a:buChar char="•"/>
            </a:pPr>
            <a:r>
              <a:rPr lang="en-US" dirty="0"/>
              <a:t>Memory Protection</a:t>
            </a:r>
          </a:p>
          <a:p>
            <a:pPr marL="228600" lvl="0" indent="-228600" algn="l" rtl="0">
              <a:lnSpc>
                <a:spcPct val="90000"/>
              </a:lnSpc>
              <a:spcBef>
                <a:spcPts val="0"/>
              </a:spcBef>
              <a:spcAft>
                <a:spcPts val="0"/>
              </a:spcAft>
              <a:buClr>
                <a:schemeClr val="lt1"/>
              </a:buClr>
              <a:buSzPts val="2200"/>
              <a:buChar char="•"/>
            </a:pPr>
            <a:r>
              <a:rPr lang="en-US" dirty="0"/>
              <a:t>Assertions</a:t>
            </a:r>
          </a:p>
          <a:p>
            <a:pPr marL="228600" lvl="0" indent="-228600" algn="l" rtl="0">
              <a:lnSpc>
                <a:spcPct val="90000"/>
              </a:lnSpc>
              <a:spcBef>
                <a:spcPts val="0"/>
              </a:spcBef>
              <a:spcAft>
                <a:spcPts val="0"/>
              </a:spcAft>
              <a:buClr>
                <a:schemeClr val="lt1"/>
              </a:buClr>
              <a:buSzPts val="2200"/>
              <a:buChar char="•"/>
            </a:pPr>
            <a:r>
              <a:rPr lang="en-US" dirty="0"/>
              <a:t>Exceptions</a:t>
            </a:r>
          </a:p>
          <a:p>
            <a:pPr marL="228600" lvl="0" indent="-228600" algn="l" rtl="0">
              <a:lnSpc>
                <a:spcPct val="90000"/>
              </a:lnSpc>
              <a:spcBef>
                <a:spcPts val="0"/>
              </a:spcBef>
              <a:spcAft>
                <a:spcPts val="0"/>
              </a:spcAft>
              <a:buClr>
                <a:schemeClr val="lt1"/>
              </a:buClr>
              <a:buSzPts val="2200"/>
              <a:buChar char="•"/>
            </a:pPr>
            <a:r>
              <a:rPr lang="en-US" dirty="0"/>
              <a:t>Object Oriented Programming</a:t>
            </a:r>
          </a:p>
          <a:p>
            <a:pPr marL="228600" lvl="0" indent="-228600" algn="l" rtl="0">
              <a:lnSpc>
                <a:spcPct val="90000"/>
              </a:lnSpc>
              <a:spcBef>
                <a:spcPts val="0"/>
              </a:spcBef>
              <a:spcAft>
                <a:spcPts val="0"/>
              </a:spcAft>
              <a:buClr>
                <a:schemeClr val="lt1"/>
              </a:buClr>
              <a:buSzPts val="2200"/>
              <a:buChar char="•"/>
            </a:pPr>
            <a:r>
              <a:rPr lang="en-US" dirty="0"/>
              <a:t>Integers</a:t>
            </a:r>
          </a:p>
          <a:p>
            <a:pPr marL="228600" lvl="0" indent="-228600" algn="l" rtl="0">
              <a:lnSpc>
                <a:spcPct val="90000"/>
              </a:lnSpc>
              <a:spcBef>
                <a:spcPts val="0"/>
              </a:spcBef>
              <a:spcAft>
                <a:spcPts val="0"/>
              </a:spcAft>
              <a:buClr>
                <a:schemeClr val="lt1"/>
              </a:buClr>
              <a:buSzPts val="2200"/>
              <a:buChar char="•"/>
            </a:pPr>
            <a:r>
              <a:rPr lang="en-US" dirty="0"/>
              <a:t>Input Output</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1"/>
            <a:ext cx="10820400" cy="3685032"/>
          </a:xfrm>
          <a:prstGeom prst="rect">
            <a:avLst/>
          </a:prstGeom>
          <a:noFill/>
          <a:ln>
            <a:noFill/>
          </a:ln>
        </p:spPr>
        <p:txBody>
          <a:bodyPr spcFirstLastPara="1" wrap="square" lIns="91425" tIns="45700" rIns="91425" bIns="45700" anchor="t" anchorCtr="0">
            <a:normAutofit/>
          </a:bodyPr>
          <a:lstStyle/>
          <a:p>
            <a:pPr marL="0" lvl="0" indent="-822960" algn="l" rtl="0">
              <a:lnSpc>
                <a:spcPct val="90000"/>
              </a:lnSpc>
              <a:spcBef>
                <a:spcPts val="0"/>
              </a:spcBef>
              <a:spcAft>
                <a:spcPts val="0"/>
              </a:spcAft>
              <a:buClr>
                <a:schemeClr val="lt1"/>
              </a:buClr>
              <a:buSzPts val="2200"/>
              <a:buNone/>
            </a:pPr>
            <a:r>
              <a:rPr lang="en-US" sz="2400" dirty="0">
                <a:latin typeface="Century Gothic" panose="020B0502020202020204" pitchFamily="34" charset="0"/>
              </a:rPr>
              <a:t>Depenhart, J. (2024, April 12). </a:t>
            </a:r>
            <a:r>
              <a:rPr lang="en-US" sz="2400" dirty="0">
                <a:effectLst/>
                <a:latin typeface="Century Gothic" panose="020B0502020202020204" pitchFamily="34" charset="0"/>
                <a:ea typeface="Calibri" panose="020F0502020204030204" pitchFamily="34" charset="0"/>
              </a:rPr>
              <a:t>Green Pace Secure Development Policy. </a:t>
            </a:r>
          </a:p>
          <a:p>
            <a:pPr marL="0" lvl="0" indent="-822960" algn="l" rtl="0">
              <a:lnSpc>
                <a:spcPct val="90000"/>
              </a:lnSpc>
              <a:spcBef>
                <a:spcPts val="0"/>
              </a:spcBef>
              <a:spcAft>
                <a:spcPts val="0"/>
              </a:spcAft>
              <a:buClr>
                <a:schemeClr val="lt1"/>
              </a:buClr>
              <a:buSzPts val="2200"/>
              <a:buNone/>
            </a:pPr>
            <a:r>
              <a:rPr lang="en-US" sz="2400" dirty="0">
                <a:effectLst/>
                <a:latin typeface="Century Gothic" panose="020B0502020202020204" pitchFamily="34" charset="0"/>
                <a:ea typeface="Calibri" panose="020F0502020204030204" pitchFamily="34" charset="0"/>
              </a:rPr>
              <a:t>Green Pace</a:t>
            </a:r>
            <a:endParaRPr sz="2400" dirty="0">
              <a:latin typeface="Century Gothic" panose="020B0502020202020204" pitchFamily="34" charset="0"/>
            </a:endParaRP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1000"/>
              </a:spcBef>
              <a:spcAft>
                <a:spcPts val="0"/>
              </a:spcAft>
              <a:buClr>
                <a:schemeClr val="lt1"/>
              </a:buClr>
              <a:buSzPts val="2200"/>
              <a:buNone/>
            </a:pPr>
            <a:r>
              <a:rPr lang="en-US" dirty="0"/>
              <a:t>This matrix shows the likelihood and priority of different security rules. The likelihood and priority of each rule are determined in part by their level.  </a:t>
            </a:r>
            <a:endParaRPr dirty="0"/>
          </a:p>
        </p:txBody>
      </p:sp>
      <p:graphicFrame>
        <p:nvGraphicFramePr>
          <p:cNvPr id="161" name="Google Shape;161;p4" descr="Alt text required"/>
          <p:cNvGraphicFramePr/>
          <p:nvPr>
            <p:extLst>
              <p:ext uri="{D42A27DB-BD31-4B8C-83A1-F6EECF244321}">
                <p14:modId xmlns:p14="http://schemas.microsoft.com/office/powerpoint/2010/main" val="2926087029"/>
              </p:ext>
            </p:extLst>
          </p:nvPr>
        </p:nvGraphicFramePr>
        <p:xfrm>
          <a:off x="3171900" y="2561050"/>
          <a:ext cx="7835225" cy="384042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3600" u="none" strike="noStrike" cap="none" dirty="0">
                          <a:solidFill>
                            <a:srgbClr val="FFD966"/>
                          </a:solidFill>
                        </a:rPr>
                        <a:t>Likely</a:t>
                      </a:r>
                      <a:endParaRPr lang="en-US" sz="1600" u="none" strike="noStrike" cap="none" dirty="0">
                        <a:solidFill>
                          <a:srgbClr val="FFD966"/>
                        </a:solidFill>
                      </a:endParaRP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rgbClr val="FFD966"/>
                          </a:solidFill>
                        </a:rPr>
                        <a:t>STD-002-CPP (Probable) (L1)</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400" u="none" strike="noStrike" cap="none" dirty="0">
                          <a:solidFill>
                            <a:srgbClr val="FFD966"/>
                          </a:solidFill>
                        </a:rPr>
                        <a:t>STD-003-CPP (Likely) (L1)</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400" u="none" strike="noStrike" cap="none" dirty="0">
                          <a:solidFill>
                            <a:srgbClr val="FFD966"/>
                          </a:solidFill>
                        </a:rPr>
                        <a:t>STD-004-CPP (Likely) (L1)</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400" u="none" strike="noStrike" cap="none" dirty="0">
                          <a:solidFill>
                            <a:srgbClr val="FFD966"/>
                          </a:solidFill>
                        </a:rPr>
                        <a:t>STD-005-CPP(Likely) (L1)</a:t>
                      </a:r>
                    </a:p>
                    <a:p>
                      <a:pPr marL="0" marR="0" lvl="0" indent="0" algn="ctr" rtl="0">
                        <a:lnSpc>
                          <a:spcPct val="100000"/>
                        </a:lnSpc>
                        <a:spcBef>
                          <a:spcPts val="0"/>
                        </a:spcBef>
                        <a:spcAft>
                          <a:spcPts val="0"/>
                        </a:spcAft>
                        <a:buClr>
                          <a:srgbClr val="000000"/>
                        </a:buClr>
                        <a:buSzPts val="3600"/>
                        <a:buFont typeface="Arial"/>
                        <a:buNone/>
                      </a:pPr>
                      <a:endParaRPr sz="1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rgbClr val="FFD966"/>
                          </a:solidFill>
                        </a:rPr>
                        <a:t>STD-002-CPP (Probable) (L1)</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400" u="none" strike="noStrike" cap="none" dirty="0">
                          <a:solidFill>
                            <a:srgbClr val="FFD966"/>
                          </a:solidFill>
                        </a:rPr>
                        <a:t>STD-003-CPP (Likely) (L1)</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400" u="none" strike="noStrike" cap="none" dirty="0">
                          <a:solidFill>
                            <a:srgbClr val="FFD966"/>
                          </a:solidFill>
                        </a:rPr>
                        <a:t>STD-004-CPP (Likely) (L1)</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400" u="none" strike="noStrike" cap="none" dirty="0">
                          <a:solidFill>
                            <a:srgbClr val="FFD966"/>
                          </a:solidFill>
                        </a:rPr>
                        <a:t>STD-005-CPP(Likely) (L1)</a:t>
                      </a:r>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400" u="none" strike="noStrike" cap="none" dirty="0">
                          <a:solidFill>
                            <a:srgbClr val="FFD966"/>
                          </a:solidFill>
                        </a:rPr>
                        <a:t>STD-001-CPP (Unlikely) (L3)</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400" u="none" strike="noStrike" cap="none" dirty="0">
                          <a:solidFill>
                            <a:srgbClr val="FFD966"/>
                          </a:solidFill>
                        </a:rPr>
                        <a:t>STD-006-CPP (Unlikely) (L3)</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400" u="none" strike="noStrike" cap="none" dirty="0">
                          <a:solidFill>
                            <a:srgbClr val="FFD966"/>
                          </a:solidFill>
                        </a:rPr>
                        <a:t>STD-007-CPP (Probable) (L3)</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400" u="none" strike="noStrike" cap="none" dirty="0">
                          <a:solidFill>
                            <a:srgbClr val="FFD966"/>
                          </a:solidFill>
                        </a:rPr>
                        <a:t>STD-008-CPP (Probable) (L3)</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400" u="none" strike="noStrike" cap="none" dirty="0">
                          <a:solidFill>
                            <a:srgbClr val="FFD966"/>
                          </a:solidFill>
                        </a:rPr>
                        <a:t>STD-009-CPP (Unlikely) (L3)</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400" u="none" strike="noStrike" cap="none" dirty="0">
                          <a:solidFill>
                            <a:srgbClr val="FFD966"/>
                          </a:solidFill>
                        </a:rPr>
                        <a:t>STD-010-CPP (Unlikely) (L3)</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400" u="none" strike="noStrike" cap="none" dirty="0">
                          <a:solidFill>
                            <a:srgbClr val="FFD966"/>
                          </a:solidFill>
                        </a:rPr>
                        <a:t>STD-001-CPP (Unlikely) (L3)</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400" u="none" strike="noStrike" cap="none" dirty="0">
                          <a:solidFill>
                            <a:srgbClr val="FFD966"/>
                          </a:solidFill>
                        </a:rPr>
                        <a:t>STD-006-CPP (Unlikely) (L3)</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400" u="none" strike="noStrike" cap="none" dirty="0">
                          <a:solidFill>
                            <a:srgbClr val="FFD966"/>
                          </a:solidFill>
                        </a:rPr>
                        <a:t>STD-007-CPP (Probable) (L3)</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400" u="none" strike="noStrike" cap="none" dirty="0">
                          <a:solidFill>
                            <a:srgbClr val="FFD966"/>
                          </a:solidFill>
                        </a:rPr>
                        <a:t>STD-008-CPP (</a:t>
                      </a:r>
                      <a:r>
                        <a:rPr lang="en-US" sz="1400" u="none" strike="noStrike" cap="none" dirty="0" err="1">
                          <a:solidFill>
                            <a:srgbClr val="FFD966"/>
                          </a:solidFill>
                        </a:rPr>
                        <a:t>ProbabTherele</a:t>
                      </a:r>
                      <a:r>
                        <a:rPr lang="en-US" sz="1400" u="none" strike="noStrike" cap="none" dirty="0">
                          <a:solidFill>
                            <a:srgbClr val="FFD966"/>
                          </a:solidFill>
                        </a:rPr>
                        <a:t>) (L3)</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400" u="none" strike="noStrike" cap="none" dirty="0">
                          <a:solidFill>
                            <a:srgbClr val="FFD966"/>
                          </a:solidFill>
                        </a:rPr>
                        <a:t>STD-009-CPP (Unlikely) (L3)</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400" u="none" strike="noStrike" cap="none" dirty="0">
                          <a:solidFill>
                            <a:srgbClr val="FFD966"/>
                          </a:solidFill>
                        </a:rPr>
                        <a:t>STD-010-CPP (Unlikely) (L3)</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200"/>
              <a:buNone/>
            </a:pPr>
            <a:r>
              <a:rPr lang="en-US" dirty="0"/>
              <a:t>1.	Validate Input Data</a:t>
            </a:r>
          </a:p>
          <a:p>
            <a:pPr marL="0" lvl="0" indent="0" algn="l" rtl="0">
              <a:lnSpc>
                <a:spcPct val="90000"/>
              </a:lnSpc>
              <a:spcBef>
                <a:spcPts val="0"/>
              </a:spcBef>
              <a:spcAft>
                <a:spcPts val="0"/>
              </a:spcAft>
              <a:buClr>
                <a:schemeClr val="lt1"/>
              </a:buClr>
              <a:buSzPts val="2200"/>
              <a:buNone/>
            </a:pPr>
            <a:r>
              <a:rPr lang="en-US" dirty="0"/>
              <a:t>2.	Heed Compiler Warnings</a:t>
            </a:r>
          </a:p>
          <a:p>
            <a:pPr marL="0" lvl="0" indent="0" algn="l" rtl="0">
              <a:lnSpc>
                <a:spcPct val="90000"/>
              </a:lnSpc>
              <a:spcBef>
                <a:spcPts val="0"/>
              </a:spcBef>
              <a:spcAft>
                <a:spcPts val="0"/>
              </a:spcAft>
              <a:buClr>
                <a:schemeClr val="lt1"/>
              </a:buClr>
              <a:buSzPts val="2200"/>
              <a:buNone/>
            </a:pPr>
            <a:r>
              <a:rPr lang="en-US" dirty="0"/>
              <a:t>3.	Architect and Design for Security Policies</a:t>
            </a:r>
          </a:p>
          <a:p>
            <a:pPr marL="0" lvl="0" indent="0" algn="l" rtl="0">
              <a:lnSpc>
                <a:spcPct val="90000"/>
              </a:lnSpc>
              <a:spcBef>
                <a:spcPts val="0"/>
              </a:spcBef>
              <a:spcAft>
                <a:spcPts val="0"/>
              </a:spcAft>
              <a:buClr>
                <a:schemeClr val="lt1"/>
              </a:buClr>
              <a:buSzPts val="2200"/>
              <a:buNone/>
            </a:pPr>
            <a:r>
              <a:rPr lang="en-US" dirty="0"/>
              <a:t>4.	Keep It Simple</a:t>
            </a:r>
          </a:p>
          <a:p>
            <a:pPr marL="0" lvl="0" indent="0" algn="l" rtl="0">
              <a:lnSpc>
                <a:spcPct val="90000"/>
              </a:lnSpc>
              <a:spcBef>
                <a:spcPts val="0"/>
              </a:spcBef>
              <a:spcAft>
                <a:spcPts val="0"/>
              </a:spcAft>
              <a:buClr>
                <a:schemeClr val="lt1"/>
              </a:buClr>
              <a:buSzPts val="2200"/>
              <a:buNone/>
            </a:pPr>
            <a:r>
              <a:rPr lang="en-US" dirty="0"/>
              <a:t>5.	Default Deny</a:t>
            </a:r>
          </a:p>
          <a:p>
            <a:pPr marL="0" lvl="0" indent="0" algn="l" rtl="0">
              <a:lnSpc>
                <a:spcPct val="90000"/>
              </a:lnSpc>
              <a:spcBef>
                <a:spcPts val="0"/>
              </a:spcBef>
              <a:spcAft>
                <a:spcPts val="0"/>
              </a:spcAft>
              <a:buClr>
                <a:schemeClr val="lt1"/>
              </a:buClr>
              <a:buSzPts val="2200"/>
              <a:buNone/>
            </a:pPr>
            <a:r>
              <a:rPr lang="en-US" dirty="0"/>
              <a:t>6.	Adhere to the Principle of Least Privilege</a:t>
            </a:r>
          </a:p>
          <a:p>
            <a:pPr marL="0" lvl="0" indent="0" algn="l" rtl="0">
              <a:lnSpc>
                <a:spcPct val="90000"/>
              </a:lnSpc>
              <a:spcBef>
                <a:spcPts val="0"/>
              </a:spcBef>
              <a:spcAft>
                <a:spcPts val="0"/>
              </a:spcAft>
              <a:buClr>
                <a:schemeClr val="lt1"/>
              </a:buClr>
              <a:buSzPts val="2200"/>
              <a:buNone/>
            </a:pPr>
            <a:r>
              <a:rPr lang="en-US" dirty="0"/>
              <a:t>7.	Sanitize Data Sent to Other Systems</a:t>
            </a:r>
          </a:p>
          <a:p>
            <a:pPr marL="0" lvl="0" indent="0" algn="l" rtl="0">
              <a:lnSpc>
                <a:spcPct val="90000"/>
              </a:lnSpc>
              <a:spcBef>
                <a:spcPts val="0"/>
              </a:spcBef>
              <a:spcAft>
                <a:spcPts val="0"/>
              </a:spcAft>
              <a:buClr>
                <a:schemeClr val="lt1"/>
              </a:buClr>
              <a:buSzPts val="2200"/>
              <a:buNone/>
            </a:pPr>
            <a:r>
              <a:rPr lang="en-US" dirty="0"/>
              <a:t>8.	Practice Defense in Depth </a:t>
            </a:r>
          </a:p>
          <a:p>
            <a:pPr marL="0" lvl="0" indent="0" algn="l" rtl="0">
              <a:lnSpc>
                <a:spcPct val="90000"/>
              </a:lnSpc>
              <a:spcBef>
                <a:spcPts val="0"/>
              </a:spcBef>
              <a:spcAft>
                <a:spcPts val="0"/>
              </a:spcAft>
              <a:buClr>
                <a:schemeClr val="lt1"/>
              </a:buClr>
              <a:buSzPts val="2200"/>
              <a:buNone/>
            </a:pPr>
            <a:r>
              <a:rPr lang="en-US" dirty="0"/>
              <a:t>9.	Use Effective Quality Assurance Techniques</a:t>
            </a:r>
          </a:p>
          <a:p>
            <a:pPr marL="0" lvl="0" indent="0" algn="l" rtl="0">
              <a:lnSpc>
                <a:spcPct val="90000"/>
              </a:lnSpc>
              <a:spcBef>
                <a:spcPts val="0"/>
              </a:spcBef>
              <a:spcAft>
                <a:spcPts val="0"/>
              </a:spcAft>
              <a:buClr>
                <a:schemeClr val="lt1"/>
              </a:buClr>
              <a:buSzPts val="2200"/>
              <a:buNone/>
            </a:pPr>
            <a:r>
              <a:rPr lang="en-US" dirty="0"/>
              <a:t>10.	Adopt a Secure Coding Standard</a:t>
            </a:r>
          </a:p>
          <a:p>
            <a:pPr marL="0" lvl="0" indent="0" algn="l" rtl="0">
              <a:lnSpc>
                <a:spcPct val="90000"/>
              </a:lnSpc>
              <a:spcBef>
                <a:spcPts val="0"/>
              </a:spcBef>
              <a:spcAft>
                <a:spcPts val="0"/>
              </a:spcAft>
              <a:buClr>
                <a:schemeClr val="lt1"/>
              </a:buClr>
              <a:buSzPts val="2200"/>
              <a:buNone/>
            </a:pPr>
            <a:endParaRPr lang="en-US" dirty="0"/>
          </a:p>
          <a:p>
            <a:pPr marL="0" lvl="0" indent="0" algn="l" rtl="0">
              <a:lnSpc>
                <a:spcPct val="90000"/>
              </a:lnSpc>
              <a:spcBef>
                <a:spcPts val="0"/>
              </a:spcBef>
              <a:spcAft>
                <a:spcPts val="0"/>
              </a:spcAft>
              <a:buClr>
                <a:schemeClr val="lt1"/>
              </a:buClr>
              <a:buSzPts val="2200"/>
              <a:buNone/>
            </a:pPr>
            <a:r>
              <a:rPr lang="en-US" dirty="0"/>
              <a:t>(Depenhart, 2024).</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sp>
        <p:nvSpPr>
          <p:cNvPr id="175" name="Google Shape;175;p6"/>
          <p:cNvSpPr txBox="1">
            <a:spLocks noGrp="1"/>
          </p:cNvSpPr>
          <p:nvPr>
            <p:ph type="body" idx="1"/>
          </p:nvPr>
        </p:nvSpPr>
        <p:spPr>
          <a:xfrm>
            <a:off x="333375" y="2124710"/>
            <a:ext cx="11525250" cy="402412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1"/>
              </a:buClr>
              <a:buSzPts val="2000"/>
              <a:buChar char="•"/>
            </a:pPr>
            <a:r>
              <a:rPr lang="en-US" sz="1800" b="1" dirty="0"/>
              <a:t>STD-001-CPP Data Type: </a:t>
            </a:r>
            <a:r>
              <a:rPr lang="en-US" sz="1800" dirty="0"/>
              <a:t>Programs should only have a single definition for each data type. </a:t>
            </a:r>
          </a:p>
          <a:p>
            <a:pPr marL="228600" lvl="0" indent="-228600" algn="l" rtl="0">
              <a:lnSpc>
                <a:spcPct val="90000"/>
              </a:lnSpc>
              <a:spcBef>
                <a:spcPts val="0"/>
              </a:spcBef>
              <a:spcAft>
                <a:spcPts val="0"/>
              </a:spcAft>
              <a:buClr>
                <a:schemeClr val="lt1"/>
              </a:buClr>
              <a:buSzPts val="2000"/>
              <a:buChar char="•"/>
            </a:pPr>
            <a:r>
              <a:rPr lang="en-US" sz="1800" b="1" dirty="0"/>
              <a:t>STD-002-CPP</a:t>
            </a:r>
            <a:r>
              <a:rPr lang="en-US" sz="1800" dirty="0"/>
              <a:t> </a:t>
            </a:r>
            <a:r>
              <a:rPr lang="en-US" sz="1800" b="1" dirty="0"/>
              <a:t>Data Value: </a:t>
            </a:r>
            <a:r>
              <a:rPr lang="en-US" sz="1800" dirty="0"/>
              <a:t>Do try to read a data value from uninitialized memory.</a:t>
            </a:r>
          </a:p>
          <a:p>
            <a:pPr marL="228600" lvl="0" indent="-228600" algn="l" rtl="0">
              <a:lnSpc>
                <a:spcPct val="90000"/>
              </a:lnSpc>
              <a:spcBef>
                <a:spcPts val="0"/>
              </a:spcBef>
              <a:spcAft>
                <a:spcPts val="0"/>
              </a:spcAft>
              <a:buClr>
                <a:schemeClr val="lt1"/>
              </a:buClr>
              <a:buSzPts val="2000"/>
              <a:buChar char="•"/>
            </a:pPr>
            <a:r>
              <a:rPr lang="en-US" sz="1800" b="1" dirty="0"/>
              <a:t>STD-003-CPP String Correctness: </a:t>
            </a:r>
            <a:r>
              <a:rPr lang="en-US" sz="1800" dirty="0"/>
              <a:t>Do not try to create a string from a null pointer.</a:t>
            </a:r>
          </a:p>
          <a:p>
            <a:pPr marL="228600" lvl="0" indent="-228600" algn="l" rtl="0">
              <a:lnSpc>
                <a:spcPct val="90000"/>
              </a:lnSpc>
              <a:spcBef>
                <a:spcPts val="0"/>
              </a:spcBef>
              <a:spcAft>
                <a:spcPts val="0"/>
              </a:spcAft>
              <a:buClr>
                <a:schemeClr val="lt1"/>
              </a:buClr>
              <a:buSzPts val="2000"/>
              <a:buChar char="•"/>
            </a:pPr>
            <a:r>
              <a:rPr lang="en-US" sz="1800" b="1" dirty="0"/>
              <a:t>STD-004-CPP SQL Injection:</a:t>
            </a:r>
            <a:r>
              <a:rPr lang="en-US" sz="1800" dirty="0"/>
              <a:t> Take steps to prevent SQL injection.</a:t>
            </a:r>
          </a:p>
          <a:p>
            <a:pPr marL="228600" lvl="0" indent="-228600" algn="l" rtl="0">
              <a:lnSpc>
                <a:spcPct val="90000"/>
              </a:lnSpc>
              <a:spcBef>
                <a:spcPts val="0"/>
              </a:spcBef>
              <a:spcAft>
                <a:spcPts val="0"/>
              </a:spcAft>
              <a:buClr>
                <a:schemeClr val="lt1"/>
              </a:buClr>
              <a:buSzPts val="2000"/>
              <a:buChar char="•"/>
            </a:pPr>
            <a:r>
              <a:rPr lang="en-US" sz="1800" b="1" dirty="0"/>
              <a:t>STD-005-CPP Memory Protection: </a:t>
            </a:r>
            <a:r>
              <a:rPr lang="en-US" sz="1800" dirty="0"/>
              <a:t>Do not try to access memory that has already been freed.</a:t>
            </a:r>
          </a:p>
          <a:p>
            <a:pPr marL="228600" lvl="0" indent="-228600" algn="l" rtl="0">
              <a:lnSpc>
                <a:spcPct val="90000"/>
              </a:lnSpc>
              <a:spcBef>
                <a:spcPts val="0"/>
              </a:spcBef>
              <a:spcAft>
                <a:spcPts val="0"/>
              </a:spcAft>
              <a:buClr>
                <a:schemeClr val="lt1"/>
              </a:buClr>
              <a:buSzPts val="2000"/>
              <a:buChar char="•"/>
            </a:pPr>
            <a:r>
              <a:rPr lang="en-US" sz="1800" b="1" dirty="0"/>
              <a:t>STD-006-CPP Assertions: </a:t>
            </a:r>
            <a:r>
              <a:rPr lang="en-US" sz="1800" dirty="0"/>
              <a:t>Use assertions to find defects that might become vulnerabilities. </a:t>
            </a:r>
          </a:p>
          <a:p>
            <a:pPr marL="228600" lvl="0" indent="-228600" algn="l" rtl="0">
              <a:lnSpc>
                <a:spcPct val="90000"/>
              </a:lnSpc>
              <a:spcBef>
                <a:spcPts val="0"/>
              </a:spcBef>
              <a:spcAft>
                <a:spcPts val="0"/>
              </a:spcAft>
              <a:buClr>
                <a:schemeClr val="lt1"/>
              </a:buClr>
              <a:buSzPts val="2000"/>
              <a:buChar char="•"/>
            </a:pPr>
            <a:r>
              <a:rPr lang="en-US" sz="1800" b="1" dirty="0"/>
              <a:t>STD-007-CPP Exceptions: </a:t>
            </a:r>
            <a:r>
              <a:rPr lang="en-US" sz="1800" dirty="0"/>
              <a:t>Handle all exceptions.</a:t>
            </a:r>
          </a:p>
          <a:p>
            <a:pPr marL="228600" lvl="0" indent="-228600" algn="l" rtl="0">
              <a:lnSpc>
                <a:spcPct val="90000"/>
              </a:lnSpc>
              <a:spcBef>
                <a:spcPts val="0"/>
              </a:spcBef>
              <a:spcAft>
                <a:spcPts val="0"/>
              </a:spcAft>
              <a:buClr>
                <a:schemeClr val="lt1"/>
              </a:buClr>
              <a:buSzPts val="2000"/>
              <a:buChar char="•"/>
            </a:pPr>
            <a:r>
              <a:rPr lang="en-US" sz="1800" b="1" dirty="0"/>
              <a:t>STD-008-CPP Object Oriented Programming: </a:t>
            </a:r>
            <a:r>
              <a:rPr lang="en-US" sz="1800" dirty="0"/>
              <a:t>Adhere to Object Oriented Programming principles. </a:t>
            </a:r>
          </a:p>
          <a:p>
            <a:pPr marL="685800" lvl="1" indent="-228600">
              <a:spcBef>
                <a:spcPts val="0"/>
              </a:spcBef>
              <a:buSzPts val="2000"/>
            </a:pPr>
            <a:r>
              <a:rPr lang="en-US" sz="1800" dirty="0"/>
              <a:t>	(encapsulation, inheritance, polymorphism, and abstraction).</a:t>
            </a:r>
          </a:p>
          <a:p>
            <a:pPr marL="228600" lvl="0" indent="-228600" algn="l" rtl="0">
              <a:lnSpc>
                <a:spcPct val="90000"/>
              </a:lnSpc>
              <a:spcBef>
                <a:spcPts val="0"/>
              </a:spcBef>
              <a:spcAft>
                <a:spcPts val="0"/>
              </a:spcAft>
              <a:buClr>
                <a:schemeClr val="lt1"/>
              </a:buClr>
              <a:buSzPts val="2000"/>
              <a:buChar char="•"/>
            </a:pPr>
            <a:r>
              <a:rPr lang="en-US" sz="1800" b="1" dirty="0"/>
              <a:t>STD-009-CPP Integers: </a:t>
            </a:r>
            <a:r>
              <a:rPr lang="en-US" sz="1800" dirty="0"/>
              <a:t>Do not cast enumeration values that are out of range.</a:t>
            </a:r>
          </a:p>
          <a:p>
            <a:pPr marL="228600" lvl="0" indent="-228600" algn="l" rtl="0">
              <a:lnSpc>
                <a:spcPct val="90000"/>
              </a:lnSpc>
              <a:spcBef>
                <a:spcPts val="0"/>
              </a:spcBef>
              <a:spcAft>
                <a:spcPts val="0"/>
              </a:spcAft>
              <a:buClr>
                <a:schemeClr val="lt1"/>
              </a:buClr>
              <a:buSzPts val="2000"/>
              <a:buChar char="•"/>
            </a:pPr>
            <a:r>
              <a:rPr lang="en-US" sz="1800" b="1" dirty="0"/>
              <a:t>STD-010-CPP Input Output:</a:t>
            </a:r>
            <a:r>
              <a:rPr lang="en-US" sz="1800" dirty="0"/>
              <a:t> Close files once they are no longer needed.</a:t>
            </a:r>
            <a:endParaRPr sz="1800"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1000"/>
              </a:spcBef>
              <a:spcAft>
                <a:spcPts val="0"/>
              </a:spcAft>
              <a:buClr>
                <a:schemeClr val="lt1"/>
              </a:buClr>
              <a:buSzPts val="2200"/>
              <a:buNone/>
            </a:pPr>
            <a:r>
              <a:rPr lang="en-US" b="1" dirty="0"/>
              <a:t>Encryption at rest: </a:t>
            </a:r>
            <a:r>
              <a:rPr lang="en-US" dirty="0"/>
              <a:t>Data is not in use. It is the least likely to be compromised by hackers. However, it should still remain encrypted in case of unauthorized access. </a:t>
            </a:r>
          </a:p>
          <a:p>
            <a:pPr marL="228600" lvl="0" indent="-88900" algn="l" rtl="0">
              <a:lnSpc>
                <a:spcPct val="90000"/>
              </a:lnSpc>
              <a:spcBef>
                <a:spcPts val="1000"/>
              </a:spcBef>
              <a:spcAft>
                <a:spcPts val="0"/>
              </a:spcAft>
              <a:buClr>
                <a:schemeClr val="lt1"/>
              </a:buClr>
              <a:buSzPts val="2200"/>
              <a:buNone/>
            </a:pPr>
            <a:r>
              <a:rPr lang="en-US" b="1" dirty="0"/>
              <a:t>Encryption in flight: </a:t>
            </a:r>
            <a:r>
              <a:rPr lang="en-US" dirty="0"/>
              <a:t>Data is being transferred. It is therefore at risk of interception.</a:t>
            </a:r>
          </a:p>
          <a:p>
            <a:pPr marL="228600" lvl="0" indent="-88900" algn="l" rtl="0">
              <a:lnSpc>
                <a:spcPct val="90000"/>
              </a:lnSpc>
              <a:spcBef>
                <a:spcPts val="1000"/>
              </a:spcBef>
              <a:spcAft>
                <a:spcPts val="0"/>
              </a:spcAft>
              <a:buClr>
                <a:schemeClr val="lt1"/>
              </a:buClr>
              <a:buSzPts val="2200"/>
              <a:buNone/>
            </a:pPr>
            <a:r>
              <a:rPr lang="en-US" b="1" dirty="0"/>
              <a:t>Encryption in use: </a:t>
            </a:r>
            <a:r>
              <a:rPr lang="en-US" dirty="0"/>
              <a:t>Data is in active use. It is the most at risk of being altered by unauthorized parties. </a:t>
            </a: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b="1" dirty="0"/>
              <a:t>Authentication:</a:t>
            </a:r>
            <a:r>
              <a:rPr lang="en-US" sz="2400" dirty="0"/>
              <a:t> Ensuing user validation so that only the correct users have access to accounts.</a:t>
            </a:r>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r>
              <a:rPr lang="en-US" sz="2400" b="1" dirty="0"/>
              <a:t>Authorization:</a:t>
            </a:r>
            <a:r>
              <a:rPr lang="en-US" sz="2400" dirty="0"/>
              <a:t> Giving permissions only to those that need them.</a:t>
            </a:r>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r>
              <a:rPr lang="en-US" sz="2400" b="1" dirty="0"/>
              <a:t>Accounting:</a:t>
            </a:r>
            <a:r>
              <a:rPr lang="en-US" sz="2400" dirty="0"/>
              <a:t> Keeping track of what is being accessed and who is accessing it. </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1600" dirty="0"/>
              <a:t>Code snippet:</a:t>
            </a:r>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r>
              <a:rPr lang="en-US" sz="1600" dirty="0"/>
              <a:t>Test results: </a:t>
            </a:r>
          </a:p>
          <a:p>
            <a:pPr marL="0" lvl="0" indent="0" algn="l" rtl="0">
              <a:lnSpc>
                <a:spcPct val="90000"/>
              </a:lnSpc>
              <a:spcBef>
                <a:spcPts val="1000"/>
              </a:spcBef>
              <a:spcAft>
                <a:spcPts val="0"/>
              </a:spcAft>
              <a:buSzPts val="1800"/>
              <a:buNone/>
            </a:pPr>
            <a:r>
              <a:rPr lang="en-US" sz="1600" dirty="0"/>
              <a:t> </a:t>
            </a:r>
            <a:endParaRPr sz="1600"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a:extLst>
              <a:ext uri="{FF2B5EF4-FFF2-40B4-BE49-F238E27FC236}">
                <a16:creationId xmlns:a16="http://schemas.microsoft.com/office/drawing/2014/main" id="{C9C09B0E-882A-FD4D-C76B-D27E06B7A9D3}"/>
              </a:ext>
            </a:extLst>
          </p:cNvPr>
          <p:cNvPicPr>
            <a:picLocks noChangeAspect="1"/>
          </p:cNvPicPr>
          <p:nvPr/>
        </p:nvPicPr>
        <p:blipFill>
          <a:blip r:embed="rId5"/>
          <a:stretch>
            <a:fillRect/>
          </a:stretch>
        </p:blipFill>
        <p:spPr>
          <a:xfrm>
            <a:off x="685800" y="2698894"/>
            <a:ext cx="7116168" cy="2286319"/>
          </a:xfrm>
          <a:prstGeom prst="rect">
            <a:avLst/>
          </a:prstGeom>
        </p:spPr>
      </p:pic>
      <p:pic>
        <p:nvPicPr>
          <p:cNvPr id="7" name="Picture 6">
            <a:extLst>
              <a:ext uri="{FF2B5EF4-FFF2-40B4-BE49-F238E27FC236}">
                <a16:creationId xmlns:a16="http://schemas.microsoft.com/office/drawing/2014/main" id="{B8322770-DC4B-0812-BAB9-E57D9FD804BB}"/>
              </a:ext>
            </a:extLst>
          </p:cNvPr>
          <p:cNvPicPr>
            <a:picLocks noChangeAspect="1"/>
          </p:cNvPicPr>
          <p:nvPr/>
        </p:nvPicPr>
        <p:blipFill rotWithShape="1">
          <a:blip r:embed="rId6"/>
          <a:srcRect b="7148"/>
          <a:stretch/>
        </p:blipFill>
        <p:spPr>
          <a:xfrm>
            <a:off x="685800" y="5489547"/>
            <a:ext cx="5687219" cy="371503"/>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1600" dirty="0"/>
              <a:t>Code snippet:</a:t>
            </a:r>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endParaRPr lang="en-US" sz="1600" dirty="0"/>
          </a:p>
          <a:p>
            <a:pPr marL="0" lvl="0" indent="0" algn="l" rtl="0">
              <a:lnSpc>
                <a:spcPct val="90000"/>
              </a:lnSpc>
              <a:spcBef>
                <a:spcPts val="1000"/>
              </a:spcBef>
              <a:spcAft>
                <a:spcPts val="0"/>
              </a:spcAft>
              <a:buSzPts val="1800"/>
              <a:buNone/>
            </a:pPr>
            <a:r>
              <a:rPr lang="en-US" sz="1600" dirty="0"/>
              <a:t>Test results: </a:t>
            </a:r>
          </a:p>
          <a:p>
            <a:pPr marL="0" lvl="0" indent="0" algn="l" rtl="0">
              <a:lnSpc>
                <a:spcPct val="90000"/>
              </a:lnSpc>
              <a:spcBef>
                <a:spcPts val="1000"/>
              </a:spcBef>
              <a:spcAft>
                <a:spcPts val="0"/>
              </a:spcAft>
              <a:buSzPts val="1800"/>
              <a:buNone/>
            </a:pPr>
            <a:endParaRPr lang="en-US" sz="1600"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8C1DE88A-C9E6-AD8F-E20E-F8D01DC1BD2A}"/>
              </a:ext>
            </a:extLst>
          </p:cNvPr>
          <p:cNvPicPr>
            <a:picLocks noChangeAspect="1"/>
          </p:cNvPicPr>
          <p:nvPr/>
        </p:nvPicPr>
        <p:blipFill>
          <a:blip r:embed="rId5"/>
          <a:stretch>
            <a:fillRect/>
          </a:stretch>
        </p:blipFill>
        <p:spPr>
          <a:xfrm>
            <a:off x="685800" y="2708117"/>
            <a:ext cx="5191850" cy="2267266"/>
          </a:xfrm>
          <a:prstGeom prst="rect">
            <a:avLst/>
          </a:prstGeom>
        </p:spPr>
      </p:pic>
      <p:pic>
        <p:nvPicPr>
          <p:cNvPr id="6" name="Picture 5">
            <a:extLst>
              <a:ext uri="{FF2B5EF4-FFF2-40B4-BE49-F238E27FC236}">
                <a16:creationId xmlns:a16="http://schemas.microsoft.com/office/drawing/2014/main" id="{EC9E208E-494E-CA0D-8A01-E9A43E979F6F}"/>
              </a:ext>
            </a:extLst>
          </p:cNvPr>
          <p:cNvPicPr>
            <a:picLocks noChangeAspect="1"/>
          </p:cNvPicPr>
          <p:nvPr/>
        </p:nvPicPr>
        <p:blipFill>
          <a:blip r:embed="rId6"/>
          <a:stretch>
            <a:fillRect/>
          </a:stretch>
        </p:blipFill>
        <p:spPr>
          <a:xfrm>
            <a:off x="685800" y="5488940"/>
            <a:ext cx="4315427" cy="362001"/>
          </a:xfrm>
          <a:prstGeom prst="rect">
            <a:avLst/>
          </a:prstGeom>
        </p:spPr>
      </p:pic>
    </p:spTree>
    <p:custDataLst>
      <p:tags r:id="rId1"/>
    </p:custDataLst>
    <p:extLst>
      <p:ext uri="{BB962C8B-B14F-4D97-AF65-F5344CB8AC3E}">
        <p14:creationId xmlns:p14="http://schemas.microsoft.com/office/powerpoint/2010/main" val="28412131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232</TotalTime>
  <Words>1173</Words>
  <Application>Microsoft Office PowerPoint</Application>
  <PresentationFormat>Widescreen</PresentationFormat>
  <Paragraphs>304</Paragraphs>
  <Slides>29</Slides>
  <Notes>29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Unit Testing</vt:lpstr>
      <vt:lpstr>Unit Testing</vt:lpstr>
      <vt:lpstr>Unit Testing</vt:lpstr>
      <vt:lpstr>Unit Testing</vt:lpstr>
      <vt:lpstr>Unit Testing</vt:lpstr>
      <vt:lpstr>Unit Testing</vt:lpstr>
      <vt:lpstr>Unit Testing</vt:lpstr>
      <vt:lpstr>Unit Testing</vt:lpstr>
      <vt:lpstr>Unit Testing</vt:lpstr>
      <vt:lpstr>Unit Testing</vt:lpstr>
      <vt:lpstr>Unit Testing</vt:lpstr>
      <vt:lpstr>Unit Testing</vt:lpstr>
      <vt:lpstr>Unit Testing</vt:lpstr>
      <vt:lpstr>Unit Testing</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J Dep</cp:lastModifiedBy>
  <cp:revision>49</cp:revision>
  <dcterms:created xsi:type="dcterms:W3CDTF">2020-08-19T17:59:24Z</dcterms:created>
  <dcterms:modified xsi:type="dcterms:W3CDTF">2024-04-21T14:50:34Z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