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89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301" r:id="rId27"/>
    <p:sldId id="287" r:id="rId28"/>
    <p:sldId id="290" r:id="rId29"/>
    <p:sldId id="291" r:id="rId30"/>
    <p:sldId id="292" r:id="rId31"/>
    <p:sldId id="296" r:id="rId32"/>
    <p:sldId id="293" r:id="rId33"/>
    <p:sldId id="294" r:id="rId34"/>
    <p:sldId id="297" r:id="rId35"/>
    <p:sldId id="298" r:id="rId36"/>
    <p:sldId id="284" r:id="rId37"/>
    <p:sldId id="299" r:id="rId38"/>
    <p:sldId id="300" r:id="rId39"/>
    <p:sldId id="285" r:id="rId40"/>
    <p:sldId id="2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1" autoAdjust="0"/>
    <p:restoredTop sz="94660"/>
  </p:normalViewPr>
  <p:slideViewPr>
    <p:cSldViewPr>
      <p:cViewPr varScale="1">
        <p:scale>
          <a:sx n="70" d="100"/>
          <a:sy n="70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37664-E44E-4FDF-8339-494BFB3D6FD8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B042-74B0-4B24-91C9-125D25A6D3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1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B042-74B0-4B24-91C9-125D25A6D31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7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4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4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6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5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rgbClr val="00FFCC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2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0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cture1.jp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E3AE9823-81F1-4B59-94CC-FE4D6FC5573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4015506F-3C4A-44CB-B6B2-3BFD0F8EEB0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FFCC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40.png"/><Relationship Id="rId4" Type="http://schemas.microsoft.com/office/2007/relationships/hdphoto" Target="../media/hdphoto10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microsoft.com/office/2007/relationships/hdphoto" Target="../media/hdphoto6.wdp"/><Relationship Id="rId5" Type="http://schemas.openxmlformats.org/officeDocument/2006/relationships/image" Target="../media/image12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Situation</a:t>
            </a:r>
            <a:endParaRPr lang="en-US" b="1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1463322" y="1412776"/>
            <a:ext cx="7416824" cy="34429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Fatigué d'avoir plusieurs télécommande pour chaque </a:t>
            </a:r>
            <a:r>
              <a:rPr lang="fr-FR" dirty="0" smtClean="0">
                <a:solidFill>
                  <a:srgbClr val="00FFCC"/>
                </a:solidFill>
              </a:rPr>
              <a:t>climatiseur.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Oubli</a:t>
            </a:r>
            <a:r>
              <a:rPr lang="fr-FR" dirty="0">
                <a:solidFill>
                  <a:srgbClr val="00FFCC"/>
                </a:solidFill>
              </a:rPr>
              <a:t>é</a:t>
            </a:r>
            <a:r>
              <a:rPr lang="fr-FR" dirty="0" smtClean="0">
                <a:solidFill>
                  <a:srgbClr val="00FFCC"/>
                </a:solidFill>
              </a:rPr>
              <a:t> </a:t>
            </a:r>
            <a:r>
              <a:rPr lang="fr-FR" dirty="0">
                <a:solidFill>
                  <a:srgbClr val="00FFCC"/>
                </a:solidFill>
              </a:rPr>
              <a:t>éteindre votre </a:t>
            </a:r>
            <a:r>
              <a:rPr lang="fr-FR" dirty="0" smtClean="0">
                <a:solidFill>
                  <a:srgbClr val="00FFCC"/>
                </a:solidFill>
              </a:rPr>
              <a:t>climatiseur.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Fatigué d'avoir une facture d'électricité phénoménale.</a:t>
            </a:r>
            <a:endParaRPr lang="en-GB" dirty="0">
              <a:solidFill>
                <a:srgbClr val="00FFCC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5796136" y="116632"/>
            <a:ext cx="3200400" cy="69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Projet Juin 2018</a:t>
            </a:r>
            <a:endParaRPr lang="fr-FR" sz="2000" dirty="0"/>
          </a:p>
        </p:txBody>
      </p:sp>
      <p:sp>
        <p:nvSpPr>
          <p:cNvPr id="6" name="ZoneTexte 3"/>
          <p:cNvSpPr txBox="1"/>
          <p:nvPr/>
        </p:nvSpPr>
        <p:spPr>
          <a:xfrm>
            <a:off x="4305011" y="6237312"/>
            <a:ext cx="485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BTS Systèmes numériques </a:t>
            </a:r>
            <a:r>
              <a:rPr lang="fr-FR" sz="1400" b="1" dirty="0" smtClean="0">
                <a:solidFill>
                  <a:schemeClr val="bg1"/>
                </a:solidFill>
              </a:rPr>
              <a:t/>
            </a:r>
            <a:br>
              <a:rPr lang="fr-FR" sz="1400" b="1" dirty="0" smtClean="0">
                <a:solidFill>
                  <a:schemeClr val="bg1"/>
                </a:solidFill>
              </a:rPr>
            </a:br>
            <a:r>
              <a:rPr lang="fr-FR" sz="1400" b="1" dirty="0" smtClean="0">
                <a:solidFill>
                  <a:schemeClr val="bg1"/>
                </a:solidFill>
              </a:rPr>
              <a:t>option </a:t>
            </a:r>
            <a:r>
              <a:rPr lang="fr-FR" sz="1400" b="1" dirty="0">
                <a:solidFill>
                  <a:schemeClr val="bg1"/>
                </a:solidFill>
              </a:rPr>
              <a:t>A informatique et réseaux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Ma </a:t>
            </a:r>
            <a:r>
              <a:rPr lang="fr-FR" b="1" dirty="0" smtClean="0"/>
              <a:t>partie</a:t>
            </a:r>
            <a:endParaRPr lang="fr-FR" b="1" dirty="0"/>
          </a:p>
        </p:txBody>
      </p:sp>
      <p:sp>
        <p:nvSpPr>
          <p:cNvPr id="104" name="Branch notes"/>
          <p:cNvSpPr>
            <a:spLocks noGrp="1"/>
          </p:cNvSpPr>
          <p:nvPr>
            <p:ph type="body" idx="1"/>
          </p:nvPr>
        </p:nvSpPr>
        <p:spPr>
          <a:xfrm>
            <a:off x="2193280" y="2132856"/>
            <a:ext cx="6480720" cy="14401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Cas d'Utilisation de l'Application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Environnement </a:t>
            </a:r>
            <a:r>
              <a:rPr lang="fr-FR" sz="2000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développement pour </a:t>
            </a: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Conception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0875" y="620653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10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0052" y="1616517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355" y="3573016"/>
            <a:ext cx="1997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 Tech</a:t>
            </a:r>
            <a:endParaRPr lang="fr-FR" sz="24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ranch notes"/>
          <p:cNvSpPr>
            <a:spLocks noGrp="1"/>
          </p:cNvSpPr>
          <p:nvPr>
            <p:ph type="body" idx="1"/>
          </p:nvPr>
        </p:nvSpPr>
        <p:spPr>
          <a:xfrm>
            <a:off x="2193280" y="4037689"/>
            <a:ext cx="6480720" cy="14401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Cas d'Utilisation de l'Application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Conception</a:t>
            </a:r>
          </a:p>
        </p:txBody>
      </p:sp>
    </p:spTree>
    <p:extLst>
      <p:ext uri="{BB962C8B-B14F-4D97-AF65-F5344CB8AC3E}">
        <p14:creationId xmlns:p14="http://schemas.microsoft.com/office/powerpoint/2010/main" val="9990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MACC (application)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1231549" y="2636912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 est une application pour les Utilisateurs.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 permet d’envoyer une commande.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 peut aussi visualiser la température de la salle s’il souhaite.</a:t>
            </a:r>
            <a:endParaRPr lang="fr-FR" sz="3200" dirty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0875" y="620653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11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J-LDS\Desktop\Projet BTS\imag\Screenshot_2018-06-02-06-23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75" y="1284362"/>
            <a:ext cx="12287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1492688" y="1556792"/>
            <a:ext cx="6247663" cy="4392488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d'Utilisation de l'Application</a:t>
            </a:r>
            <a:endParaRPr lang="fr-FR" b="1" dirty="0"/>
          </a:p>
        </p:txBody>
      </p:sp>
      <p:pic>
        <p:nvPicPr>
          <p:cNvPr id="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15837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29" y="39407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Utilisateur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7784" y="2353532"/>
            <a:ext cx="2376264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 Temperature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954689" y="4468639"/>
            <a:ext cx="2232248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Envoyer Commande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4860032" y="3010973"/>
            <a:ext cx="2232248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Obtenir Climatiseur</a:t>
            </a:r>
            <a:endParaRPr lang="fr-FR" dirty="0"/>
          </a:p>
        </p:txBody>
      </p:sp>
      <p:cxnSp>
        <p:nvCxnSpPr>
          <p:cNvPr id="10" name="Straight Connector 9"/>
          <p:cNvCxnSpPr>
            <a:stCxn id="4" idx="3"/>
            <a:endCxn id="6" idx="2"/>
          </p:cNvCxnSpPr>
          <p:nvPr/>
        </p:nvCxnSpPr>
        <p:spPr>
          <a:xfrm flipV="1">
            <a:off x="1149684" y="2715898"/>
            <a:ext cx="1478100" cy="7623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3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28" y="228413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029297" y="32090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>
            <a:stCxn id="6" idx="6"/>
          </p:cNvCxnSpPr>
          <p:nvPr/>
        </p:nvCxnSpPr>
        <p:spPr>
          <a:xfrm>
            <a:off x="5004048" y="2715898"/>
            <a:ext cx="3385289" cy="152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7" idx="7"/>
          </p:cNvCxnSpPr>
          <p:nvPr/>
        </p:nvCxnSpPr>
        <p:spPr>
          <a:xfrm flipH="1">
            <a:off x="4860032" y="3629570"/>
            <a:ext cx="326905" cy="945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1960" y="38274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>
            <a:stCxn id="4" idx="3"/>
            <a:endCxn id="7" idx="2"/>
          </p:cNvCxnSpPr>
          <p:nvPr/>
        </p:nvCxnSpPr>
        <p:spPr>
          <a:xfrm>
            <a:off x="1149684" y="3478289"/>
            <a:ext cx="1805005" cy="135271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</p:cNvCxnSpPr>
          <p:nvPr/>
        </p:nvCxnSpPr>
        <p:spPr>
          <a:xfrm>
            <a:off x="7092280" y="3373339"/>
            <a:ext cx="1280022" cy="10298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62" y="3940740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777725" y="4865643"/>
            <a:ext cx="12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ESP salle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>
            <a:stCxn id="7" idx="6"/>
          </p:cNvCxnSpPr>
          <p:nvPr/>
        </p:nvCxnSpPr>
        <p:spPr>
          <a:xfrm flipV="1">
            <a:off x="5186937" y="4468639"/>
            <a:ext cx="3202400" cy="3623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04081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4" grpId="0"/>
      <p:bldP spid="19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fr-FR" b="1" dirty="0" smtClean="0"/>
              <a:t>Environnement de développement</a:t>
            </a:r>
            <a:endParaRPr lang="fr-FR" b="1" dirty="0"/>
          </a:p>
        </p:txBody>
      </p:sp>
      <p:sp>
        <p:nvSpPr>
          <p:cNvPr id="107" name="Branch notes"/>
          <p:cNvSpPr>
            <a:spLocks noGrp="1"/>
          </p:cNvSpPr>
          <p:nvPr>
            <p:ph type="body" idx="1"/>
          </p:nvPr>
        </p:nvSpPr>
        <p:spPr>
          <a:xfrm>
            <a:off x="971600" y="2132856"/>
            <a:ext cx="8064896" cy="2808312"/>
          </a:xfrm>
        </p:spPr>
        <p:txBody>
          <a:bodyPr/>
          <a:lstStyle/>
          <a:p>
            <a:pPr marL="0" indent="0">
              <a:buNone/>
            </a:pPr>
            <a:r>
              <a:rPr sz="20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none" baseline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sz="2000" u="non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sz="20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 en 2013, dont l’installation est réalisable en même temps que le SDK sur tout type de systèmes d’’exploitation, représente l’IDE privilégié par Google pour la création d’applications Android</a:t>
            </a:r>
            <a:r>
              <a:rPr lang="fr-FR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fr-FR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avancé</a:t>
            </a:r>
            <a:r>
              <a:rPr lang="en-GB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auto-complétion</a:t>
            </a:r>
            <a:r>
              <a:rPr lang="en-GB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automatique</a:t>
            </a:r>
          </a:p>
          <a:p>
            <a:r>
              <a:rPr lang="en-GB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 </a:t>
            </a:r>
            <a:r>
              <a:rPr lang="fr-FR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graphique</a:t>
            </a:r>
            <a:r>
              <a:rPr lang="en-GB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(GUI</a:t>
            </a:r>
            <a:r>
              <a:rPr lang="en-GB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Intégration</a:t>
            </a:r>
            <a:r>
              <a:rPr lang="en-GB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  </a:t>
            </a:r>
            <a:r>
              <a:rPr lang="fr-FR" sz="2000" b="1" dirty="0" err="1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fr-FR" sz="2000" b="1" dirty="0" smtClean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u="non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13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sur Android Studio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5"/>
            <a:ext cx="8291264" cy="2736304"/>
          </a:xfrm>
        </p:spPr>
        <p:txBody>
          <a:bodyPr/>
          <a:lstStyle/>
          <a:p>
            <a:r>
              <a:rPr lang="fr-FR" dirty="0">
                <a:solidFill>
                  <a:srgbClr val="00FFCC"/>
                </a:solidFill>
              </a:rPr>
              <a:t>Les interactions Homme-machines (IHM) définissent les moyens et outils mis en œuvre afin qu'un humain puisse contrôler et communiquer avec une machine.</a:t>
            </a:r>
            <a:endParaRPr lang="en-GB" dirty="0">
              <a:solidFill>
                <a:srgbClr val="00FFCC"/>
              </a:solidFill>
            </a:endParaRPr>
          </a:p>
          <a:p>
            <a:endParaRPr lang="fr-FR" dirty="0"/>
          </a:p>
        </p:txBody>
      </p:sp>
      <p:pic>
        <p:nvPicPr>
          <p:cNvPr id="2050" name="Picture 2" descr="C:\Users\J-LDS\Desktop\Projet BTS\imag\android_studioXM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1" y="980728"/>
            <a:ext cx="9128923" cy="49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59577"/>
            <a:ext cx="3322712" cy="1143000"/>
          </a:xfrm>
        </p:spPr>
        <p:txBody>
          <a:bodyPr/>
          <a:lstStyle/>
          <a:p>
            <a:r>
              <a:rPr lang="fr-FR" b="1" dirty="0" smtClean="0"/>
              <a:t>Interface</a:t>
            </a:r>
            <a:endParaRPr lang="fr-F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62712"/>
            <a:ext cx="68671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fr-FR" sz="2800" dirty="0" smtClean="0">
                <a:solidFill>
                  <a:srgbClr val="00FFCC"/>
                </a:solidFill>
                <a:effectLst/>
              </a:rPr>
              <a:t>Qui peut utiliser cette application ?</a:t>
            </a:r>
            <a:endParaRPr lang="fr-FR" sz="2800" dirty="0">
              <a:solidFill>
                <a:srgbClr val="00FFCC"/>
              </a:solidFill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563888" y="376404"/>
            <a:ext cx="51845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D’identification</a:t>
            </a:r>
            <a:endParaRPr lang="fr-FR" b="1" dirty="0"/>
          </a:p>
        </p:txBody>
      </p:sp>
      <p:pic>
        <p:nvPicPr>
          <p:cNvPr id="3074" name="Picture 2" descr="C:\Users\J-LDS\Desktop\Projet BTS\imag IHM\ihm-identificati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95" y="1519404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15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-LDS\Desktop\Projet BTS\imag IHM\Screenshot_2018-06-06-12-18-0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3" y="1519404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-LDS\Desktop\Projet BTS\imag IHM\Screenshot_2018-06-06-12-17-5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8" y="1527075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664" y="274638"/>
            <a:ext cx="4114800" cy="1143000"/>
          </a:xfrm>
        </p:spPr>
        <p:txBody>
          <a:bodyPr/>
          <a:lstStyle/>
          <a:p>
            <a:r>
              <a:rPr lang="fr-FR" b="1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99384" y="260648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de Télécommande</a:t>
            </a:r>
            <a:endParaRPr lang="fr-FR" b="1" dirty="0"/>
          </a:p>
        </p:txBody>
      </p:sp>
      <p:pic>
        <p:nvPicPr>
          <p:cNvPr id="5122" name="Picture 2" descr="C:\Users\J-LDS\Desktop\Projet BTS\imag IHM\ihm-telecommand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70820"/>
            <a:ext cx="2952328" cy="52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16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J-LDS\Desktop\Projet BTS\imag IHM\Screenshot_2018-06-06-12-19-1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391"/>
            <a:ext cx="2307565" cy="41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-LDS\Desktop\Projet BTS\imag IHM\telecommande_ihm-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2808"/>
            <a:ext cx="22193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54" y="248341"/>
            <a:ext cx="4114800" cy="1143000"/>
          </a:xfrm>
        </p:spPr>
        <p:txBody>
          <a:bodyPr/>
          <a:lstStyle/>
          <a:p>
            <a:r>
              <a:rPr lang="fr-FR" b="1" dirty="0" smtClean="0"/>
              <a:t>Interface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80480"/>
            <a:ext cx="4618856" cy="604664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Quelle climatiseur </a:t>
            </a:r>
            <a:r>
              <a:rPr lang="fr-FR" dirty="0">
                <a:solidFill>
                  <a:srgbClr val="00FFCC"/>
                </a:solidFill>
              </a:rPr>
              <a:t>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68093" y="260648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D’accueil</a:t>
            </a:r>
            <a:endParaRPr lang="fr-FR" b="1" dirty="0"/>
          </a:p>
        </p:txBody>
      </p:sp>
      <p:pic>
        <p:nvPicPr>
          <p:cNvPr id="4098" name="Picture 2" descr="C:\Users\J-LDS\Desktop\Projet BTS\imag IHM\ihm-acceui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0" y="1435070"/>
            <a:ext cx="289865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-LDS\Desktop\Projet BTS\imag IHM\ihm-acceuil-list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03648"/>
            <a:ext cx="289865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84677" y="2337543"/>
            <a:ext cx="3453651" cy="150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00FFCC"/>
                </a:solidFill>
              </a:rPr>
              <a:t>Apercevoir la température et l’humidité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7" grpId="0" build="p"/>
      <p:bldP spid="7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2488" y="260648"/>
            <a:ext cx="4114800" cy="1143000"/>
          </a:xfrm>
        </p:spPr>
        <p:txBody>
          <a:bodyPr/>
          <a:lstStyle/>
          <a:p>
            <a:r>
              <a:rPr lang="fr-FR" b="1" dirty="0" smtClean="0"/>
              <a:t>Interface</a:t>
            </a:r>
            <a:endParaRPr lang="fr-FR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02732" y="260648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Graphique</a:t>
            </a:r>
            <a:endParaRPr lang="fr-F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18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C:\Users\J-LDS\Desktop\Screenshot_2018-05-29-15-09-0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1237486"/>
            <a:ext cx="2808312" cy="49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J-LDS\Desktop\Screenshot_2018-05-29-14-53-4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44" y="1237486"/>
            <a:ext cx="2808312" cy="49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-LDS\Desktop\Projet BTS\imag IHM\Screenshot_2018-06-06-12-18-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8264"/>
            <a:ext cx="2779771" cy="49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GraphView</a:t>
            </a:r>
            <a:endParaRPr lang="fr-FR" b="1" dirty="0"/>
          </a:p>
        </p:txBody>
      </p:sp>
      <p:pic>
        <p:nvPicPr>
          <p:cNvPr id="6149" name="Picture 5" descr="C:\Users\J-LDS\Desktop\Projet BTS\imag IHM\graph exampl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52718"/>
            <a:ext cx="2561553" cy="23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-LDS\Desktop\Projet BTS\imag IHM\graph examples\graph-tes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94431"/>
            <a:ext cx="2592288" cy="46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-LDS\Desktop\Projet BTS\imag IHM\graph examples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8" y="4666965"/>
            <a:ext cx="3726386" cy="20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J-LDS\Desktop\Projet BTS\imag IHM\graph examples\téléchargeme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403796"/>
            <a:ext cx="3296929" cy="1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MACC</a:t>
            </a:r>
            <a:br>
              <a:rPr lang="fr-FR" b="1" dirty="0" smtClean="0"/>
            </a:br>
            <a:r>
              <a:rPr lang="fr-FR" sz="2700" b="1" spc="600" dirty="0">
                <a:effectLst/>
              </a:rPr>
              <a:t>Marche Arrêt Circuit Climatiseurs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96136" y="116632"/>
            <a:ext cx="3200400" cy="694928"/>
          </a:xfrm>
        </p:spPr>
        <p:txBody>
          <a:bodyPr/>
          <a:lstStyle/>
          <a:p>
            <a:r>
              <a:rPr lang="fr-FR" sz="2000" dirty="0" smtClean="0"/>
              <a:t>Projet Juin 2018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305011" y="6237312"/>
            <a:ext cx="485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BTS Systèmes numériques </a:t>
            </a:r>
            <a:r>
              <a:rPr lang="fr-FR" sz="1400" b="1" dirty="0" smtClean="0">
                <a:solidFill>
                  <a:schemeClr val="bg1"/>
                </a:solidFill>
              </a:rPr>
              <a:t/>
            </a:r>
            <a:br>
              <a:rPr lang="fr-FR" sz="1400" b="1" dirty="0" smtClean="0">
                <a:solidFill>
                  <a:schemeClr val="bg1"/>
                </a:solidFill>
              </a:rPr>
            </a:br>
            <a:r>
              <a:rPr lang="fr-FR" sz="1400" b="1" dirty="0" smtClean="0">
                <a:solidFill>
                  <a:schemeClr val="bg1"/>
                </a:solidFill>
              </a:rPr>
              <a:t>option </a:t>
            </a:r>
            <a:r>
              <a:rPr lang="fr-FR" sz="1400" b="1" dirty="0">
                <a:solidFill>
                  <a:schemeClr val="bg1"/>
                </a:solidFill>
              </a:rPr>
              <a:t>A informatique et réseaux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79" y="24165"/>
            <a:ext cx="8229600" cy="1143000"/>
          </a:xfrm>
        </p:spPr>
        <p:txBody>
          <a:bodyPr/>
          <a:lstStyle/>
          <a:p>
            <a:r>
              <a:rPr lang="fr-FR" b="1" dirty="0" smtClean="0"/>
              <a:t>Conception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508" y="1124744"/>
            <a:ext cx="8064896" cy="4525963"/>
          </a:xfrm>
        </p:spPr>
        <p:txBody>
          <a:bodyPr/>
          <a:lstStyle/>
          <a:p>
            <a:r>
              <a:rPr lang="fr-FR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Séquence  Globale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avec ESP Salle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envoyer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Obtenir le(s) climatiseur(s)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Librairies utilise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 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</a:t>
            </a: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20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5251"/>
            <a:ext cx="8327268" cy="1143000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 Global 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C:\Users\J-LDS\Desktop\Projet BTS\imag\diagramme_de_sequence[new Simple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" y="1052737"/>
            <a:ext cx="8679178" cy="57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21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AsyncTask</a:t>
            </a:r>
            <a:r>
              <a:rPr lang="en-GB" b="1" dirty="0" smtClean="0"/>
              <a:t> ???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AsyncTask</a:t>
            </a:r>
            <a:r>
              <a:rPr lang="fr-FR" sz="20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une classe Android abstraite qui aide les applications Android à gérer efficacement le thread de l'interface utilisateur principale. La classe </a:t>
            </a:r>
            <a:r>
              <a:rPr lang="fr-FR" sz="2000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AsyncTask</a:t>
            </a:r>
            <a:r>
              <a:rPr lang="fr-FR" sz="20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nous permet d'effectuer des tâches de longue durée / des opérations d'arrière-plan et d'afficher le résultat sur le thread de l'interface utilisateur sans affecter le thread principal.</a:t>
            </a:r>
          </a:p>
        </p:txBody>
      </p:sp>
      <p:sp>
        <p:nvSpPr>
          <p:cNvPr id="4" name="AutoShape 2" descr="data:image/png;base64,iVBORw0KGgoAAAANSUhEUgAAANMAAACLCAMAAADMBFxxAAABj1BMVEX////AUE2bu1lPgb2AZKKWuE/8/fqNsjm/0pq8Q0B8Xp++SUXQhoREe7ujkbrdqKeMqNCzxt94WJ23qsns0tHVk5H6+fvK2q2rm8CkwGrS3eykutqJcajb5cc+d7nm7tWRtUPi3OlzUZnKvtfUzN/Id3+/pLjr0tf58PDgsK62Ihzr5/Cpv1mXumB3seDa8Ojj2+B8kMmtsMvo4qS0y4OjwnfEYmDkvb3N4cno8eG00qrR1Ivu7cjh5bff9uf677y/386YwuZ/kb6v1O1tpNZtg7ZljMen0bSVvW24w2Sz3tedszL9+uy2wFDJ5fG9wdXM0Hvk9P3R9Pmcd6SzlLGus+HG2PTWu8SZncZal894X7EmY7WXwYbw5JjY026YrxYbb7ynaJ+Uj8ZuZq1uRqSNQ5mXUZSXcraLXZJyf8jg4v2ojsVhQKmEe7qNW6C4i7XprpXXr8v65ca7TGDoqH/JYVDLkqfsv6rxx6HKeJTcjHTTcU7SdmDjjl+6NC/QYTK+c52yBwC/YIK3NE/JTzfhx6YFAAAKVklEQVR4nO2ajV/aSBrHUchUAvgS6CDvBgKODQpFXgRhVwQR3AhGFHDXdne1d7ttr1fRBSvtedu9/uH3BNTWVmtvN5bI5feBYfLMA8w3z8wzk4BGo0qVKlU3i4zdN8qi+xbUb5YzWeJ6gzzSG8ZIv2m6shgMQ7JJf7/fOJKIUUYkgLL0G0gjjTw5kYb0Y/0GAllkRVLG4FOZVKZ+SWW6s0zSluDy4Y0oFx4KZTLEjca4/v2R32hsXRmSM5Cjeqc9du6vLCaDHvql1+sN+ibGQkeqSYf6Nsaa36S61GqQCnAFIMNYR6rpDX/gf/8utJTIZDhJzLSOxu4nOvrm8dtnx/6xmc5RO3Fw2hTevj2CeqJ1NJMwGuJjiTcnB4b2wQm2dPT3EzPvmunTI/43g/KY9CfkmDv085ZpodU8bj07bmssnSZJkH+10czMkO+wfhjnLNOkBbZE+9DQPGwD04nFEj4Iv9IPPXulVyBT8/Dt76TD/+sP3GoiQl6/FF7/h0dE86qtSRy3jnj02s8Toumwr06Pukz6ZwcPwBNbJCbf4akSmYR3L4U3wERavuOW/rTLdDzkbzUFmD0nGB34cWfIOMSCrX0Y9x0anh28ax624v5ppcbJAFHAr456cTqGjABMp21iIZ22hpAOe9AW3jSJ5bDVJuQYfHkIFT44gdAdNA+l+aRAJoAywpWUvxU3Dvnj3YQORr+xI2V2Y9zfGjK2jqACLpDZ/cZ4HBreQMX47ncB8t5rJea93tLaffTWWMOFDYqzpp7tfBnuVQxH7G/NY2WuT39ep3r9xRI9KEwfSmW6JalMKlO/pDLdDaZwXN77sEq4Z6m5Ly+TIn4EIO+v02VAUkSYulByyTCD+01zLktiTA7NJBQx8L5Yd6u3XyQSV8hEkVFkSAnrjrwihgGM0+lMv7sgu1SmuyHyINHvLsgsPHhMeCwBTEQh/1GRR9iotzywGIcGiQmuG/16o37AssTYqUEfV8yWWx4Rg0ERfySSVWMPBnC/ZxyoBNHTXUMSJxzjMshhv+mL0G3q0jdNuN0mWeTOfy41Iuvw1L3b03A0+QGSSSuXTOPXQ6ERavhWRcWEi4GXl49Jq71++Hlulwg0ZT3/LntBRiST41om6y2HSQrUBZOMSH1msqlMKtPtMX3yIdR7kyKYqKmpG0Gpqd7zTDHb5WZb1BYNXs1U+Hzyuyk1FqTHTuELmSiqd3qpVNKTKfXOM3XeINXOX6VabGGD2nUFz47vraWD3VZbz51KCeuheepKprLF3e1cdrzXSUetVnl/8ufQ8ufWMNMcWdnBy7mw+2omdJlpNhadGo4FozZqVbCKaTj1NioGR1QxGi0VbbHgsHQ0HI1CVKLBXbwxtSqUJH9I1sG1tNQ6ldKMBLtvWst8tyqsf8oE/c1xbihN2nIEXgqmHTGcxRFTAc6+CZ55iemCynT2fC9gyvLuPFnpMXlcl5mSVvQhUwihjO2bJPKUVr/9cSkdRcn5kSQSNnZDAppPJdHjVDKZLqVQcnE3ieZ3UZdp4dwjs5tMJtfLGrQBbp5oaGMKPD5lyiOMOVMO4wowzWEeV3bEyI7YyIuYX9aKOJxH+U1fHoNDFuNGFixPNysmMZIVRRzR5rBIVjY5N7zJBEzJEWoECcjzXlZq1iqcM8FoKe2ixdB8NLkBccLQ6UU4++tr6YV09BswlWwhOCnzoXS0tIQWo2dMS2lb6BEUmxmb1dUlnQU3lEaPqSLeoD5mcpfDO6IvS1bm8AowoUaWFESMyUrBMSFGcuGV8XEkhn/KcXNEmyPLeRzJ48amT2JChVx4By1nyUPR59aKEbfJkYF5T0kj/ZLuRc+ZoIPrRWB6XAwBgCfz3a6wPrs5/92qB85EJriaXo9telyuxV1Xcj62EErH0MY9YIJJE3q0lvlxLZNKdplKsyHB5bJew6QtV6DDWfJDXrMMTPzKHDBVoLd5fgJvw6h05xHifoBwQDBZafK4N4HJDUzkJ8lLmycPNyPAVIE4Cdbhe1GX1fWBgMaavIjTriYTEjZCj4qhxdU08O8Kj6mQkBEzKcEzAkxBWyhtdcFHhDIp8AxueqyhdHBJsKLFJSGDMt3gxkLpErhlRkKPqOIVY89d5h2Ym0OOMikAE8wNYOLGYUoRh9RvBzeOsmi8zDka2hyr3RErOfSwHM5qoM0NTChS7o49bW/swTXFxV6yJ8+l+QTZLrleXNooLmykMkFg9JSo4kIyA912oUeSKbaQnA+mYE7FQp4NanYJ2mZD336TCRYX0qn54oLHtQgfUiq6oGEtfXWO0JbDuYo7a2eXtbnxPLcyB0Gy2zntTs1ub7hr9sqOvZCbsPOixpytQJaz2yOmvJ2zN+Y4NxiyfKUi5YgdtPJFuRxWJRiC0qOXs6XFBwbs7ILgERalBau7bElevfVLKmZD8/d6VQqKbnPvKJVc37wql5uka8JuqZVetb0DSO7urgmebikl8na+0c2OklXbvY5093yhBqnx2lz+EdM1ooojI9FrW6O2q+3FqG2kdP4J//M+ojA+vvyZ5vFC/kvX3GupPuNxbZPS9kYyS2VSmVQmGZmiX5vpK9w3utg7y3vfaOJaJo3roz2g3BoeubgVi7/S/T1pjzRym3J9cHfZLh+T+/qh95Ul34xSDBIMP/vETXI0HDf6TNz4u4ay5NPx/e6C7PIxbL+7ILt8tMp0FzSQTAM4nzivynQXpDLdDalMd0DYx7NPWNY3SH/g452jrJd1OgdqG8sxo7rnDNfvbsgqPMrQzOggDT0Qy9CDliQ0GrN3st9dkF14dKASxB0V5swyyKekULJORhbRyplzWEfr5JFXMUsY55UJSUc7lbKGmRm5mHSKYZpUmf5fmGiaVjIT7fV6P8qDzKemjzRaHaWVygTne8/Ohqv0WXqH0kkz2yzLVs+g6F7Re3HSvYOGZZt0HRTFRDtHnYxT56wye9hnJ1XGOQqdfV7VPURb3nLYbHZCn51SQGh6Hwon+DobmpeSRUfX6t+LAaUxMds8tvw6Mc2Sl3uEbqCqgxennds8P1rTkJ/Ldaduj2w56jofzwd024SvioF9e6CmCU9OgIUWA95aXWljbx/VdWKzRqp2yx6COL1AgX1ktk9XnQ8JxEmDLd4akOwh7hl5LgZGf9ms7/OBPfTztoZjhV9CW8z2tNKYnqKtJ2JgYtpbs+xh1vfrU1L9Ryiwx+EtqD0p171epqEJ/7qNOI5roL8zT4BJDLxAf+taJCaH4pj2xXAEvaxZGGBCOi/9QuQmyJbPLNa/R/V/lsM+s5P3QWBIwOx7IU77qjXi0wSe4mYEm80Q4gCjvLFH77FswOuo70cCLzhIBXSD5bd0kTBXZSrhqiPMspOcrlHXbYfDW/ReeLr6gvNVtphIuCpZGEXmCB0NVwqQyaVk3s3svWOm26LrXkcw3WbJrJMKpudASxbI5Q0F5vK/JuekgtfcPyuF743+klSmW5TKdDeYfPIxPVcKE3/DxdGXizH3m+VCPikXyyHFDD0QOzkqgyYH6odEVapUDaT+C4AqUAk3j0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051720" y="3789040"/>
            <a:ext cx="2016224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onPreExecute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888468" y="4851158"/>
            <a:ext cx="2376264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doInBackground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1988096" y="5895274"/>
            <a:ext cx="2143472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onPostExecute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277156" y="4851158"/>
            <a:ext cx="252028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onProgressUpdate</a:t>
            </a:r>
            <a:r>
              <a:rPr lang="fr-FR" dirty="0" smtClean="0"/>
              <a:t>()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76600" y="432910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6600" y="539121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4264732" y="5121188"/>
            <a:ext cx="101242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Connexion au BDD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56793"/>
            <a:ext cx="4752528" cy="1152128"/>
          </a:xfrm>
        </p:spPr>
        <p:txBody>
          <a:bodyPr/>
          <a:lstStyle/>
          <a:p>
            <a:r>
              <a:rPr lang="fr-FR" sz="1800" b="1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 </a:t>
            </a:r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sz="1800" b="1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 </a:t>
            </a:r>
          </a:p>
          <a:p>
            <a:r>
              <a:rPr lang="fr-FR" sz="1800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«Écrire une fois, exécuter n'importe où»</a:t>
            </a:r>
            <a:endParaRPr lang="fr-FR" sz="1800" b="1" dirty="0">
              <a:solidFill>
                <a:srgbClr val="66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43608" y="2636912"/>
            <a:ext cx="6552728" cy="11521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sz="1800" b="1" dirty="0" err="1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fr-FR" sz="1800" b="1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 </a:t>
            </a:r>
          </a:p>
          <a:p>
            <a:r>
              <a:rPr lang="fr-FR" sz="18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fournit une connectivité pour les applications client</a:t>
            </a:r>
            <a:endParaRPr lang="fr-FR" sz="1800" b="1" dirty="0">
              <a:solidFill>
                <a:srgbClr val="66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23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Communication avec ESP32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Socket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L’équipement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Port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0950" y="3717032"/>
            <a:ext cx="1872208" cy="122413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Android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MACC</a:t>
            </a:r>
            <a:endParaRPr lang="fr-FR" dirty="0">
              <a:ln>
                <a:solidFill>
                  <a:schemeClr val="tx1"/>
                </a:solidFill>
              </a:ln>
              <a:solidFill>
                <a:srgbClr val="00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7864" y="4329100"/>
            <a:ext cx="2232248" cy="0"/>
          </a:xfrm>
          <a:prstGeom prst="straightConnector1">
            <a:avLst/>
          </a:prstGeom>
          <a:ln w="57150">
            <a:solidFill>
              <a:srgbClr val="00FFCC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77739" y="3710835"/>
            <a:ext cx="1872208" cy="122413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ESP32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(Salle)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709" y="395357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Message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2369" y="492913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192.168.4.1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580112" y="41444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1060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576358" y="2204862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0FFCC"/>
                </a:solidFill>
              </a:rPr>
              <a:t> : ESP32-Salle</a:t>
            </a:r>
            <a:endParaRPr lang="fr-FR" sz="3200" dirty="0"/>
          </a:p>
        </p:txBody>
      </p:sp>
      <p:sp>
        <p:nvSpPr>
          <p:cNvPr id="15" name="Rectangle 14"/>
          <p:cNvSpPr/>
          <p:nvPr/>
        </p:nvSpPr>
        <p:spPr>
          <a:xfrm>
            <a:off x="6277739" y="2204863"/>
            <a:ext cx="26516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00FFCC"/>
                </a:solidFill>
              </a:rPr>
              <a:t>(192.168.4.1)</a:t>
            </a:r>
            <a:endParaRPr lang="fr-FR" sz="3200" dirty="0"/>
          </a:p>
        </p:txBody>
      </p:sp>
      <p:sp>
        <p:nvSpPr>
          <p:cNvPr id="16" name="Rectangle 15"/>
          <p:cNvSpPr/>
          <p:nvPr/>
        </p:nvSpPr>
        <p:spPr>
          <a:xfrm>
            <a:off x="1609994" y="2789637"/>
            <a:ext cx="3206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00FFCC"/>
                </a:solidFill>
              </a:rPr>
              <a:t>: 1060 sur ESP32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47864" y="4839895"/>
            <a:ext cx="223224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6709" y="446436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Message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0112" y="465522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1061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24" y="-171400"/>
            <a:ext cx="8229600" cy="1143000"/>
          </a:xfrm>
        </p:spPr>
        <p:txBody>
          <a:bodyPr/>
          <a:lstStyle/>
          <a:p>
            <a:r>
              <a:rPr lang="fr-FR" b="1" dirty="0" smtClean="0"/>
              <a:t>Message</a:t>
            </a:r>
            <a:endParaRPr lang="fr-FR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24510"/>
              </p:ext>
            </p:extLst>
          </p:nvPr>
        </p:nvGraphicFramePr>
        <p:xfrm>
          <a:off x="17892" y="832150"/>
          <a:ext cx="474345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</a:t>
                      </a:r>
                      <a:r>
                        <a:rPr lang="en-GB" sz="2000" b="1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</a:t>
                      </a:r>
                      <a:r>
                        <a:rPr lang="en-GB" sz="2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1</a:t>
                      </a: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Message envoyer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29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30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16787"/>
              </p:ext>
            </p:extLst>
          </p:nvPr>
        </p:nvGraphicFramePr>
        <p:xfrm>
          <a:off x="1835696" y="1196752"/>
          <a:ext cx="474345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</a:t>
                      </a:r>
                      <a:r>
                        <a:rPr lang="en-GB" sz="2000" b="1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</a:t>
                      </a: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2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envoyer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200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82196"/>
              </p:ext>
            </p:extLst>
          </p:nvPr>
        </p:nvGraphicFramePr>
        <p:xfrm>
          <a:off x="4009560" y="1556792"/>
          <a:ext cx="4743450" cy="4830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471941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tout les</a:t>
                      </a:r>
                      <a:r>
                        <a:rPr lang="en-GB" sz="2400" b="1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400" b="1" baseline="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Climatiseurs</a:t>
                      </a:r>
                      <a:endParaRPr lang="en-GB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7194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Message envoyer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116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68279" y="62339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25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Obtenir le(s) climatiseur(s)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 Message vers l’ESP Salle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Donner nombre d’équipement </a:t>
            </a:r>
          </a:p>
          <a:p>
            <a:endParaRPr lang="fr-FR" dirty="0">
              <a:solidFill>
                <a:srgbClr val="00FFCC"/>
              </a:solidFill>
            </a:endParaRPr>
          </a:p>
          <a:p>
            <a:r>
              <a:rPr lang="fr-FR" b="1" dirty="0" smtClean="0">
                <a:solidFill>
                  <a:srgbClr val="00FFCC"/>
                </a:solidFill>
              </a:rPr>
              <a:t>Pourquoi ???</a:t>
            </a:r>
            <a:endParaRPr lang="fr-FR" dirty="0">
              <a:solidFill>
                <a:srgbClr val="00FFCC"/>
              </a:solidFill>
            </a:endParaRPr>
          </a:p>
          <a:p>
            <a:r>
              <a:rPr lang="fr-FR" dirty="0" smtClean="0">
                <a:solidFill>
                  <a:srgbClr val="00FFCC"/>
                </a:solidFill>
              </a:rPr>
              <a:t>Encodage du climatiseur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26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MACC Tech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  <a:noFill/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MACC Tech est une application destiné aux techniciens.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MACC Tech permet d’enregistrer les trames (Marche Arrêt,…).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66" y="188640"/>
            <a:ext cx="8229600" cy="1143000"/>
          </a:xfrm>
        </p:spPr>
        <p:txBody>
          <a:bodyPr/>
          <a:lstStyle/>
          <a:p>
            <a:r>
              <a:rPr lang="fr-FR" dirty="0" smtClean="0"/>
              <a:t>Diagramme d’utilisation</a:t>
            </a:r>
            <a:endParaRPr lang="fr-FR" dirty="0"/>
          </a:p>
        </p:txBody>
      </p:sp>
      <p:sp>
        <p:nvSpPr>
          <p:cNvPr id="4" name="Flowchart: Process 3"/>
          <p:cNvSpPr/>
          <p:nvPr/>
        </p:nvSpPr>
        <p:spPr>
          <a:xfrm>
            <a:off x="2051720" y="1829629"/>
            <a:ext cx="5328592" cy="397563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6" y="3768762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966" y="4693665"/>
            <a:ext cx="139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Technicien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73057" y="2292080"/>
            <a:ext cx="1800200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trame IR</a:t>
            </a:r>
            <a:endParaRPr lang="fr-FR" dirty="0"/>
          </a:p>
        </p:txBody>
      </p:sp>
      <p:cxnSp>
        <p:nvCxnSpPr>
          <p:cNvPr id="9" name="Straight Connector 8"/>
          <p:cNvCxnSpPr>
            <a:stCxn id="6" idx="3"/>
            <a:endCxn id="16" idx="2"/>
          </p:cNvCxnSpPr>
          <p:nvPr/>
        </p:nvCxnSpPr>
        <p:spPr>
          <a:xfrm>
            <a:off x="1070115" y="4231214"/>
            <a:ext cx="2942326" cy="867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4"/>
            <a:endCxn id="16" idx="1"/>
          </p:cNvCxnSpPr>
          <p:nvPr/>
        </p:nvCxnSpPr>
        <p:spPr>
          <a:xfrm>
            <a:off x="3575629" y="3111108"/>
            <a:ext cx="723952" cy="9411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95509" y="2138773"/>
            <a:ext cx="2160240" cy="972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</a:t>
            </a:r>
          </a:p>
          <a:p>
            <a:pPr algn="ctr"/>
            <a:r>
              <a:rPr lang="fr-FR" dirty="0" smtClean="0"/>
              <a:t>Information clim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4012441" y="3942247"/>
            <a:ext cx="1960716" cy="751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clim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8" idx="4"/>
          </p:cNvCxnSpPr>
          <p:nvPr/>
        </p:nvCxnSpPr>
        <p:spPr>
          <a:xfrm flipH="1">
            <a:off x="5341233" y="2907839"/>
            <a:ext cx="631924" cy="10606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1573" y="33150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5107" y="327770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38" y="1805058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28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53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13" y="3633103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215513" y="4550762"/>
            <a:ext cx="8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>
            <a:endCxn id="16" idx="6"/>
          </p:cNvCxnSpPr>
          <p:nvPr/>
        </p:nvCxnSpPr>
        <p:spPr>
          <a:xfrm flipH="1">
            <a:off x="5973157" y="4212301"/>
            <a:ext cx="2242358" cy="1056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687900" y="2871639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 IR </a:t>
            </a:r>
            <a:r>
              <a:rPr lang="fr-FR" b="1" dirty="0" err="1" smtClean="0">
                <a:solidFill>
                  <a:srgbClr val="FF0000"/>
                </a:solidFill>
              </a:rPr>
              <a:t>sheild</a:t>
            </a:r>
            <a:endParaRPr lang="fr-FR" dirty="0"/>
          </a:p>
        </p:txBody>
      </p:sp>
      <p:cxnSp>
        <p:nvCxnSpPr>
          <p:cNvPr id="81" name="Straight Connector 80"/>
          <p:cNvCxnSpPr>
            <a:endCxn id="8" idx="6"/>
          </p:cNvCxnSpPr>
          <p:nvPr/>
        </p:nvCxnSpPr>
        <p:spPr>
          <a:xfrm flipH="1">
            <a:off x="6873257" y="2292080"/>
            <a:ext cx="1342256" cy="3078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Formulaire (IHM)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 descr="C:\Users\J-LDS\Desktop\Projet BTS\imag IHM\MACC-Tech_formulaire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80621"/>
            <a:ext cx="31623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Présentation du projet</a:t>
            </a:r>
            <a:endParaRPr lang="fr-F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165293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		Marche </a:t>
            </a:r>
            <a:r>
              <a:rPr lang="fr-FR" sz="2400" b="1" dirty="0">
                <a:solidFill>
                  <a:srgbClr val="FF0000"/>
                </a:solidFill>
              </a:rPr>
              <a:t>Arrêt</a:t>
            </a:r>
            <a:r>
              <a:rPr lang="en-GB" sz="2400" b="1" dirty="0">
                <a:solidFill>
                  <a:srgbClr val="FF0000"/>
                </a:solidFill>
              </a:rPr>
              <a:t> Circuit </a:t>
            </a:r>
            <a:r>
              <a:rPr lang="fr-FR" sz="2400" b="1" dirty="0" smtClean="0">
                <a:solidFill>
                  <a:srgbClr val="FF0000"/>
                </a:solidFill>
              </a:rPr>
              <a:t>Climatiseurs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66FF99"/>
                </a:solidFill>
              </a:rPr>
              <a:t>Utilité </a:t>
            </a:r>
            <a:r>
              <a:rPr lang="fr-FR" sz="2400" b="1" dirty="0">
                <a:solidFill>
                  <a:srgbClr val="66FF99"/>
                </a:solidFill>
              </a:rPr>
              <a:t>du projet: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66FF99"/>
                </a:solidFill>
              </a:rPr>
              <a:t>	-</a:t>
            </a:r>
            <a:r>
              <a:rPr lang="fr-FR" dirty="0">
                <a:solidFill>
                  <a:srgbClr val="66FF99"/>
                </a:solidFill>
              </a:rPr>
              <a:t>Réduction des couts énergétiques </a:t>
            </a:r>
          </a:p>
          <a:p>
            <a:pPr marL="0" indent="0">
              <a:buNone/>
            </a:pPr>
            <a:r>
              <a:rPr lang="fr-FR" dirty="0">
                <a:solidFill>
                  <a:srgbClr val="66FF99"/>
                </a:solidFill>
              </a:rPr>
              <a:t>	</a:t>
            </a:r>
            <a:r>
              <a:rPr lang="fr-FR" dirty="0" smtClean="0">
                <a:solidFill>
                  <a:srgbClr val="66FF99"/>
                </a:solidFill>
              </a:rPr>
              <a:t>-</a:t>
            </a:r>
            <a:r>
              <a:rPr lang="fr-FR" dirty="0">
                <a:solidFill>
                  <a:srgbClr val="66FF99"/>
                </a:solidFill>
              </a:rPr>
              <a:t>gestion automatique des climatiseurs en cas d’oublie </a:t>
            </a:r>
          </a:p>
          <a:p>
            <a:pPr marL="0" indent="0">
              <a:buNone/>
            </a:pPr>
            <a:r>
              <a:rPr lang="fr-FR" dirty="0">
                <a:solidFill>
                  <a:srgbClr val="66FF99"/>
                </a:solidFill>
              </a:rPr>
              <a:t>	</a:t>
            </a:r>
            <a:r>
              <a:rPr lang="fr-FR" dirty="0" smtClean="0">
                <a:solidFill>
                  <a:srgbClr val="66FF99"/>
                </a:solidFill>
              </a:rPr>
              <a:t>-</a:t>
            </a:r>
            <a:r>
              <a:rPr lang="fr-FR" dirty="0">
                <a:solidFill>
                  <a:srgbClr val="66FF99"/>
                </a:solidFill>
              </a:rPr>
              <a:t>Gestion à distance </a:t>
            </a:r>
            <a:endParaRPr lang="fr-FR" dirty="0" smtClean="0">
              <a:solidFill>
                <a:srgbClr val="66FF99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82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USB OTG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/>
          <a:lstStyle/>
          <a:p>
            <a:r>
              <a:rPr lang="en-US" dirty="0">
                <a:solidFill>
                  <a:srgbClr val="00FFCC"/>
                </a:solidFill>
              </a:rPr>
              <a:t>Un cable USB OTG (On The Go</a:t>
            </a:r>
            <a:r>
              <a:rPr lang="en-US" dirty="0" smtClean="0">
                <a:solidFill>
                  <a:srgbClr val="00FFCC"/>
                </a:solidFill>
              </a:rPr>
              <a:t>)</a:t>
            </a:r>
          </a:p>
          <a:p>
            <a:r>
              <a:rPr lang="en-GB" dirty="0" smtClean="0">
                <a:solidFill>
                  <a:srgbClr val="00FFCC"/>
                </a:solidFill>
              </a:rPr>
              <a:t>L'USB </a:t>
            </a:r>
            <a:r>
              <a:rPr lang="fr-FR" dirty="0" smtClean="0">
                <a:solidFill>
                  <a:srgbClr val="00FFCC"/>
                </a:solidFill>
              </a:rPr>
              <a:t>architecture</a:t>
            </a:r>
            <a:r>
              <a:rPr lang="en-GB" dirty="0">
                <a:solidFill>
                  <a:srgbClr val="00FFCC"/>
                </a:solidFill>
              </a:rPr>
              <a:t> </a:t>
            </a:r>
            <a:r>
              <a:rPr lang="fr-FR" dirty="0" smtClean="0">
                <a:solidFill>
                  <a:srgbClr val="00FFCC"/>
                </a:solidFill>
              </a:rPr>
              <a:t>Maitre-Esclave</a:t>
            </a:r>
          </a:p>
          <a:p>
            <a:r>
              <a:rPr lang="en-GB" dirty="0" smtClean="0">
                <a:solidFill>
                  <a:srgbClr val="00FFCC"/>
                </a:solidFill>
              </a:rPr>
              <a:t>5 Volts</a:t>
            </a:r>
          </a:p>
          <a:p>
            <a:r>
              <a:rPr lang="en-GB" dirty="0" smtClean="0">
                <a:solidFill>
                  <a:srgbClr val="00FFCC"/>
                </a:solidFill>
              </a:rPr>
              <a:t>micro-USB v2 </a:t>
            </a:r>
            <a:r>
              <a:rPr lang="fr-FR" dirty="0" smtClean="0">
                <a:solidFill>
                  <a:srgbClr val="00FFCC"/>
                </a:solidFill>
              </a:rPr>
              <a:t>ou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r>
              <a:rPr lang="en-GB" dirty="0">
                <a:solidFill>
                  <a:srgbClr val="00FFCC"/>
                </a:solidFill>
              </a:rPr>
              <a:t>USB </a:t>
            </a:r>
            <a:r>
              <a:rPr lang="en-GB" dirty="0" smtClean="0">
                <a:solidFill>
                  <a:srgbClr val="00FFCC"/>
                </a:solidFill>
              </a:rPr>
              <a:t>v3.1 </a:t>
            </a:r>
            <a:r>
              <a:rPr lang="fr-FR" dirty="0" smtClean="0">
                <a:solidFill>
                  <a:srgbClr val="00FFCC"/>
                </a:solidFill>
              </a:rPr>
              <a:t>sont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r>
              <a:rPr lang="en-GB" dirty="0">
                <a:solidFill>
                  <a:srgbClr val="00FFCC"/>
                </a:solidFill>
              </a:rPr>
              <a:t>OTG-compatible</a:t>
            </a:r>
            <a:r>
              <a:rPr lang="en-GB" dirty="0" smtClean="0">
                <a:solidFill>
                  <a:srgbClr val="00FFCC"/>
                </a:solidFill>
              </a:rPr>
              <a:t>.  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30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-LDS\Desktop\Projet BTS\usb_otg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87950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6" y="125760"/>
            <a:ext cx="8229600" cy="1143000"/>
          </a:xfrm>
        </p:spPr>
        <p:txBody>
          <a:bodyPr/>
          <a:lstStyle/>
          <a:p>
            <a:r>
              <a:rPr lang="fr-FR" b="1" dirty="0"/>
              <a:t>l'hôte et des accessoires </a:t>
            </a:r>
            <a:r>
              <a:rPr lang="fr-FR" b="1" dirty="0" smtClean="0"/>
              <a:t>USB</a:t>
            </a:r>
            <a:endParaRPr lang="fr-FR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98700" y="2430010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069778" y="2614514"/>
            <a:ext cx="1690092" cy="1143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Appareil</a:t>
            </a:r>
          </a:p>
          <a:p>
            <a:pPr algn="ctr"/>
            <a:r>
              <a:rPr lang="fr-FR" dirty="0" smtClean="0"/>
              <a:t>Android 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3160330" y="2546507"/>
            <a:ext cx="3096344" cy="57606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Alimentation</a:t>
            </a:r>
            <a:endParaRPr lang="fr-FR" b="1" dirty="0"/>
          </a:p>
        </p:txBody>
      </p:sp>
      <p:sp>
        <p:nvSpPr>
          <p:cNvPr id="7" name="Left-Right Arrow 6"/>
          <p:cNvSpPr/>
          <p:nvPr/>
        </p:nvSpPr>
        <p:spPr>
          <a:xfrm>
            <a:off x="3160330" y="3122571"/>
            <a:ext cx="3096344" cy="64807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Transfer de donnée</a:t>
            </a:r>
            <a:endParaRPr lang="fr-FR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00690" y="2376399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J-LDS\Desktop\usb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07" y="2880964"/>
            <a:ext cx="1325413" cy="6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15151" y="198981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Appareil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765" y="19898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Hôte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00690" y="5102912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6671768" y="5287416"/>
            <a:ext cx="1690092" cy="1143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Appareil</a:t>
            </a:r>
          </a:p>
          <a:p>
            <a:pPr algn="ctr"/>
            <a:r>
              <a:rPr lang="fr-FR" dirty="0" smtClean="0"/>
              <a:t>Android </a:t>
            </a:r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>
            <a:off x="3160330" y="5102912"/>
            <a:ext cx="3096344" cy="57606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Alimentation</a:t>
            </a:r>
            <a:endParaRPr lang="fr-FR" b="1" dirty="0"/>
          </a:p>
        </p:txBody>
      </p:sp>
      <p:sp>
        <p:nvSpPr>
          <p:cNvPr id="18" name="Left-Right Arrow 17"/>
          <p:cNvSpPr/>
          <p:nvPr/>
        </p:nvSpPr>
        <p:spPr>
          <a:xfrm>
            <a:off x="3160330" y="5678976"/>
            <a:ext cx="3096344" cy="64807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Transfer de donnée</a:t>
            </a:r>
            <a:endParaRPr lang="fr-FR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98700" y="5089943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 descr="C:\Users\J-LDS\Desktop\usb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7" y="5594508"/>
            <a:ext cx="1325413" cy="6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715152" y="453324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Appareil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8766" y="4533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Hôte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0758" y="1521682"/>
            <a:ext cx="21443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7030A0"/>
                </a:solidFill>
              </a:rPr>
              <a:t>Mode Hôte :</a:t>
            </a:r>
            <a:endParaRPr lang="fr-FR" sz="24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2498" y="4084551"/>
            <a:ext cx="28809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7030A0"/>
                </a:solidFill>
              </a:rPr>
              <a:t>Mode </a:t>
            </a:r>
            <a:r>
              <a:rPr lang="fr-FR" sz="2400" b="1" dirty="0" err="1" smtClean="0">
                <a:solidFill>
                  <a:srgbClr val="7030A0"/>
                </a:solidFill>
              </a:rPr>
              <a:t>Accessory</a:t>
            </a:r>
            <a:r>
              <a:rPr lang="fr-FR" sz="2400" b="1" dirty="0" smtClean="0">
                <a:solidFill>
                  <a:srgbClr val="7030A0"/>
                </a:solidFill>
              </a:rPr>
              <a:t> :</a:t>
            </a:r>
            <a:endParaRPr lang="fr-FR" sz="2400" b="1" dirty="0">
              <a:solidFill>
                <a:srgbClr val="7030A0"/>
              </a:solidFill>
            </a:endParaRPr>
          </a:p>
        </p:txBody>
      </p:sp>
      <p:pic>
        <p:nvPicPr>
          <p:cNvPr id="26" name="Picture 2" descr="C:\Users\J-LDS\Desktop\laptop-comp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64" y="5165213"/>
            <a:ext cx="1457517" cy="13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-LDS\Desktop\usb-key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67" b="93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07" y="2356729"/>
            <a:ext cx="1507753" cy="150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-LDS\Desktop\usb-hard-driv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61" y="2250159"/>
            <a:ext cx="2662617" cy="17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19651161">
            <a:off x="5731055" y="3060475"/>
            <a:ext cx="357151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 rot="2126564">
            <a:off x="5731055" y="3060475"/>
            <a:ext cx="357151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4200689" y="2250159"/>
            <a:ext cx="10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+ 5V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31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10" grpId="0" animBg="1"/>
      <p:bldP spid="9" grpId="0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11" grpId="0"/>
      <p:bldP spid="24" grpId="0"/>
      <p:bldP spid="24" grpId="1"/>
      <p:bldP spid="12" grpId="0" animBg="1"/>
      <p:bldP spid="31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API </a:t>
            </a:r>
            <a:r>
              <a:rPr lang="fr-FR" b="1" dirty="0" smtClean="0"/>
              <a:t>hôte</a:t>
            </a:r>
            <a:r>
              <a:rPr lang="en-GB" b="1" dirty="0" smtClean="0"/>
              <a:t> </a:t>
            </a:r>
            <a:r>
              <a:rPr lang="en-GB" b="1" dirty="0"/>
              <a:t>USB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GB" dirty="0">
                <a:solidFill>
                  <a:srgbClr val="00FFCC"/>
                </a:solidFill>
              </a:rPr>
              <a:t>Application programming </a:t>
            </a:r>
            <a:r>
              <a:rPr lang="en-GB" dirty="0" smtClean="0">
                <a:solidFill>
                  <a:srgbClr val="00FFCC"/>
                </a:solidFill>
              </a:rPr>
              <a:t>interface (</a:t>
            </a:r>
            <a:r>
              <a:rPr lang="en-GB" dirty="0">
                <a:solidFill>
                  <a:srgbClr val="00FFCC"/>
                </a:solidFill>
              </a:rPr>
              <a:t>API) Interface de </a:t>
            </a:r>
            <a:r>
              <a:rPr lang="fr-FR" dirty="0" smtClean="0">
                <a:solidFill>
                  <a:srgbClr val="00FFCC"/>
                </a:solidFill>
              </a:rPr>
              <a:t>programmation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r>
              <a:rPr lang="fr-FR" dirty="0" smtClean="0">
                <a:solidFill>
                  <a:srgbClr val="00FFCC"/>
                </a:solidFill>
              </a:rPr>
              <a:t>d'applications</a:t>
            </a:r>
          </a:p>
          <a:p>
            <a:endParaRPr lang="en-GB" dirty="0" smtClean="0">
              <a:solidFill>
                <a:srgbClr val="00FFCC"/>
              </a:solidFill>
            </a:endParaRPr>
          </a:p>
          <a:p>
            <a:r>
              <a:rPr lang="en-GB" dirty="0" err="1" smtClean="0">
                <a:solidFill>
                  <a:srgbClr val="00FFCC"/>
                </a:solidFill>
              </a:rPr>
              <a:t>Android.hardware.usb</a:t>
            </a:r>
            <a:r>
              <a:rPr lang="fr-FR" dirty="0" smtClean="0">
                <a:solidFill>
                  <a:srgbClr val="00FFCC"/>
                </a:solidFill>
              </a:rPr>
              <a:t> </a:t>
            </a:r>
            <a:r>
              <a:rPr lang="en-GB" dirty="0" smtClean="0">
                <a:solidFill>
                  <a:srgbClr val="00FFCC"/>
                </a:solidFill>
              </a:rPr>
              <a:t>package.</a:t>
            </a:r>
          </a:p>
          <a:p>
            <a:r>
              <a:rPr lang="en-GB" dirty="0" err="1" smtClean="0">
                <a:solidFill>
                  <a:srgbClr val="00FFCC"/>
                </a:solidFill>
              </a:rPr>
              <a:t>UsbManager</a:t>
            </a:r>
            <a:endParaRPr lang="en-GB" dirty="0" smtClean="0">
              <a:solidFill>
                <a:srgbClr val="00FFCC"/>
              </a:solidFill>
            </a:endParaRPr>
          </a:p>
          <a:p>
            <a:r>
              <a:rPr lang="en-GB" dirty="0" err="1" smtClean="0">
                <a:solidFill>
                  <a:srgbClr val="00FFCC"/>
                </a:solidFill>
              </a:rPr>
              <a:t>UsbSerialDriver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endParaRPr lang="en-GB" dirty="0">
              <a:solidFill>
                <a:srgbClr val="00FFCC"/>
              </a:solidFill>
            </a:endParaRPr>
          </a:p>
          <a:p>
            <a:endParaRPr lang="en-GB" dirty="0" smtClean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79296" cy="1143000"/>
          </a:xfrm>
        </p:spPr>
        <p:txBody>
          <a:bodyPr/>
          <a:lstStyle/>
          <a:p>
            <a:r>
              <a:rPr lang="fr-FR" b="1" dirty="0" smtClean="0"/>
              <a:t>Pourquoi la communication avec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r>
              <a:rPr lang="fr-FR" b="1" dirty="0" smtClean="0"/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/>
          <a:lstStyle/>
          <a:p>
            <a:r>
              <a:rPr lang="en-GB" sz="28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A.IR Shield </a:t>
            </a:r>
            <a:r>
              <a:rPr lang="en-GB" sz="28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(explain it)</a:t>
            </a:r>
          </a:p>
          <a:p>
            <a:pPr marL="0" indent="0">
              <a:buNone/>
            </a:pPr>
            <a:endParaRPr lang="en-GB" sz="2800" dirty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</a:p>
          <a:p>
            <a:r>
              <a:rPr lang="en-GB" sz="28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GB" sz="28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endParaRPr lang="en-GB" sz="2800" dirty="0" smtClean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C:\Users\J-LDS\Desktop\Projet BTS\imag\MACC Tech\AIRSHIELDNANO_WC_ProductImage_800x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81499"/>
            <a:ext cx="2249668" cy="12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J-LDS\Desktop\Projet BTS\imag\MACC Tech\uno-na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67024"/>
            <a:ext cx="2555776" cy="19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33163"/>
              </p:ext>
            </p:extLst>
          </p:nvPr>
        </p:nvGraphicFramePr>
        <p:xfrm>
          <a:off x="107504" y="4581128"/>
          <a:ext cx="6795719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827"/>
                <a:gridCol w="853423"/>
                <a:gridCol w="988625"/>
                <a:gridCol w="1154824"/>
                <a:gridCol w="947082"/>
                <a:gridCol w="764867"/>
                <a:gridCol w="96307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Carte </a:t>
                      </a:r>
                      <a:r>
                        <a:rPr lang="fr-FR" dirty="0" err="1" smtClean="0"/>
                        <a:t>Arduino</a:t>
                      </a:r>
                      <a:endParaRPr lang="fr-FR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Mémoire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Clock</a:t>
                      </a: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VCC</a:t>
                      </a: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</a:t>
                      </a:r>
                      <a:endParaRPr lang="fr-FR" dirty="0"/>
                    </a:p>
                  </a:txBody>
                  <a:tcPr anchor="ctr"/>
                </a:tc>
              </a:tr>
              <a:tr h="29168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FLASH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EEPROM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Arduino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Uno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MHz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5V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</a:t>
                      </a:r>
                      <a:r>
                        <a:rPr lang="fr-FR" b="0" dirty="0" smtClean="0"/>
                        <a:t>/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fr-FR" b="0" dirty="0" smtClean="0"/>
                        <a:t>2</a:t>
                      </a:r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Arduino</a:t>
                      </a:r>
                      <a:r>
                        <a:rPr lang="fr-FR" dirty="0" smtClean="0"/>
                        <a:t> Nano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MHz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5V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r>
                        <a:rPr lang="fr-FR" b="0" dirty="0" smtClean="0"/>
                        <a:t>/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fr-FR" b="0" dirty="0" smtClean="0"/>
                        <a:t>22</a:t>
                      </a:r>
                      <a:endParaRPr lang="fr-FR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33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Utiliser l’</a:t>
            </a:r>
            <a:r>
              <a:rPr lang="fr-FR" b="1" dirty="0" err="1"/>
              <a:t>A</a:t>
            </a:r>
            <a:r>
              <a:rPr lang="fr-FR" b="1" dirty="0" err="1" smtClean="0"/>
              <a:t>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C:\Users\J-LDS\Desktop\Projet BTS\imag\MACC Tech\arduinoUno-te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44507"/>
            <a:ext cx="7704856" cy="504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Résultat obtenu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2 version du code bouton d’</a:t>
            </a:r>
            <a:r>
              <a:rPr lang="fr-FR" dirty="0" err="1" smtClean="0">
                <a:solidFill>
                  <a:srgbClr val="00FFCC"/>
                </a:solidFill>
              </a:rPr>
              <a:t>Arduino</a:t>
            </a:r>
            <a:endParaRPr lang="fr-FR" dirty="0" smtClean="0">
              <a:solidFill>
                <a:srgbClr val="00FFCC"/>
              </a:solidFill>
            </a:endParaRPr>
          </a:p>
          <a:p>
            <a:r>
              <a:rPr lang="fr-FR" dirty="0">
                <a:solidFill>
                  <a:srgbClr val="00FFCC"/>
                </a:solidFill>
              </a:rPr>
              <a:t>2</a:t>
            </a:r>
            <a:r>
              <a:rPr lang="fr-FR" dirty="0" smtClean="0">
                <a:solidFill>
                  <a:srgbClr val="00FFCC"/>
                </a:solidFill>
              </a:rPr>
              <a:t> version du code d’</a:t>
            </a:r>
            <a:r>
              <a:rPr lang="fr-FR" dirty="0" err="1" smtClean="0">
                <a:solidFill>
                  <a:srgbClr val="00FFCC"/>
                </a:solidFill>
              </a:rPr>
              <a:t>android</a:t>
            </a:r>
            <a:r>
              <a:rPr lang="fr-FR" dirty="0" smtClean="0">
                <a:solidFill>
                  <a:srgbClr val="00FFCC"/>
                </a:solidFill>
              </a:rPr>
              <a:t>(Réception) 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Envoyer le message en entier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Envoyer les morceaux du message</a:t>
            </a:r>
            <a:endParaRPr lang="fr-FR" dirty="0">
              <a:solidFill>
                <a:srgbClr val="00FFCC"/>
              </a:solidFill>
            </a:endParaRPr>
          </a:p>
        </p:txBody>
      </p:sp>
      <p:pic>
        <p:nvPicPr>
          <p:cNvPr id="5122" name="Picture 2" descr="C:\Users\J-LDS\Desktop\Projet BTS\imag\MACC Tech\test-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08887"/>
            <a:ext cx="52959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35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 de MACC Tech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Trouver l’API USB </a:t>
            </a:r>
            <a:r>
              <a:rPr lang="fr-FR" dirty="0" err="1" smtClean="0">
                <a:solidFill>
                  <a:srgbClr val="00FFCC"/>
                </a:solidFill>
              </a:rPr>
              <a:t>Accessory</a:t>
            </a:r>
            <a:endParaRPr lang="fr-FR" dirty="0" smtClean="0">
              <a:solidFill>
                <a:srgbClr val="00FFCC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Communication entre </a:t>
            </a:r>
            <a:r>
              <a:rPr lang="fr-FR" dirty="0" err="1" smtClean="0">
                <a:solidFill>
                  <a:srgbClr val="00FFCC"/>
                </a:solidFill>
              </a:rPr>
              <a:t>android</a:t>
            </a:r>
            <a:r>
              <a:rPr lang="fr-FR" dirty="0" smtClean="0">
                <a:solidFill>
                  <a:srgbClr val="00FFCC"/>
                </a:solidFill>
              </a:rPr>
              <a:t> et </a:t>
            </a:r>
            <a:r>
              <a:rPr lang="fr-FR" dirty="0" err="1" smtClean="0">
                <a:solidFill>
                  <a:srgbClr val="00FFCC"/>
                </a:solidFill>
              </a:rPr>
              <a:t>arduino</a:t>
            </a:r>
            <a:r>
              <a:rPr lang="fr-FR" dirty="0" smtClean="0">
                <a:solidFill>
                  <a:srgbClr val="00FFCC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36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 de MACC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Problème</a:t>
            </a:r>
            <a:r>
              <a:rPr lang="en-GB" dirty="0" smtClean="0">
                <a:solidFill>
                  <a:srgbClr val="00FFCC"/>
                </a:solidFill>
              </a:rPr>
              <a:t> de connexion</a:t>
            </a:r>
            <a:r>
              <a:rPr lang="fr-FR" dirty="0">
                <a:solidFill>
                  <a:srgbClr val="00FFCC"/>
                </a:solidFill>
              </a:rPr>
              <a:t> </a:t>
            </a:r>
            <a:r>
              <a:rPr lang="fr-FR" dirty="0" smtClean="0">
                <a:solidFill>
                  <a:srgbClr val="00FFCC"/>
                </a:solidFill>
              </a:rPr>
              <a:t>avec la 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FFCC"/>
                </a:solidFill>
              </a:rPr>
              <a:t>Communication avec </a:t>
            </a:r>
            <a:r>
              <a:rPr lang="fr-FR" dirty="0" smtClean="0">
                <a:solidFill>
                  <a:srgbClr val="00FFCC"/>
                </a:solidFill>
              </a:rPr>
              <a:t>ESP Salle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Envoie message vers ESP Salle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Récupérer les noms des climatiseurs</a:t>
            </a:r>
            <a:r>
              <a:rPr lang="fr-FR" dirty="0">
                <a:solidFill>
                  <a:srgbClr val="00FFCC"/>
                </a:solidFill>
              </a:rPr>
              <a:t> </a:t>
            </a:r>
            <a:endParaRPr lang="fr-FR" dirty="0" smtClean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4205064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Le(s) climatiseur(s) peut exécuter une commande de l’utilisateur via son smartphone avec MACC.</a:t>
            </a:r>
          </a:p>
          <a:p>
            <a:endParaRPr lang="fr-FR" dirty="0">
              <a:solidFill>
                <a:srgbClr val="00FFCC"/>
              </a:solidFill>
            </a:endParaRPr>
          </a:p>
          <a:p>
            <a:r>
              <a:rPr lang="fr-FR" dirty="0" smtClean="0">
                <a:solidFill>
                  <a:srgbClr val="00FFCC"/>
                </a:solidFill>
              </a:rPr>
              <a:t>MACC Tech peut réceptionner les trames infrarouge de la télécommande.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38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améliorations pour MACC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064896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Possibilité de changer l’unité de température</a:t>
            </a:r>
          </a:p>
          <a:p>
            <a:r>
              <a:rPr lang="fr-FR" dirty="0">
                <a:solidFill>
                  <a:srgbClr val="00FFCC"/>
                </a:solidFill>
              </a:rPr>
              <a:t>Possibilité de </a:t>
            </a:r>
            <a:r>
              <a:rPr lang="fr-FR" dirty="0" smtClean="0">
                <a:solidFill>
                  <a:srgbClr val="00FFCC"/>
                </a:solidFill>
              </a:rPr>
              <a:t>changer le langage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Supporter plusieur écran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Plus de fonctionnalité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Matériel utilisé 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98" y="1789518"/>
            <a:ext cx="1342009" cy="31920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 rot="1154185">
            <a:off x="2051720" y="4653136"/>
            <a:ext cx="1240785" cy="875848"/>
          </a:xfrm>
          <a:prstGeom prst="rect">
            <a:avLst/>
          </a:prstGeom>
        </p:spPr>
      </p:pic>
      <p:pic>
        <p:nvPicPr>
          <p:cNvPr id="9220" name="Picture 4" descr="C:\Users\J-LDS\Desktop\Projet BTS\imag\telephon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J-LDS\Desktop\Projet BTS\imag\ordi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06" y="26053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J-LDS\Desktop\Projet BTS\imag\sonde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" y="4973344"/>
            <a:ext cx="1672056" cy="16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J-LDS\Desktop\Projet BTS\imag\emetteur-recepteur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059" b="86275" l="35294" r="970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16897"/>
            <a:ext cx="1948325" cy="19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374898" y="2060459"/>
            <a:ext cx="1732301" cy="36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Récepteur IR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374898" y="2391435"/>
            <a:ext cx="1813749" cy="44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Sonde DHT22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374898" y="2794465"/>
            <a:ext cx="1501602" cy="40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Ordinateur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374898" y="3202447"/>
            <a:ext cx="1501602" cy="3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Téléphone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374898" y="1378342"/>
            <a:ext cx="1342009" cy="31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6146" name="Picture 2" descr="C:\Users\J-LDS\Desktop\Projet BTS\imag\esp3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04" y="5189167"/>
            <a:ext cx="1639639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L’économie</a:t>
            </a:r>
            <a:endParaRPr lang="fr-FR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207464"/>
              </p:ext>
            </p:extLst>
          </p:nvPr>
        </p:nvGraphicFramePr>
        <p:xfrm>
          <a:off x="1475656" y="753656"/>
          <a:ext cx="6408712" cy="270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noProof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avec MACC</a:t>
                      </a:r>
                      <a:endParaRPr lang="fr-FR" sz="2000" noProof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Utilisation de la climatiseur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en puissance moyenne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en puissance maximal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96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semaine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280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672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mois (30 jrs)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1200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2880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b="1" noProof="0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sans MACC</a:t>
                      </a: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120 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300 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76829"/>
              </p:ext>
            </p:extLst>
          </p:nvPr>
        </p:nvGraphicFramePr>
        <p:xfrm>
          <a:off x="1475656" y="3561968"/>
          <a:ext cx="6408712" cy="3049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43204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de la production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Utilisation de la climatiseur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Prix du </a:t>
                      </a:r>
                      <a:r>
                        <a:rPr lang="fr-FR" sz="1200" dirty="0" err="1">
                          <a:effectLst/>
                          <a:latin typeface="+mn-lt"/>
                        </a:rPr>
                        <a:t>kwh</a:t>
                      </a:r>
                      <a:r>
                        <a:rPr lang="fr-FR" sz="1200" dirty="0">
                          <a:effectLst/>
                          <a:latin typeface="+mn-lt"/>
                        </a:rPr>
                        <a:t> en </a:t>
                      </a:r>
                      <a:r>
                        <a:rPr lang="fr-FR" sz="1200" dirty="0" err="1">
                          <a:effectLst/>
                          <a:latin typeface="+mn-lt"/>
                        </a:rPr>
                        <a:t>Pmoyen</a:t>
                      </a:r>
                      <a:r>
                        <a:rPr lang="fr-FR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2018</a:t>
                      </a:r>
                      <a:r>
                        <a:rPr lang="fr-FR" sz="1200" dirty="0" smtClean="0">
                          <a:effectLst/>
                          <a:latin typeface="+mn-lt"/>
                        </a:rPr>
                        <a:t>)    </a:t>
                      </a:r>
                      <a:endParaRPr lang="en-GB" sz="12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Prix du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Pmax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smtClean="0">
                          <a:effectLst/>
                        </a:rPr>
                        <a:t>(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2018</a:t>
                      </a:r>
                      <a:r>
                        <a:rPr lang="fr-FR" sz="1200" dirty="0" smtClean="0">
                          <a:effectLst/>
                        </a:rPr>
                        <a:t>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5.93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14.23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semaine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41.52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99.65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mois (30 jrs)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177.96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427.1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b="1" noProof="0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sans MACC</a:t>
                      </a: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</a:rPr>
                        <a:t>1 journée</a:t>
                      </a:r>
                      <a:endParaRPr lang="en-GB" sz="12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17.79</a:t>
                      </a:r>
                      <a:r>
                        <a:rPr lang="en-GB" sz="12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smtClean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44.49 </a:t>
                      </a:r>
                      <a:r>
                        <a:rPr lang="fr-FR" sz="1200" dirty="0" smtClean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1968" y="1412776"/>
            <a:ext cx="5256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10 Climatiseurs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Compteur 13 </a:t>
            </a:r>
            <a:r>
              <a:rPr lang="fr-FR" sz="2000" dirty="0" err="1" smtClean="0">
                <a:solidFill>
                  <a:srgbClr val="00FFCC"/>
                </a:solidFill>
              </a:rPr>
              <a:t>kVA</a:t>
            </a:r>
            <a:endParaRPr lang="fr-FR" sz="2000" dirty="0" smtClean="0">
              <a:solidFill>
                <a:srgbClr val="00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Puissance moyenne 500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Puissance Maximum 1200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FFCC"/>
                </a:solidFill>
              </a:rPr>
              <a:t>P</a:t>
            </a:r>
            <a:r>
              <a:rPr lang="fr-FR" sz="2000" dirty="0" smtClean="0">
                <a:solidFill>
                  <a:srgbClr val="00FFCC"/>
                </a:solidFill>
              </a:rPr>
              <a:t>rix </a:t>
            </a:r>
            <a:r>
              <a:rPr lang="fr-FR" sz="2000" dirty="0">
                <a:solidFill>
                  <a:srgbClr val="00FFCC"/>
                </a:solidFill>
              </a:rPr>
              <a:t>du </a:t>
            </a:r>
            <a:r>
              <a:rPr lang="fr-FR" sz="2000" dirty="0" err="1">
                <a:solidFill>
                  <a:srgbClr val="00FFCC"/>
                </a:solidFill>
              </a:rPr>
              <a:t>kwh</a:t>
            </a:r>
            <a:r>
              <a:rPr lang="fr-FR" sz="2000" dirty="0">
                <a:solidFill>
                  <a:srgbClr val="00FFCC"/>
                </a:solidFill>
              </a:rPr>
              <a:t> a l'EDF option de base depuis le 9 mai 2018 vaut 0.1483 </a:t>
            </a:r>
            <a:r>
              <a:rPr lang="fr-FR" sz="2000" dirty="0" smtClean="0">
                <a:solidFill>
                  <a:srgbClr val="00FFCC"/>
                </a:solidFill>
              </a:rPr>
              <a:t>€</a:t>
            </a:r>
          </a:p>
          <a:p>
            <a:endParaRPr lang="fr-FR" sz="2000" dirty="0" smtClean="0">
              <a:solidFill>
                <a:srgbClr val="00FF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5272" y="3933056"/>
            <a:ext cx="384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www.fournisseurs-electricite.com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5703" y="296345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(13 </a:t>
            </a:r>
            <a:r>
              <a:rPr lang="fr-FR" dirty="0" err="1">
                <a:solidFill>
                  <a:srgbClr val="00FFCC"/>
                </a:solidFill>
              </a:rPr>
              <a:t>kVA</a:t>
            </a:r>
            <a:r>
              <a:rPr lang="fr-FR" dirty="0">
                <a:solidFill>
                  <a:srgbClr val="00FFCC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xx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lowchart: Process 87"/>
          <p:cNvSpPr/>
          <p:nvPr/>
        </p:nvSpPr>
        <p:spPr>
          <a:xfrm>
            <a:off x="1309103" y="596847"/>
            <a:ext cx="6935305" cy="6072513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1" y="116632"/>
            <a:ext cx="8679349" cy="34605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Diagramme de Cas </a:t>
            </a:r>
            <a:r>
              <a:rPr lang="fr-FR" b="1" dirty="0"/>
              <a:t>d'Utilisation</a:t>
            </a:r>
          </a:p>
        </p:txBody>
      </p:sp>
      <p:pic>
        <p:nvPicPr>
          <p:cNvPr id="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596847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828" y="1521750"/>
            <a:ext cx="110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Sonde 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07230" y="812871"/>
            <a:ext cx="1800200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Lire sonde</a:t>
            </a:r>
            <a:endParaRPr lang="fr-FR" dirty="0"/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810977" y="1059298"/>
            <a:ext cx="996253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75582" y="812871"/>
            <a:ext cx="208823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Transmettre a BDD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6" idx="6"/>
            <a:endCxn id="15" idx="2"/>
          </p:cNvCxnSpPr>
          <p:nvPr/>
        </p:nvCxnSpPr>
        <p:spPr>
          <a:xfrm>
            <a:off x="3607430" y="1120751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1891082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28467" y="2815985"/>
            <a:ext cx="13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Récepteur IR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7190" y="2138773"/>
            <a:ext cx="1944216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IR</a:t>
            </a:r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10977" y="2446653"/>
            <a:ext cx="636213" cy="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15542" y="2138774"/>
            <a:ext cx="208823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Utiliser BDD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20" idx="6"/>
          </p:cNvCxnSpPr>
          <p:nvPr/>
        </p:nvCxnSpPr>
        <p:spPr>
          <a:xfrm flipV="1">
            <a:off x="3391406" y="2446652"/>
            <a:ext cx="122413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5422" y="11468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20353" y="247969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3441970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28467" y="4366873"/>
            <a:ext cx="13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Emetteur IR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47190" y="3441971"/>
            <a:ext cx="1944216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Rejouer IR</a:t>
            </a:r>
          </a:p>
          <a:p>
            <a:pPr algn="ctr"/>
            <a:r>
              <a:rPr lang="fr-FR" dirty="0" smtClean="0"/>
              <a:t>Ext tel</a:t>
            </a:r>
            <a:endParaRPr lang="fr-FR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91206" y="3827136"/>
            <a:ext cx="159925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485016" y="4628039"/>
            <a:ext cx="1944216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Rejouer depuis téléphone</a:t>
            </a:r>
            <a:endParaRPr lang="fr-FR" dirty="0"/>
          </a:p>
        </p:txBody>
      </p:sp>
      <p:cxnSp>
        <p:nvCxnSpPr>
          <p:cNvPr id="38" name="Straight Connector 37"/>
          <p:cNvCxnSpPr>
            <a:stCxn id="28" idx="3"/>
            <a:endCxn id="30" idx="2"/>
          </p:cNvCxnSpPr>
          <p:nvPr/>
        </p:nvCxnSpPr>
        <p:spPr>
          <a:xfrm flipV="1">
            <a:off x="810977" y="3827136"/>
            <a:ext cx="636213" cy="772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30" idx="4"/>
          </p:cNvCxnSpPr>
          <p:nvPr/>
        </p:nvCxnSpPr>
        <p:spPr>
          <a:xfrm flipH="1" flipV="1">
            <a:off x="2419298" y="4212301"/>
            <a:ext cx="37826" cy="41573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7124" y="421230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extend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5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5" y="5013204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320" y="5938107"/>
            <a:ext cx="133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Utilisateur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45" idx="3"/>
            <a:endCxn id="30" idx="2"/>
          </p:cNvCxnSpPr>
          <p:nvPr/>
        </p:nvCxnSpPr>
        <p:spPr>
          <a:xfrm flipV="1">
            <a:off x="903764" y="3827136"/>
            <a:ext cx="543426" cy="16485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485016" y="5737608"/>
            <a:ext cx="2366904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Visualisé </a:t>
            </a:r>
            <a:r>
              <a:rPr lang="fr-FR" dirty="0"/>
              <a:t>Température</a:t>
            </a:r>
          </a:p>
        </p:txBody>
      </p:sp>
      <p:cxnSp>
        <p:nvCxnSpPr>
          <p:cNvPr id="51" name="Straight Connector 50"/>
          <p:cNvCxnSpPr>
            <a:stCxn id="45" idx="3"/>
            <a:endCxn id="50" idx="2"/>
          </p:cNvCxnSpPr>
          <p:nvPr/>
        </p:nvCxnSpPr>
        <p:spPr>
          <a:xfrm>
            <a:off x="903764" y="5475656"/>
            <a:ext cx="581252" cy="6471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19598" y="3236980"/>
            <a:ext cx="2952328" cy="975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Fixer consigne</a:t>
            </a:r>
          </a:p>
          <a:p>
            <a:pPr algn="ctr"/>
            <a:r>
              <a:rPr lang="fr-FR" dirty="0" err="1" smtClean="0"/>
              <a:t>Ext_</a:t>
            </a:r>
            <a:r>
              <a:rPr lang="fr-FR" dirty="0" err="1"/>
              <a:t>Horraire</a:t>
            </a:r>
            <a:endParaRPr lang="fr-FR" dirty="0" smtClean="0"/>
          </a:p>
          <a:p>
            <a:pPr algn="ctr"/>
            <a:r>
              <a:rPr lang="fr-FR" dirty="0" err="1" smtClean="0"/>
              <a:t>Ext_Température</a:t>
            </a:r>
            <a:endParaRPr lang="fr-FR" dirty="0"/>
          </a:p>
        </p:txBody>
      </p:sp>
      <p:sp>
        <p:nvSpPr>
          <p:cNvPr id="55" name="Oval 54"/>
          <p:cNvSpPr/>
          <p:nvPr/>
        </p:nvSpPr>
        <p:spPr>
          <a:xfrm>
            <a:off x="4041300" y="5879478"/>
            <a:ext cx="2399656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Fixer_Horraire</a:t>
            </a:r>
            <a:endParaRPr lang="fr-FR" dirty="0"/>
          </a:p>
        </p:txBody>
      </p:sp>
      <p:sp>
        <p:nvSpPr>
          <p:cNvPr id="56" name="Oval 55"/>
          <p:cNvSpPr/>
          <p:nvPr/>
        </p:nvSpPr>
        <p:spPr>
          <a:xfrm>
            <a:off x="4804529" y="5213703"/>
            <a:ext cx="312430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Fixer Température</a:t>
            </a:r>
            <a:endParaRPr lang="fr-FR" dirty="0"/>
          </a:p>
        </p:txBody>
      </p:sp>
      <p:cxnSp>
        <p:nvCxnSpPr>
          <p:cNvPr id="57" name="Straight Arrow Connector 56"/>
          <p:cNvCxnSpPr>
            <a:stCxn id="30" idx="6"/>
            <a:endCxn id="22" idx="3"/>
          </p:cNvCxnSpPr>
          <p:nvPr/>
        </p:nvCxnSpPr>
        <p:spPr>
          <a:xfrm flipV="1">
            <a:off x="3391406" y="2664357"/>
            <a:ext cx="1529950" cy="11627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7"/>
          </p:cNvCxnSpPr>
          <p:nvPr/>
        </p:nvCxnSpPr>
        <p:spPr>
          <a:xfrm flipV="1">
            <a:off x="3505295" y="2741776"/>
            <a:ext cx="1735833" cy="31086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0"/>
            <a:endCxn id="22" idx="4"/>
          </p:cNvCxnSpPr>
          <p:nvPr/>
        </p:nvCxnSpPr>
        <p:spPr>
          <a:xfrm flipH="1" flipV="1">
            <a:off x="5659658" y="2754533"/>
            <a:ext cx="936104" cy="4824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241128" y="4212301"/>
            <a:ext cx="616552" cy="68536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</p:cNvCxnSpPr>
          <p:nvPr/>
        </p:nvCxnSpPr>
        <p:spPr>
          <a:xfrm flipH="1" flipV="1">
            <a:off x="6019698" y="4212301"/>
            <a:ext cx="346982" cy="10014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0353" y="52137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7162" y="27698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11586" y="45283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extend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76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14" y="182962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8387996" y="2741776"/>
            <a:ext cx="7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endCxn id="55" idx="1"/>
          </p:cNvCxnSpPr>
          <p:nvPr/>
        </p:nvCxnSpPr>
        <p:spPr>
          <a:xfrm flipH="1">
            <a:off x="4392721" y="5013204"/>
            <a:ext cx="726877" cy="9564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22" idx="6"/>
          </p:cNvCxnSpPr>
          <p:nvPr/>
        </p:nvCxnSpPr>
        <p:spPr>
          <a:xfrm flipH="1">
            <a:off x="6703774" y="2353533"/>
            <a:ext cx="1888814" cy="9312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2" idx="0"/>
          </p:cNvCxnSpPr>
          <p:nvPr/>
        </p:nvCxnSpPr>
        <p:spPr>
          <a:xfrm flipH="1">
            <a:off x="5659658" y="1428630"/>
            <a:ext cx="144016" cy="710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11194" y="15161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1269" y="326377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304132" y="3608606"/>
            <a:ext cx="2687703" cy="0"/>
          </a:xfrm>
          <a:prstGeom prst="line">
            <a:avLst/>
          </a:prstGeom>
          <a:ln w="127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5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62" y="3633103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861506" y="4550762"/>
            <a:ext cx="14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Superviser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>
            <a:endCxn id="54" idx="6"/>
          </p:cNvCxnSpPr>
          <p:nvPr/>
        </p:nvCxnSpPr>
        <p:spPr>
          <a:xfrm flipH="1" flipV="1">
            <a:off x="8071926" y="3724641"/>
            <a:ext cx="520662" cy="48766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Synoptique du projet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>
            <a:off x="2203955" y="4109343"/>
            <a:ext cx="1165860" cy="8229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7" y="2104268"/>
            <a:ext cx="1404726" cy="187296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2752431" y="4902411"/>
            <a:ext cx="0" cy="536483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83" y="5460365"/>
            <a:ext cx="864096" cy="1159913"/>
          </a:xfrm>
          <a:prstGeom prst="rect">
            <a:avLst/>
          </a:prstGeom>
        </p:spPr>
      </p:pic>
      <p:pic>
        <p:nvPicPr>
          <p:cNvPr id="19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3" y="5460365"/>
            <a:ext cx="837671" cy="1124441"/>
          </a:xfrm>
          <a:prstGeom prst="rect">
            <a:avLst/>
          </a:prstGeom>
        </p:spPr>
      </p:pic>
      <p:cxnSp>
        <p:nvCxnSpPr>
          <p:cNvPr id="20" name="Connecteur droit avec flèche 16"/>
          <p:cNvCxnSpPr/>
          <p:nvPr/>
        </p:nvCxnSpPr>
        <p:spPr>
          <a:xfrm>
            <a:off x="4670488" y="4862761"/>
            <a:ext cx="0" cy="615782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16"/>
          <p:cNvCxnSpPr>
            <a:endCxn id="9" idx="0"/>
          </p:cNvCxnSpPr>
          <p:nvPr/>
        </p:nvCxnSpPr>
        <p:spPr>
          <a:xfrm flipH="1">
            <a:off x="2786885" y="3341412"/>
            <a:ext cx="582930" cy="767931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6"/>
          <p:cNvCxnSpPr>
            <a:endCxn id="32" idx="0"/>
          </p:cNvCxnSpPr>
          <p:nvPr/>
        </p:nvCxnSpPr>
        <p:spPr>
          <a:xfrm>
            <a:off x="4043826" y="3341412"/>
            <a:ext cx="582930" cy="738039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16"/>
          <p:cNvCxnSpPr/>
          <p:nvPr/>
        </p:nvCxnSpPr>
        <p:spPr>
          <a:xfrm>
            <a:off x="1622666" y="2777185"/>
            <a:ext cx="1129765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6"/>
          <p:cNvCxnSpPr/>
          <p:nvPr/>
        </p:nvCxnSpPr>
        <p:spPr>
          <a:xfrm flipH="1">
            <a:off x="1494215" y="3040752"/>
            <a:ext cx="1267125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>
            <a:off x="4043826" y="4079451"/>
            <a:ext cx="1165860" cy="822960"/>
          </a:xfrm>
          <a:prstGeom prst="rect">
            <a:avLst/>
          </a:prstGeom>
        </p:spPr>
      </p:pic>
      <p:cxnSp>
        <p:nvCxnSpPr>
          <p:cNvPr id="48" name="Connecteur droit avec flèche 16"/>
          <p:cNvCxnSpPr/>
          <p:nvPr/>
        </p:nvCxnSpPr>
        <p:spPr>
          <a:xfrm>
            <a:off x="4434564" y="3040752"/>
            <a:ext cx="1073540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6"/>
          <p:cNvCxnSpPr/>
          <p:nvPr/>
        </p:nvCxnSpPr>
        <p:spPr>
          <a:xfrm flipH="1">
            <a:off x="4434564" y="2680712"/>
            <a:ext cx="1073542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J-LDS\Desktop\Projet BTS\imag\ordi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14" y="5196878"/>
            <a:ext cx="1244754" cy="124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eur droit avec flèche 16"/>
          <p:cNvCxnSpPr/>
          <p:nvPr/>
        </p:nvCxnSpPr>
        <p:spPr>
          <a:xfrm flipV="1">
            <a:off x="6156148" y="3341412"/>
            <a:ext cx="0" cy="1737986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16"/>
          <p:cNvCxnSpPr>
            <a:endCxn id="10" idx="2"/>
          </p:cNvCxnSpPr>
          <p:nvPr/>
        </p:nvCxnSpPr>
        <p:spPr>
          <a:xfrm flipV="1">
            <a:off x="920303" y="3977236"/>
            <a:ext cx="47467" cy="955067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6"/>
          <p:cNvCxnSpPr/>
          <p:nvPr/>
        </p:nvCxnSpPr>
        <p:spPr>
          <a:xfrm flipH="1">
            <a:off x="6727364" y="2793734"/>
            <a:ext cx="1043829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10"/>
          <p:cNvPicPr>
            <a:picLocks noChangeAspect="1"/>
          </p:cNvPicPr>
          <p:nvPr/>
        </p:nvPicPr>
        <p:blipFill>
          <a:blip r:embed="rId7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17" y="2254606"/>
            <a:ext cx="783869" cy="1045158"/>
          </a:xfrm>
          <a:prstGeom prst="rect">
            <a:avLst/>
          </a:prstGeom>
        </p:spPr>
      </p:pic>
      <p:cxnSp>
        <p:nvCxnSpPr>
          <p:cNvPr id="99" name="Connecteur droit avec flèche 16"/>
          <p:cNvCxnSpPr/>
          <p:nvPr/>
        </p:nvCxnSpPr>
        <p:spPr>
          <a:xfrm>
            <a:off x="6727364" y="3040752"/>
            <a:ext cx="1043829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30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808" y="5018221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avec flèche 16"/>
          <p:cNvCxnSpPr/>
          <p:nvPr/>
        </p:nvCxnSpPr>
        <p:spPr>
          <a:xfrm flipH="1">
            <a:off x="7030868" y="5809945"/>
            <a:ext cx="925508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J-LDS\Desktop\Projet BTS\imag\esp32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93" b="97792" l="7200" r="94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29" y="2348212"/>
            <a:ext cx="1500871" cy="9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:\Users\J-LDS\Desktop\Projet BTS\imag\sonde.jp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81" y="1768389"/>
            <a:ext cx="859347" cy="8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C:\Users\J-LDS\Desktop\Projet BTS\imag\router1.jp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85" y="2221761"/>
            <a:ext cx="1633647" cy="9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7" y="4939346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13" y="266371"/>
            <a:ext cx="8229600" cy="1143000"/>
          </a:xfrm>
        </p:spPr>
        <p:txBody>
          <a:bodyPr/>
          <a:lstStyle/>
          <a:p>
            <a:r>
              <a:rPr lang="fr-FR" b="1" dirty="0" smtClean="0"/>
              <a:t>Diagramme de déploiement</a:t>
            </a:r>
            <a:endParaRPr lang="fr-FR" b="1" dirty="0"/>
          </a:p>
        </p:txBody>
      </p:sp>
      <p:sp>
        <p:nvSpPr>
          <p:cNvPr id="5" name="Cube 4"/>
          <p:cNvSpPr/>
          <p:nvPr/>
        </p:nvSpPr>
        <p:spPr>
          <a:xfrm>
            <a:off x="57155" y="1409371"/>
            <a:ext cx="2016224" cy="23762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Android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7490" y="2712661"/>
            <a:ext cx="1133800" cy="882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MACC</a:t>
            </a:r>
            <a:endParaRPr lang="fr-FR" dirty="0"/>
          </a:p>
        </p:txBody>
      </p:sp>
      <p:sp>
        <p:nvSpPr>
          <p:cNvPr id="11" name="Cube 10"/>
          <p:cNvSpPr/>
          <p:nvPr/>
        </p:nvSpPr>
        <p:spPr>
          <a:xfrm>
            <a:off x="3177812" y="1736811"/>
            <a:ext cx="2402300" cy="185857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ESP Salle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12" name="Cube 11"/>
          <p:cNvSpPr/>
          <p:nvPr/>
        </p:nvSpPr>
        <p:spPr>
          <a:xfrm>
            <a:off x="6877167" y="1637176"/>
            <a:ext cx="2232248" cy="132377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dataBase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MYSQL</a:t>
            </a:r>
          </a:p>
          <a:p>
            <a:pPr algn="ctr"/>
            <a:r>
              <a:rPr lang="fr-FR" dirty="0" smtClean="0"/>
              <a:t>MACC</a:t>
            </a:r>
          </a:p>
        </p:txBody>
      </p:sp>
      <p:sp>
        <p:nvSpPr>
          <p:cNvPr id="13" name="Cube 12"/>
          <p:cNvSpPr/>
          <p:nvPr/>
        </p:nvSpPr>
        <p:spPr>
          <a:xfrm>
            <a:off x="2678673" y="4618898"/>
            <a:ext cx="2499757" cy="172985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ESP Clim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sp>
        <p:nvSpPr>
          <p:cNvPr id="14" name="Cube 13"/>
          <p:cNvSpPr/>
          <p:nvPr/>
        </p:nvSpPr>
        <p:spPr>
          <a:xfrm>
            <a:off x="7057187" y="4653136"/>
            <a:ext cx="2052228" cy="1800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Climatiseur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73379" y="2457960"/>
            <a:ext cx="1104433" cy="4501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80112" y="2431289"/>
            <a:ext cx="1314865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</p:cNvCxnSpPr>
          <p:nvPr/>
        </p:nvCxnSpPr>
        <p:spPr>
          <a:xfrm>
            <a:off x="5178430" y="5267593"/>
            <a:ext cx="1878757" cy="6612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  <a:endCxn id="13" idx="0"/>
          </p:cNvCxnSpPr>
          <p:nvPr/>
        </p:nvCxnSpPr>
        <p:spPr>
          <a:xfrm flipH="1">
            <a:off x="4144783" y="3595389"/>
            <a:ext cx="1857" cy="1023509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7257" y="393876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2250" y="20380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3379" y="20380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5957" y="4894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&lt;&lt;IR&gt;&gt;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4906" y="2498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29932" y="2490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2259" y="3600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4359" y="5317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44281" y="529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6208" y="24919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5957" y="24457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0..*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5197" y="42821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Flowchart: Card 39"/>
          <p:cNvSpPr/>
          <p:nvPr/>
        </p:nvSpPr>
        <p:spPr>
          <a:xfrm rot="5400000">
            <a:off x="917068" y="2840885"/>
            <a:ext cx="296397" cy="2447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321"/>
              <a:gd name="connsiteY0" fmla="*/ 4725 h 10000"/>
              <a:gd name="connsiteX1" fmla="*/ 2321 w 10321"/>
              <a:gd name="connsiteY1" fmla="*/ 0 h 10000"/>
              <a:gd name="connsiteX2" fmla="*/ 10321 w 10321"/>
              <a:gd name="connsiteY2" fmla="*/ 0 h 10000"/>
              <a:gd name="connsiteX3" fmla="*/ 10321 w 10321"/>
              <a:gd name="connsiteY3" fmla="*/ 10000 h 10000"/>
              <a:gd name="connsiteX4" fmla="*/ 321 w 10321"/>
              <a:gd name="connsiteY4" fmla="*/ 10000 h 10000"/>
              <a:gd name="connsiteX5" fmla="*/ 0 w 10321"/>
              <a:gd name="connsiteY5" fmla="*/ 4725 h 10000"/>
              <a:gd name="connsiteX0" fmla="*/ 161 w 10000"/>
              <a:gd name="connsiteY0" fmla="*/ 4336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336 h 10000"/>
              <a:gd name="connsiteX0" fmla="*/ 161 w 10000"/>
              <a:gd name="connsiteY0" fmla="*/ 4336 h 10000"/>
              <a:gd name="connsiteX1" fmla="*/ 3776 w 10000"/>
              <a:gd name="connsiteY1" fmla="*/ 134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336 h 10000"/>
              <a:gd name="connsiteX0" fmla="*/ 161 w 10000"/>
              <a:gd name="connsiteY0" fmla="*/ 4739 h 10000"/>
              <a:gd name="connsiteX1" fmla="*/ 3776 w 10000"/>
              <a:gd name="connsiteY1" fmla="*/ 134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739 h 10000"/>
              <a:gd name="connsiteX0" fmla="*/ 161 w 10000"/>
              <a:gd name="connsiteY0" fmla="*/ 4739 h 10000"/>
              <a:gd name="connsiteX1" fmla="*/ 4220 w 10000"/>
              <a:gd name="connsiteY1" fmla="*/ 268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73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1" y="4739"/>
                </a:moveTo>
                <a:lnTo>
                  <a:pt x="4220" y="268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4" y="8112"/>
                  <a:pt x="107" y="6627"/>
                  <a:pt x="161" y="4739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62065" y="2823777"/>
            <a:ext cx="0" cy="13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62065" y="2961243"/>
            <a:ext cx="112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47864" y="2757862"/>
            <a:ext cx="1512167" cy="6879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DHT22</a:t>
            </a:r>
            <a:endParaRPr lang="fr-FR" dirty="0"/>
          </a:p>
        </p:txBody>
      </p:sp>
      <p:sp>
        <p:nvSpPr>
          <p:cNvPr id="74" name="Action Button: Custom 73">
            <a:hlinkClick r:id="" action="ppaction://noaction" highlightClick="1"/>
          </p:cNvPr>
          <p:cNvSpPr/>
          <p:nvPr/>
        </p:nvSpPr>
        <p:spPr>
          <a:xfrm>
            <a:off x="4610736" y="2862816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553493" y="2894676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553493" y="2982913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3021359" y="5687163"/>
            <a:ext cx="1512167" cy="576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78" name="Action Button: Custom 77">
            <a:hlinkClick r:id="" action="ppaction://noaction" highlightClick="1"/>
          </p:cNvPr>
          <p:cNvSpPr/>
          <p:nvPr/>
        </p:nvSpPr>
        <p:spPr>
          <a:xfrm>
            <a:off x="4284231" y="5792117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226988" y="5823977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226988" y="5912214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7164288" y="5892542"/>
            <a:ext cx="1405066" cy="5308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Récepteur</a:t>
            </a:r>
            <a:endParaRPr lang="fr-FR" dirty="0"/>
          </a:p>
        </p:txBody>
      </p:sp>
      <p:sp>
        <p:nvSpPr>
          <p:cNvPr id="82" name="Action Button: Custom 81">
            <a:hlinkClick r:id="" action="ppaction://noaction" highlightClick="1"/>
          </p:cNvPr>
          <p:cNvSpPr/>
          <p:nvPr/>
        </p:nvSpPr>
        <p:spPr>
          <a:xfrm>
            <a:off x="8320059" y="5951790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8262816" y="5983650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8262816" y="6071887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49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22" y="2677337"/>
            <a:ext cx="3015501" cy="1185943"/>
          </a:xfrm>
        </p:spPr>
        <p:txBody>
          <a:bodyPr/>
          <a:lstStyle/>
          <a:p>
            <a:r>
              <a:rPr lang="fr-FR" sz="3200" b="1" dirty="0" smtClean="0"/>
              <a:t>Base de donnée (BDD)</a:t>
            </a:r>
            <a:endParaRPr lang="fr-FR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99191" y="126821"/>
            <a:ext cx="1811433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886" y="1683216"/>
            <a:ext cx="181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513" y="151013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BATIMENT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91" y="52996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191" y="899297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13" y="126862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7886" y="529965"/>
            <a:ext cx="181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98500" y="126821"/>
            <a:ext cx="2146591" cy="2825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2503" y="2745957"/>
            <a:ext cx="2147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3302" y="17538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CAPTEUR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8500" y="529965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ID_CAPTEUR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8500" y="899297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9822" y="126862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NUM_SALLE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397195" y="520345"/>
            <a:ext cx="2147896" cy="9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7195" y="1637961"/>
            <a:ext cx="21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TEMPERATURE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2503" y="2376625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DATE_JOUR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9822" y="200729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HUMIDITE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844" y="126820"/>
            <a:ext cx="1860085" cy="2619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93151" y="2417048"/>
            <a:ext cx="1926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77758" y="17538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PROFESSEUR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8522" y="52996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ID_PROF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8522" y="89929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59844" y="12686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PRENOM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057217" y="529964"/>
            <a:ext cx="1862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57217" y="163796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LOGIN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9844" y="200729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MDP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9822" y="3779553"/>
            <a:ext cx="2515497" cy="2098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3129" y="5679183"/>
            <a:ext cx="2582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47409" y="382812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ESPSALLE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98500" y="418269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NUM_SALLE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8500" y="455202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IP_CLIM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99822" y="492136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ADRESSE_MACESP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397195" y="4182697"/>
            <a:ext cx="2518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97195" y="5290693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88121" y="3778682"/>
            <a:ext cx="1744669" cy="28345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21442" y="6395028"/>
            <a:ext cx="1790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92796" y="3813365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TRAME_IR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86799" y="418182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IDTRAMEIR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86799" y="455115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ENCODING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88121" y="492049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CODE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185494" y="4181827"/>
            <a:ext cx="1746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85494" y="5289823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RAWDATA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85493" y="563934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MODE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88121" y="597641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5643" y="3191742"/>
            <a:ext cx="2948822" cy="28345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Straight Connector 66"/>
          <p:cNvCxnSpPr/>
          <p:nvPr/>
        </p:nvCxnSpPr>
        <p:spPr>
          <a:xfrm>
            <a:off x="68964" y="5808088"/>
            <a:ext cx="302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0318" y="322642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FIXER_CONSIGNE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321" y="359488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ID_JOUR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4321" y="3964219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HORAIRE_EXTINCTION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5643" y="4333551"/>
            <a:ext cx="279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TEMPE_EXTINCTION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33016" y="3594887"/>
            <a:ext cx="2951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016" y="4702883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HORAIRE_ALLUMAGE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3015" y="505240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NUM_SALLE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5643" y="5389474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/>
          <p:cNvCxnSpPr>
            <a:stCxn id="5" idx="3"/>
          </p:cNvCxnSpPr>
          <p:nvPr/>
        </p:nvCxnSpPr>
        <p:spPr>
          <a:xfrm>
            <a:off x="1910624" y="1026921"/>
            <a:ext cx="14865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24228" y="6268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8594" y="62371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8184" y="342801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5545091" y="1207791"/>
            <a:ext cx="1532667" cy="30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508371" y="7906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/>
          <p:cNvCxnSpPr>
            <a:stCxn id="39" idx="0"/>
          </p:cNvCxnSpPr>
          <p:nvPr/>
        </p:nvCxnSpPr>
        <p:spPr>
          <a:xfrm flipV="1">
            <a:off x="4657571" y="2952343"/>
            <a:ext cx="0" cy="8272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96457" y="29468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35611" y="7906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Connector 93"/>
          <p:cNvCxnSpPr>
            <a:endCxn id="58" idx="1"/>
          </p:cNvCxnSpPr>
          <p:nvPr/>
        </p:nvCxnSpPr>
        <p:spPr>
          <a:xfrm>
            <a:off x="5915319" y="4719354"/>
            <a:ext cx="1271480" cy="1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05841" y="42871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18734" y="431565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..4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4596458" y="5878189"/>
            <a:ext cx="0" cy="7497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1610056" y="6613191"/>
            <a:ext cx="2986402" cy="136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66" idx="2"/>
          </p:cNvCxnSpPr>
          <p:nvPr/>
        </p:nvCxnSpPr>
        <p:spPr>
          <a:xfrm flipV="1">
            <a:off x="1610054" y="6026251"/>
            <a:ext cx="0" cy="6016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625930" y="614569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45151" y="62266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17107" y="612668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35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58026"/>
              </p:ext>
            </p:extLst>
          </p:nvPr>
        </p:nvGraphicFramePr>
        <p:xfrm>
          <a:off x="33001" y="553970"/>
          <a:ext cx="9110999" cy="624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4"/>
                <a:gridCol w="4288230"/>
                <a:gridCol w="357352"/>
                <a:gridCol w="4072833"/>
              </a:tblGrid>
              <a:tr h="3688292"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:Enregistrer IR, Fixer Consigne(ext_H)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Mise en place d’une librairie d’analyse de protocole IR.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BDD associant Message IR aux fonctionnalités d’une télécommande. Marche/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Arret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Up/down,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et climatiseurs associé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 2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IR, Visualiser Temperature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d’une IHM permettant l’envoie des trames IR à destination d’un ou plusieurs climatiseur.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Prise en main d’un module de réception IR.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Visualisation sélective des relevés des courbes de températures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214435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3</a:t>
                      </a: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Lire_Sonde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Fixer Consigne (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ext_T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Adaptation d’une librairie de lecture de température.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Récupération de valeur de température pour insertion dans une BDD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rgbClr val="FF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d’une IHM pour appareil mobile. Permettant l’envoie des trames IR pour marche/arrêt, up/down d’un climatiseur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rgbClr val="FF0000">
                        <a:alpha val="6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00875" y="6292242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15428" y="0"/>
            <a:ext cx="8229600" cy="64807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Cahier des charges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28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proj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Theme_projet</Template>
  <TotalTime>9745</TotalTime>
  <Words>1406</Words>
  <Application>Microsoft Office PowerPoint</Application>
  <PresentationFormat>Affichage à l'écran (4:3)</PresentationFormat>
  <Paragraphs>588</Paragraphs>
  <Slides>40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Century Gothic</vt:lpstr>
      <vt:lpstr>Franklin Gothic Book</vt:lpstr>
      <vt:lpstr>Times New Roman</vt:lpstr>
      <vt:lpstr>Wingdings</vt:lpstr>
      <vt:lpstr>Theme_projet</vt:lpstr>
      <vt:lpstr>Situation</vt:lpstr>
      <vt:lpstr>MACC Marche Arrêt Circuit Climatiseurs </vt:lpstr>
      <vt:lpstr>Présentation du projet</vt:lpstr>
      <vt:lpstr>Matériel utilisé </vt:lpstr>
      <vt:lpstr>Diagramme de Cas d'Utilisation</vt:lpstr>
      <vt:lpstr>Synoptique du projet </vt:lpstr>
      <vt:lpstr>Diagramme de déploiement</vt:lpstr>
      <vt:lpstr>Base de donnée (BDD)</vt:lpstr>
      <vt:lpstr>Cahier des charges </vt:lpstr>
      <vt:lpstr>Ma partie</vt:lpstr>
      <vt:lpstr>MACC (application)</vt:lpstr>
      <vt:lpstr>Cas d'Utilisation de l'Application</vt:lpstr>
      <vt:lpstr>Environnement de développement</vt:lpstr>
      <vt:lpstr>IHM sur Android Studio</vt:lpstr>
      <vt:lpstr>Interface</vt:lpstr>
      <vt:lpstr>Interfaces</vt:lpstr>
      <vt:lpstr>Interface</vt:lpstr>
      <vt:lpstr>Interface</vt:lpstr>
      <vt:lpstr>GraphView</vt:lpstr>
      <vt:lpstr>Conception</vt:lpstr>
      <vt:lpstr>Diagramme de Séquence Global ?</vt:lpstr>
      <vt:lpstr>AsyncTask ???</vt:lpstr>
      <vt:lpstr>Connexion au BDD</vt:lpstr>
      <vt:lpstr>Communication avec ESP32</vt:lpstr>
      <vt:lpstr>Message</vt:lpstr>
      <vt:lpstr>Obtenir le(s) climatiseur(s)</vt:lpstr>
      <vt:lpstr>MACC Tech</vt:lpstr>
      <vt:lpstr>Diagramme d’utilisation</vt:lpstr>
      <vt:lpstr>Formulaire (IHM)</vt:lpstr>
      <vt:lpstr>USB OTG</vt:lpstr>
      <vt:lpstr>l'hôte et des accessoires USB</vt:lpstr>
      <vt:lpstr>API hôte USB</vt:lpstr>
      <vt:lpstr>Pourquoi la communication avec Arduino Uno ?</vt:lpstr>
      <vt:lpstr>Utiliser l’Arduino Uno</vt:lpstr>
      <vt:lpstr>Résultat obtenu</vt:lpstr>
      <vt:lpstr>Problème de MACC Tech</vt:lpstr>
      <vt:lpstr>Problème de MACC</vt:lpstr>
      <vt:lpstr>Conclusion</vt:lpstr>
      <vt:lpstr>Les améliorations pour MACC</vt:lpstr>
      <vt:lpstr>L’économie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MACC Marche Arrêt Circuit Climatiseurs</dc:title>
  <dc:creator>Jean-Laurent Duzant</dc:creator>
  <cp:lastModifiedBy>Jean-Laurent Duzant</cp:lastModifiedBy>
  <cp:revision>87</cp:revision>
  <dcterms:created xsi:type="dcterms:W3CDTF">2018-06-08T22:06:07Z</dcterms:created>
  <dcterms:modified xsi:type="dcterms:W3CDTF">2019-01-15T09:46:57Z</dcterms:modified>
</cp:coreProperties>
</file>