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9"/>
  </p:notesMasterIdLst>
  <p:sldIdLst>
    <p:sldId id="273" r:id="rId2"/>
    <p:sldId id="256" r:id="rId3"/>
    <p:sldId id="257" r:id="rId4"/>
    <p:sldId id="276" r:id="rId5"/>
    <p:sldId id="309" r:id="rId6"/>
    <p:sldId id="289" r:id="rId7"/>
    <p:sldId id="270" r:id="rId8"/>
    <p:sldId id="300" r:id="rId9"/>
    <p:sldId id="310" r:id="rId10"/>
    <p:sldId id="271" r:id="rId11"/>
    <p:sldId id="260" r:id="rId12"/>
    <p:sldId id="290" r:id="rId13"/>
    <p:sldId id="264" r:id="rId14"/>
    <p:sldId id="297" r:id="rId15"/>
    <p:sldId id="291" r:id="rId16"/>
    <p:sldId id="294" r:id="rId17"/>
    <p:sldId id="293" r:id="rId18"/>
    <p:sldId id="287" r:id="rId19"/>
    <p:sldId id="295" r:id="rId20"/>
    <p:sldId id="279" r:id="rId21"/>
    <p:sldId id="308" r:id="rId22"/>
    <p:sldId id="281" r:id="rId23"/>
    <p:sldId id="263" r:id="rId24"/>
    <p:sldId id="283" r:id="rId25"/>
    <p:sldId id="301" r:id="rId26"/>
    <p:sldId id="302" r:id="rId27"/>
    <p:sldId id="303" r:id="rId28"/>
    <p:sldId id="311" r:id="rId29"/>
    <p:sldId id="286" r:id="rId30"/>
    <p:sldId id="305" r:id="rId31"/>
    <p:sldId id="304" r:id="rId32"/>
    <p:sldId id="299" r:id="rId33"/>
    <p:sldId id="285" r:id="rId34"/>
    <p:sldId id="269" r:id="rId35"/>
    <p:sldId id="298" r:id="rId36"/>
    <p:sldId id="306" r:id="rId37"/>
    <p:sldId id="30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FF"/>
    <a:srgbClr val="00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5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57C1-56DA-498A-A6EF-2A5019710084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
								Click to edit Master text styles 
								</a:t>
            </a:r>
          </a:p>
          <a:p>
            <a:pPr lvl="1"/>
            <a:r>
              <a:rPr lang="en-US" smtClean="0"/>
              <a:t>
								Second level 
								</a:t>
            </a:r>
          </a:p>
          <a:p>
            <a:pPr lvl="2"/>
            <a:r>
              <a:rPr lang="en-US" smtClean="0"/>
              <a:t>
								Third level 
								</a:t>
            </a:r>
          </a:p>
          <a:p>
            <a:pPr lvl="3"/>
            <a:r>
              <a:rPr lang="en-US" smtClean="0"/>
              <a:t>
								Fourth level 
								</a:t>
            </a:r>
          </a:p>
          <a:p>
            <a:pPr lvl="4"/>
            <a:r>
              <a:rPr lang="en-US" smtClean="0"/>
              <a:t>
								Fifth level 
								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E0C3-80C2-4ECD-858C-FC537B20FB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877CBD-75F7-C140-A2CD-6A14B025804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C6C60-F917-0547-B7DF-0F3396DC3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9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1DCBB-FECD-BD4C-8B78-6467526E46B7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CD52B-BBF4-3E46-9B3D-B6B025A31E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549D0A-252D-9B4A-B3F8-D98E479F15F3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72459-B336-024C-87EF-1CDF12E0B6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6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rgbClr val="00FFCC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E01BB-050B-7E4E-85CA-49620148FF8B}" type="datetimeFigureOut">
              <a:rPr lang="en-US"/>
              <a:pPr/>
              <a:t>6/6/2018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61C3D-4C8D-0C4B-B8A8-398AA9F46F6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5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2B267-212D-3449-9DD8-ECFD017D40D8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FBBBD-9F56-154F-8623-4C103C6D0B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4B258-8026-E347-91E4-AB9C62244A12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FB73E-D16B-7B48-95C1-59653ABF65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rgbClr val="00FFCC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E01BB-050B-7E4E-85CA-49620148FF8B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61C3D-4C8D-0C4B-B8A8-398AA9F46F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705AB-1E3C-2247-A283-C86F526ABE26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F8353-655E-F540-BB14-A96009D809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ECE988-F09B-FC44-90ED-8BC9BE2D6511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F3073-033F-8945-9319-92EAD14437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56D75-AD59-BB47-9AE0-14226F457CBC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78F64-16DA-6F47-9860-36714CFD8C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EE3184-BD37-FB42-A92F-A9B4E64850F8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52A8F-45DD-134F-B437-EB4EF4C511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DEF7-91C6-3840-B602-9C3C6DFC1332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6FA5-9139-134B-9E2F-E162697DC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icture1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58A511F0-FF58-C44B-B3BD-698C44C8A085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5E35633D-8E68-4A4F-BFFC-ADA8967B04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674" r:id="rId14"/>
    <p:sldLayoutId id="2147483652" r:id="rId15"/>
    <p:sldLayoutId id="2147483660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FFCC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6.wdp"/><Relationship Id="rId5" Type="http://schemas.openxmlformats.org/officeDocument/2006/relationships/image" Target="../media/image12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microsoft.com/office/2007/relationships/hdphoto" Target="../media/hdphoto5.wdp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MACC</a:t>
            </a:r>
            <a:br>
              <a:rPr lang="fr-FR" b="1" dirty="0" smtClean="0"/>
            </a:br>
            <a:r>
              <a:rPr lang="fr-FR" sz="2700" b="1" spc="600" dirty="0">
                <a:effectLst/>
              </a:rPr>
              <a:t>Marche Arrêt Circuit Climatiseurs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96136" y="116632"/>
            <a:ext cx="3200400" cy="694928"/>
          </a:xfrm>
        </p:spPr>
        <p:txBody>
          <a:bodyPr/>
          <a:lstStyle/>
          <a:p>
            <a:r>
              <a:rPr lang="fr-FR" sz="2000" dirty="0" smtClean="0"/>
              <a:t>Projet Juin 2018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305011" y="6237312"/>
            <a:ext cx="485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BTS Systèmes numériques </a:t>
            </a:r>
            <a:r>
              <a:rPr lang="fr-FR" sz="1400" b="1" dirty="0" smtClean="0">
                <a:solidFill>
                  <a:schemeClr val="bg1"/>
                </a:solidFill>
              </a:rPr>
              <a:t/>
            </a:r>
            <a:br>
              <a:rPr lang="fr-FR" sz="1400" b="1" dirty="0" smtClean="0">
                <a:solidFill>
                  <a:schemeClr val="bg1"/>
                </a:solidFill>
              </a:rPr>
            </a:br>
            <a:r>
              <a:rPr lang="fr-FR" sz="1400" b="1" dirty="0" smtClean="0">
                <a:solidFill>
                  <a:schemeClr val="bg1"/>
                </a:solidFill>
              </a:rPr>
              <a:t>option </a:t>
            </a:r>
            <a:r>
              <a:rPr lang="fr-FR" sz="1400" b="1" dirty="0">
                <a:solidFill>
                  <a:schemeClr val="bg1"/>
                </a:solidFill>
              </a:rPr>
              <a:t>A informatique et réseaux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31977"/>
              </p:ext>
            </p:extLst>
          </p:nvPr>
        </p:nvGraphicFramePr>
        <p:xfrm>
          <a:off x="33001" y="553970"/>
          <a:ext cx="9110999" cy="624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4"/>
                <a:gridCol w="4288230"/>
                <a:gridCol w="357352"/>
                <a:gridCol w="4072833"/>
              </a:tblGrid>
              <a:tr h="3688292"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:Enregistrer IR, Fixer Consigne(ext_H) </a:t>
                      </a: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Mise en place d’une librairie d’analyse de protocole IR.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Création d’une BDD associant Message IR aux fonctionnalités d’une télécommande. Marche/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Arret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Up/down,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et climatiseurs associé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Etudiant 2</a:t>
                      </a:r>
                      <a:endParaRPr lang="fr-FR" dirty="0"/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Rejouer IR, Visualiser Temperature </a:t>
                      </a:r>
                    </a:p>
                    <a:p>
                      <a:endParaRPr lang="pt-B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Réalisation d’une IHM permettant l’envoie des trames IR à destination d’un ou plusieurs climatiseur.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Prise en main d’un module de réception IR.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Visualisation sélective des relevés des courbes de températures 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  <a:tr h="2144356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Etudiant 3</a:t>
                      </a:r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</a:t>
                      </a:r>
                      <a:r>
                        <a:rPr lang="fr-FR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Lire_Sonde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Fixer Consigne (</a:t>
                      </a:r>
                      <a:r>
                        <a:rPr lang="fr-FR" sz="18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ext_T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Adaptation d’une librairie de lecture de température.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Récupération de valeur de température pour insertion dans une BDD </a:t>
                      </a:r>
                    </a:p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Etudiant 4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rgbClr val="FF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 Rejouer IR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Réalisation d’une IHM pour appareil mobile. Permettant l’envoie des trames IR pour marche/arrêt, up/down d’un climatiseur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solidFill>
                      <a:srgbClr val="FF0000">
                        <a:alpha val="67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31708" y="629224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8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15428" y="0"/>
            <a:ext cx="8229600" cy="64807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0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32E90DE9-BD4A-4031-84C2-E494B99322A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 </a:t>
            </a:r>
            <a:r>
              <a:rPr lang="fr-FR" dirty="0" smtClean="0"/>
              <a:t>partie</a:t>
            </a:r>
            <a:endParaRPr lang="fr-FR" dirty="0"/>
          </a:p>
        </p:txBody>
      </p:sp>
      <p:sp>
        <p:nvSpPr>
          <p:cNvPr id="104" name="Branch notes"/>
          <p:cNvSpPr>
            <a:spLocks noGrp="1"/>
          </p:cNvSpPr>
          <p:nvPr>
            <p:ph type="body" idx="1"/>
          </p:nvPr>
        </p:nvSpPr>
        <p:spPr>
          <a:xfrm>
            <a:off x="1259632" y="1414800"/>
            <a:ext cx="7056784" cy="3742392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-Cas d'Utilisation de l'Application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-Environnement </a:t>
            </a:r>
            <a:r>
              <a:rPr lang="fr-FR" sz="1800" dirty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développement pour </a:t>
            </a:r>
            <a:r>
              <a:rPr lang="fr-FR" sz="18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-IHM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-Codage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9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1492688" y="1556792"/>
            <a:ext cx="6247663" cy="4392488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d'Utilisation de l'Application</a:t>
            </a:r>
            <a:endParaRPr lang="fr-FR" dirty="0"/>
          </a:p>
        </p:txBody>
      </p:sp>
      <p:pic>
        <p:nvPicPr>
          <p:cNvPr id="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015837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29" y="39407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Utilisateur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7784" y="2353532"/>
            <a:ext cx="2376264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 Temperature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954689" y="4468639"/>
            <a:ext cx="2232248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Envoyer Commande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4860032" y="3010973"/>
            <a:ext cx="2232248" cy="724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Obtenir Climatiseur</a:t>
            </a:r>
            <a:endParaRPr lang="fr-FR" dirty="0"/>
          </a:p>
        </p:txBody>
      </p:sp>
      <p:cxnSp>
        <p:nvCxnSpPr>
          <p:cNvPr id="10" name="Straight Connector 9"/>
          <p:cNvCxnSpPr>
            <a:stCxn id="4" idx="3"/>
            <a:endCxn id="6" idx="2"/>
          </p:cNvCxnSpPr>
          <p:nvPr/>
        </p:nvCxnSpPr>
        <p:spPr>
          <a:xfrm flipV="1">
            <a:off x="1149684" y="2715898"/>
            <a:ext cx="1478100" cy="7623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3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28" y="2284139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029297" y="32090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BDD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>
            <a:stCxn id="6" idx="6"/>
          </p:cNvCxnSpPr>
          <p:nvPr/>
        </p:nvCxnSpPr>
        <p:spPr>
          <a:xfrm>
            <a:off x="5004048" y="2715898"/>
            <a:ext cx="3385289" cy="152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7" idx="7"/>
          </p:cNvCxnSpPr>
          <p:nvPr/>
        </p:nvCxnSpPr>
        <p:spPr>
          <a:xfrm flipH="1">
            <a:off x="4860032" y="3629570"/>
            <a:ext cx="326905" cy="945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1960" y="38274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>
            <a:stCxn id="4" idx="3"/>
            <a:endCxn id="7" idx="2"/>
          </p:cNvCxnSpPr>
          <p:nvPr/>
        </p:nvCxnSpPr>
        <p:spPr>
          <a:xfrm>
            <a:off x="1149684" y="3478289"/>
            <a:ext cx="1805005" cy="135271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</p:cNvCxnSpPr>
          <p:nvPr/>
        </p:nvCxnSpPr>
        <p:spPr>
          <a:xfrm>
            <a:off x="7092280" y="3373339"/>
            <a:ext cx="1280022" cy="10298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62" y="3940740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777725" y="4865643"/>
            <a:ext cx="122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ESP salle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>
            <a:stCxn id="7" idx="6"/>
          </p:cNvCxnSpPr>
          <p:nvPr/>
        </p:nvCxnSpPr>
        <p:spPr>
          <a:xfrm flipV="1">
            <a:off x="5186937" y="4468639"/>
            <a:ext cx="3202400" cy="3623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04081" y="620653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10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4" grpId="0"/>
      <p:bldP spid="19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29F461D5-8D54-41E2-9396-F9D88FA4D81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fr-FR" dirty="0" smtClean="0"/>
              <a:t>Environnement de développement</a:t>
            </a:r>
            <a:endParaRPr lang="fr-FR" dirty="0"/>
          </a:p>
        </p:txBody>
      </p:sp>
      <p:sp>
        <p:nvSpPr>
          <p:cNvPr id="107" name="Branch notes"/>
          <p:cNvSpPr>
            <a:spLocks noGrp="1"/>
          </p:cNvSpPr>
          <p:nvPr>
            <p:ph type="body" idx="1"/>
          </p:nvPr>
        </p:nvSpPr>
        <p:spPr>
          <a:xfrm>
            <a:off x="971600" y="2132856"/>
            <a:ext cx="8064896" cy="2808312"/>
          </a:xfrm>
        </p:spPr>
        <p:txBody>
          <a:bodyPr/>
          <a:lstStyle/>
          <a:p>
            <a:pPr marL="0" indent="0">
              <a:buNone/>
            </a:pPr>
            <a:r>
              <a:rPr sz="18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8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none" baseline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sz="1800" u="non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sz="1800" u="non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sortie en 2013, dont l’installation est réalisable en même temps que le SDK sur tout type de systèmes d’’exploitation, représente l’IDE privilégié par Google pour la création d’applications Android.</a:t>
            </a:r>
          </a:p>
          <a:p>
            <a:pPr marL="0" indent="0">
              <a:buNone/>
            </a:pPr>
            <a:endParaRPr lang="fr-FR" sz="1800" u="non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8279" y="6233941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11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sur Android Studio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5"/>
            <a:ext cx="8291264" cy="2736304"/>
          </a:xfrm>
        </p:spPr>
        <p:txBody>
          <a:bodyPr/>
          <a:lstStyle/>
          <a:p>
            <a:r>
              <a:rPr lang="fr-FR" dirty="0"/>
              <a:t>Les interactions Homme-machines (IHM) définissent les moyens et outils mis en œuvre afin qu'un humain puisse contrôler et communiquer avec une machine.</a:t>
            </a:r>
            <a:endParaRPr lang="en-GB" dirty="0"/>
          </a:p>
          <a:p>
            <a:endParaRPr lang="fr-FR" dirty="0"/>
          </a:p>
        </p:txBody>
      </p:sp>
      <p:pic>
        <p:nvPicPr>
          <p:cNvPr id="2050" name="Picture 2" descr="C:\Users\J-LDS\Desktop\Projet BTS\imag\android_studioXM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2" y="1196752"/>
            <a:ext cx="9128923" cy="49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12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1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59577"/>
            <a:ext cx="3322712" cy="1143000"/>
          </a:xfrm>
        </p:spPr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62712"/>
            <a:ext cx="68671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fr-FR" sz="2800" b="1" dirty="0" smtClean="0">
                <a:solidFill>
                  <a:srgbClr val="66FF99"/>
                </a:solidFill>
                <a:effectLst/>
              </a:rPr>
              <a:t>Qui peut utiliser cette application ?</a:t>
            </a:r>
            <a:endParaRPr lang="fr-FR" sz="2800" b="1" dirty="0">
              <a:solidFill>
                <a:srgbClr val="66FF99"/>
              </a:solidFill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563888" y="376404"/>
            <a:ext cx="51845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dirty="0" smtClean="0"/>
              <a:t>D’identification</a:t>
            </a:r>
            <a:endParaRPr lang="fr-FR" dirty="0"/>
          </a:p>
        </p:txBody>
      </p:sp>
      <p:pic>
        <p:nvPicPr>
          <p:cNvPr id="3074" name="Picture 2" descr="C:\Users\J-LDS\Desktop\Projet BTS\imag IHM\ihm-identificati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538" y="2024322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13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-LDS\Desktop\Projet BTS\imag IHM\Screenshot_2018-06-06-12-18-0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24322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-LDS\Desktop\Projet BTS\imag IHM\Screenshot_2018-06-06-12-17-5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1" y="2031993"/>
            <a:ext cx="2694741" cy="47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664" y="274638"/>
            <a:ext cx="4114800" cy="1143000"/>
          </a:xfrm>
        </p:spPr>
        <p:txBody>
          <a:bodyPr/>
          <a:lstStyle/>
          <a:p>
            <a:r>
              <a:rPr lang="fr-FR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99384" y="260648"/>
            <a:ext cx="55446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dirty="0" smtClean="0"/>
              <a:t>de Télécommande</a:t>
            </a:r>
            <a:endParaRPr lang="fr-FR" dirty="0"/>
          </a:p>
        </p:txBody>
      </p:sp>
      <p:pic>
        <p:nvPicPr>
          <p:cNvPr id="5122" name="Picture 2" descr="C:\Users\J-LDS\Desktop\Projet BTS\imag IHM\ihm-telecommand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70820"/>
            <a:ext cx="2952328" cy="52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15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C:\Users\J-LDS\Desktop\Projet BTS\imag IHM\Screenshot_2018-06-06-12-19-1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391"/>
            <a:ext cx="2307565" cy="41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-LDS\Desktop\Projet BTS\imag IHM\telecommande_ihm-v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2808"/>
            <a:ext cx="22193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7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354" y="248341"/>
            <a:ext cx="4114800" cy="1143000"/>
          </a:xfrm>
        </p:spPr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80480"/>
            <a:ext cx="4618856" cy="604664"/>
          </a:xfrm>
        </p:spPr>
        <p:txBody>
          <a:bodyPr/>
          <a:lstStyle/>
          <a:p>
            <a:r>
              <a:rPr lang="fr-FR" b="1" dirty="0" smtClean="0">
                <a:solidFill>
                  <a:srgbClr val="00FFCC"/>
                </a:solidFill>
              </a:rPr>
              <a:t>Quelle climatiseur </a:t>
            </a:r>
            <a:r>
              <a:rPr lang="fr-FR" b="1" dirty="0">
                <a:solidFill>
                  <a:srgbClr val="00FFCC"/>
                </a:solidFill>
              </a:rPr>
              <a:t>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68093" y="260648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dirty="0" smtClean="0"/>
              <a:t>D’accueil</a:t>
            </a:r>
            <a:endParaRPr lang="fr-FR" dirty="0"/>
          </a:p>
        </p:txBody>
      </p:sp>
      <p:pic>
        <p:nvPicPr>
          <p:cNvPr id="4098" name="Picture 2" descr="C:\Users\J-LDS\Desktop\Projet BTS\imag IHM\ihm-acceui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0" y="1435070"/>
            <a:ext cx="289865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-LDS\Desktop\Projet BTS\imag IHM\ihm-acceuil-list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03648"/>
            <a:ext cx="289865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84677" y="2337543"/>
            <a:ext cx="3453651" cy="150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rgbClr val="00FFCC"/>
                </a:solidFill>
              </a:rPr>
              <a:t>Apercevoir la température et l’humidité</a:t>
            </a:r>
            <a:endParaRPr lang="fr-FR" b="1" dirty="0">
              <a:solidFill>
                <a:srgbClr val="00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14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7" grpId="0" build="p"/>
      <p:bldP spid="7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66FF99"/>
                </a:solidFill>
              </a:rPr>
              <a:t>GraphView</a:t>
            </a:r>
            <a:endParaRPr lang="fr-FR" dirty="0">
              <a:solidFill>
                <a:srgbClr val="66FF99"/>
              </a:solidFill>
            </a:endParaRPr>
          </a:p>
        </p:txBody>
      </p:sp>
      <p:pic>
        <p:nvPicPr>
          <p:cNvPr id="6149" name="Picture 5" descr="C:\Users\J-LDS\Desktop\Projet BTS\imag IHM\graph exampl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52718"/>
            <a:ext cx="2561553" cy="23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-LDS\Desktop\Projet BTS\imag IHM\graph examples\graph-tes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94431"/>
            <a:ext cx="2592288" cy="461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-LDS\Desktop\Projet BTS\imag IHM\graph examples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8" y="4666965"/>
            <a:ext cx="3726386" cy="20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J-LDS\Desktop\Projet BTS\imag IHM\graph examples\téléchargement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" y="2403796"/>
            <a:ext cx="3296929" cy="18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04081" y="62864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24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5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62488" y="260648"/>
            <a:ext cx="4114800" cy="1143000"/>
          </a:xfrm>
        </p:spPr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02732" y="260648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FFCC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FFCC"/>
                </a:solidFill>
                <a:latin typeface="Century Gothic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16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C:\Users\J-LDS\Desktop\Screenshot_2018-05-29-15-09-0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1237486"/>
            <a:ext cx="2808312" cy="499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J-LDS\Desktop\Screenshot_2018-05-29-14-53-4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44" y="1237486"/>
            <a:ext cx="2808312" cy="499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-LDS\Desktop\Projet BTS\imag IHM\Screenshot_2018-06-06-12-18-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8264"/>
            <a:ext cx="2779771" cy="49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FA17DF21-7A7A-4757-B020-EFD71EF1661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1043608" y="1412776"/>
            <a:ext cx="8856984" cy="344296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Présentation du </a:t>
            </a:r>
            <a:r>
              <a:rPr lang="fr-FR" dirty="0" smtClean="0">
                <a:solidFill>
                  <a:schemeClr val="bg1"/>
                </a:solidFill>
              </a:rPr>
              <a:t>projet</a:t>
            </a:r>
          </a:p>
          <a:p>
            <a:r>
              <a:rPr lang="fr-FR" dirty="0"/>
              <a:t>Matériel utilisé </a:t>
            </a:r>
            <a:endParaRPr lang="fr-FR" dirty="0" smtClean="0"/>
          </a:p>
          <a:p>
            <a:r>
              <a:rPr lang="fr-FR" dirty="0">
                <a:solidFill>
                  <a:schemeClr val="bg1"/>
                </a:solidFill>
              </a:rPr>
              <a:t>Cas </a:t>
            </a:r>
            <a:r>
              <a:rPr lang="fr-FR" dirty="0" smtClean="0">
                <a:solidFill>
                  <a:schemeClr val="bg1"/>
                </a:solidFill>
              </a:rPr>
              <a:t>d'Utilisation</a:t>
            </a:r>
          </a:p>
          <a:p>
            <a:r>
              <a:rPr lang="fr-FR" dirty="0">
                <a:solidFill>
                  <a:schemeClr val="bg1"/>
                </a:solidFill>
              </a:rPr>
              <a:t>Synoptique</a:t>
            </a:r>
          </a:p>
          <a:p>
            <a:r>
              <a:rPr lang="fr-FR" dirty="0"/>
              <a:t>Diagramme de </a:t>
            </a:r>
            <a:r>
              <a:rPr lang="fr-FR" dirty="0" smtClean="0"/>
              <a:t>déploiement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Cahier des </a:t>
            </a:r>
            <a:r>
              <a:rPr lang="fr-FR" dirty="0" smtClean="0">
                <a:solidFill>
                  <a:schemeClr val="bg1"/>
                </a:solidFill>
              </a:rPr>
              <a:t>charges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Ma </a:t>
            </a:r>
            <a:r>
              <a:rPr lang="fr-FR" dirty="0" smtClean="0">
                <a:solidFill>
                  <a:schemeClr val="bg1"/>
                </a:solidFill>
              </a:rPr>
              <a:t>partie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129" y="1556792"/>
            <a:ext cx="8064896" cy="4525963"/>
          </a:xfrm>
        </p:spPr>
        <p:txBody>
          <a:bodyPr/>
          <a:lstStyle/>
          <a:p>
            <a:r>
              <a:rPr lang="fr-FR" dirty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Séquence de différent écran </a:t>
            </a:r>
            <a:r>
              <a:rPr lang="fr-FR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(Activité)</a:t>
            </a:r>
          </a:p>
          <a:p>
            <a:r>
              <a:rPr lang="fr-FR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fr-FR" dirty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</a:p>
          <a:p>
            <a:r>
              <a:rPr lang="fr-FR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Librairies utilise</a:t>
            </a:r>
          </a:p>
          <a:p>
            <a:r>
              <a:rPr lang="fr-FR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 </a:t>
            </a:r>
          </a:p>
          <a:p>
            <a:r>
              <a:rPr lang="fr-FR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</a:t>
            </a: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Séquence Global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C:\Users\J-LDS\Desktop\Projet BTS\imag\diagramme_de_sequence[new Simple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8137"/>
            <a:ext cx="7297738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18</a:t>
            </a:r>
            <a:endParaRPr lang="fr-FR" sz="32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431432" y="1682411"/>
            <a:ext cx="0" cy="537629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2121082" y="2030400"/>
            <a:ext cx="20352" cy="504056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24" y="33834"/>
            <a:ext cx="7920880" cy="1246977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Séquence Identification</a:t>
            </a:r>
            <a:endParaRPr lang="fr-FR" dirty="0"/>
          </a:p>
        </p:txBody>
      </p:sp>
      <p:pic>
        <p:nvPicPr>
          <p:cNvPr id="7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5" y="1364873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Process 3"/>
          <p:cNvSpPr/>
          <p:nvPr/>
        </p:nvSpPr>
        <p:spPr>
          <a:xfrm>
            <a:off x="1565370" y="1397140"/>
            <a:ext cx="1152128" cy="6332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Botton : Valider</a:t>
            </a:r>
            <a:endParaRPr lang="fr-FR" dirty="0"/>
          </a:p>
        </p:txBody>
      </p:sp>
      <p:sp>
        <p:nvSpPr>
          <p:cNvPr id="10" name="Flowchart: Process 9"/>
          <p:cNvSpPr/>
          <p:nvPr/>
        </p:nvSpPr>
        <p:spPr>
          <a:xfrm>
            <a:off x="3081230" y="1397140"/>
            <a:ext cx="1712424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Identification</a:t>
            </a:r>
            <a:endParaRPr lang="fr-FR" dirty="0"/>
          </a:p>
        </p:txBody>
      </p:sp>
      <p:sp>
        <p:nvSpPr>
          <p:cNvPr id="11" name="Flowchart: Process 10"/>
          <p:cNvSpPr/>
          <p:nvPr/>
        </p:nvSpPr>
        <p:spPr>
          <a:xfrm>
            <a:off x="4872474" y="1364873"/>
            <a:ext cx="151216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2" name="Flowchart: Process 11"/>
          <p:cNvSpPr/>
          <p:nvPr/>
        </p:nvSpPr>
        <p:spPr>
          <a:xfrm>
            <a:off x="6677938" y="1352753"/>
            <a:ext cx="151216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89306" y="2289776"/>
            <a:ext cx="0" cy="47811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09658" y="2462448"/>
            <a:ext cx="1111424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7134" y="210943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Appui()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895454" y="1766473"/>
            <a:ext cx="20352" cy="530448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646264" y="1754222"/>
            <a:ext cx="20352" cy="530448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41434" y="2815463"/>
            <a:ext cx="1764196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9666" y="24461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Vérifier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956510" y="2630797"/>
            <a:ext cx="2240" cy="3936107"/>
          </a:xfrm>
          <a:prstGeom prst="line">
            <a:avLst/>
          </a:prstGeom>
          <a:ln w="889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3062920" y="2884266"/>
            <a:ext cx="5919274" cy="936104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Straight Connector 66"/>
          <p:cNvCxnSpPr>
            <a:stCxn id="74" idx="2"/>
            <a:endCxn id="74" idx="3"/>
          </p:cNvCxnSpPr>
          <p:nvPr/>
        </p:nvCxnSpPr>
        <p:spPr>
          <a:xfrm flipV="1">
            <a:off x="3242940" y="3022766"/>
            <a:ext cx="18002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4" idx="2"/>
          </p:cNvCxnSpPr>
          <p:nvPr/>
        </p:nvCxnSpPr>
        <p:spPr>
          <a:xfrm>
            <a:off x="3051701" y="3157073"/>
            <a:ext cx="191239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422960" y="2884266"/>
            <a:ext cx="0" cy="14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62920" y="288426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alt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15236" y="288414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</a:t>
            </a:r>
            <a:r>
              <a:rPr lang="fr-FR" dirty="0" smtClean="0">
                <a:solidFill>
                  <a:schemeClr val="bg1"/>
                </a:solidFill>
              </a:rPr>
              <a:t>ser == </a:t>
            </a:r>
            <a:r>
              <a:rPr lang="en-GB" dirty="0" smtClean="0">
                <a:solidFill>
                  <a:schemeClr val="bg1"/>
                </a:solidFill>
              </a:rPr>
              <a:t>“” || </a:t>
            </a:r>
            <a:r>
              <a:rPr lang="en-GB" dirty="0" err="1" smtClean="0">
                <a:solidFill>
                  <a:schemeClr val="bg1"/>
                </a:solidFill>
              </a:rPr>
              <a:t>pwd</a:t>
            </a:r>
            <a:r>
              <a:rPr lang="en-GB" dirty="0" smtClean="0">
                <a:solidFill>
                  <a:schemeClr val="bg1"/>
                </a:solidFill>
              </a:rPr>
              <a:t> == “”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74800" y="3264630"/>
            <a:ext cx="343067" cy="339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Straight Arrow Connector 83"/>
          <p:cNvCxnSpPr>
            <a:stCxn id="82" idx="1"/>
          </p:cNvCxnSpPr>
          <p:nvPr/>
        </p:nvCxnSpPr>
        <p:spPr>
          <a:xfrm flipH="1" flipV="1">
            <a:off x="1009658" y="3434487"/>
            <a:ext cx="2765142" cy="1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80398" y="3235013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Message d’erreur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0" name="Flowchart: Process 89"/>
          <p:cNvSpPr/>
          <p:nvPr/>
        </p:nvSpPr>
        <p:spPr>
          <a:xfrm>
            <a:off x="3081230" y="3834267"/>
            <a:ext cx="5900964" cy="2835093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958750" y="4106468"/>
            <a:ext cx="166980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015236" y="37653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Recevoir data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 flipV="1">
            <a:off x="3992305" y="4510875"/>
            <a:ext cx="1602698" cy="1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13205" y="41415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3242940" y="4616975"/>
            <a:ext cx="4947166" cy="1106052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Straight Connector 122"/>
          <p:cNvCxnSpPr>
            <a:stCxn id="126" idx="2"/>
            <a:endCxn id="126" idx="3"/>
          </p:cNvCxnSpPr>
          <p:nvPr/>
        </p:nvCxnSpPr>
        <p:spPr>
          <a:xfrm flipV="1">
            <a:off x="3422960" y="4755475"/>
            <a:ext cx="18002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26" idx="2"/>
          </p:cNvCxnSpPr>
          <p:nvPr/>
        </p:nvCxnSpPr>
        <p:spPr>
          <a:xfrm>
            <a:off x="3231721" y="4889782"/>
            <a:ext cx="191239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602980" y="4616975"/>
            <a:ext cx="0" cy="14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242940" y="461697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alt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89922" y="4630426"/>
            <a:ext cx="35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dataU</a:t>
            </a:r>
            <a:r>
              <a:rPr lang="en-GB" dirty="0" smtClean="0">
                <a:solidFill>
                  <a:schemeClr val="bg1"/>
                </a:solidFill>
              </a:rPr>
              <a:t> == user &amp;&amp; </a:t>
            </a:r>
            <a:r>
              <a:rPr lang="en-GB" dirty="0" err="1" smtClean="0">
                <a:solidFill>
                  <a:schemeClr val="bg1"/>
                </a:solidFill>
              </a:rPr>
              <a:t>dataP</a:t>
            </a:r>
            <a:r>
              <a:rPr lang="en-GB" dirty="0" smtClean="0">
                <a:solidFill>
                  <a:schemeClr val="bg1"/>
                </a:solidFill>
              </a:rPr>
              <a:t> == </a:t>
            </a:r>
            <a:r>
              <a:rPr lang="en-GB" dirty="0" err="1" smtClean="0">
                <a:solidFill>
                  <a:schemeClr val="bg1"/>
                </a:solidFill>
              </a:rPr>
              <a:t>pwd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4045626" y="5519461"/>
            <a:ext cx="3365454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989922" y="515012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Activité Suivante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666616" y="3968407"/>
            <a:ext cx="0" cy="648568"/>
          </a:xfrm>
          <a:prstGeom prst="line">
            <a:avLst/>
          </a:prstGeom>
          <a:ln w="762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39092" y="5398743"/>
            <a:ext cx="0" cy="1659966"/>
          </a:xfrm>
          <a:prstGeom prst="line">
            <a:avLst/>
          </a:prstGeom>
          <a:ln w="762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3242940" y="5723027"/>
            <a:ext cx="4947166" cy="84387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3774800" y="5919917"/>
            <a:ext cx="343067" cy="339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Straight Arrow Connector 59"/>
          <p:cNvCxnSpPr>
            <a:stCxn id="58" idx="1"/>
          </p:cNvCxnSpPr>
          <p:nvPr/>
        </p:nvCxnSpPr>
        <p:spPr>
          <a:xfrm flipH="1" flipV="1">
            <a:off x="1009658" y="6089774"/>
            <a:ext cx="2765142" cy="1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80398" y="57756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Message d’erreur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7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22" grpId="0"/>
      <p:bldP spid="30" grpId="0"/>
      <p:bldP spid="59" grpId="0" animBg="1"/>
      <p:bldP spid="74" grpId="0"/>
      <p:bldP spid="80" grpId="0"/>
      <p:bldP spid="82" grpId="0" animBg="1"/>
      <p:bldP spid="86" grpId="0"/>
      <p:bldP spid="90" grpId="0" animBg="1"/>
      <p:bldP spid="89" grpId="0"/>
      <p:bldP spid="106" grpId="0"/>
      <p:bldP spid="118" grpId="0" animBg="1"/>
      <p:bldP spid="126" grpId="0"/>
      <p:bldP spid="127" grpId="0"/>
      <p:bldP spid="132" grpId="0"/>
      <p:bldP spid="57" grpId="0" animBg="1"/>
      <p:bldP spid="58" grpId="0" animBg="1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0E979591-E795-4A70-A9E1-36839AC715FD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19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6077" y="-5502"/>
            <a:ext cx="10081120" cy="1143000"/>
          </a:xfrm>
        </p:spPr>
        <p:txBody>
          <a:bodyPr/>
          <a:lstStyle/>
          <a:p>
            <a:pPr marL="0" indent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Séquence d’Accueil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85823" y="1694583"/>
            <a:ext cx="0" cy="537629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2"/>
          </p:cNvCxnSpPr>
          <p:nvPr/>
        </p:nvCxnSpPr>
        <p:spPr>
          <a:xfrm flipH="1">
            <a:off x="1524666" y="2050836"/>
            <a:ext cx="20352" cy="504056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431" y="1385309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Process 9"/>
          <p:cNvSpPr/>
          <p:nvPr/>
        </p:nvSpPr>
        <p:spPr>
          <a:xfrm>
            <a:off x="968954" y="1417576"/>
            <a:ext cx="1152128" cy="6332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Glisser : Action</a:t>
            </a:r>
            <a:endParaRPr lang="fr-FR" dirty="0"/>
          </a:p>
        </p:txBody>
      </p:sp>
      <p:sp>
        <p:nvSpPr>
          <p:cNvPr id="11" name="Flowchart: Process 10"/>
          <p:cNvSpPr/>
          <p:nvPr/>
        </p:nvSpPr>
        <p:spPr>
          <a:xfrm>
            <a:off x="2262632" y="1397140"/>
            <a:ext cx="151216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12" name="Flowchart: Process 11"/>
          <p:cNvSpPr/>
          <p:nvPr/>
        </p:nvSpPr>
        <p:spPr>
          <a:xfrm>
            <a:off x="4015236" y="1401682"/>
            <a:ext cx="151216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ESP Salle</a:t>
            </a:r>
            <a:endParaRPr lang="fr-FR" dirty="0"/>
          </a:p>
        </p:txBody>
      </p:sp>
      <p:sp>
        <p:nvSpPr>
          <p:cNvPr id="13" name="Flowchart: Process 12"/>
          <p:cNvSpPr/>
          <p:nvPr/>
        </p:nvSpPr>
        <p:spPr>
          <a:xfrm>
            <a:off x="7434022" y="1364925"/>
            <a:ext cx="151216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FullRemote</a:t>
            </a:r>
            <a:endParaRPr lang="fr-F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2890" y="2310212"/>
            <a:ext cx="0" cy="47811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08540" y="1766473"/>
            <a:ext cx="20352" cy="530448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789026" y="1791031"/>
            <a:ext cx="20352" cy="530448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79966" y="2260512"/>
            <a:ext cx="1686165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69596" y="2030400"/>
            <a:ext cx="1120" cy="4536504"/>
          </a:xfrm>
          <a:prstGeom prst="line">
            <a:avLst/>
          </a:prstGeom>
          <a:ln w="889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6294" y="22334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nClim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2090791" y="4855705"/>
            <a:ext cx="6855399" cy="941021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/>
          <p:cNvCxnSpPr>
            <a:stCxn id="42" idx="2"/>
            <a:endCxn id="42" idx="3"/>
          </p:cNvCxnSpPr>
          <p:nvPr/>
        </p:nvCxnSpPr>
        <p:spPr>
          <a:xfrm flipV="1">
            <a:off x="2270811" y="4997825"/>
            <a:ext cx="18002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2" idx="2"/>
          </p:cNvCxnSpPr>
          <p:nvPr/>
        </p:nvCxnSpPr>
        <p:spPr>
          <a:xfrm>
            <a:off x="2079572" y="5132132"/>
            <a:ext cx="191239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450831" y="4859325"/>
            <a:ext cx="0" cy="14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90791" y="485932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alt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8039" y="488240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[Clim select] == </a:t>
            </a:r>
            <a:r>
              <a:rPr lang="fr-FR" dirty="0" err="1" smtClean="0">
                <a:solidFill>
                  <a:schemeClr val="bg1"/>
                </a:solidFill>
              </a:rPr>
              <a:t>true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203162" y="5285042"/>
            <a:ext cx="0" cy="1659966"/>
          </a:xfrm>
          <a:prstGeom prst="line">
            <a:avLst/>
          </a:prstGeom>
          <a:ln w="762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92890" y="3789040"/>
            <a:ext cx="2677827" cy="0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9603" y="58225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Message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1245" y="18641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Nom Clim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3149518" y="2601713"/>
            <a:ext cx="1602698" cy="1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60000" y="3155154"/>
            <a:ext cx="338040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5819934" y="1352753"/>
            <a:ext cx="128164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440406" y="1742102"/>
            <a:ext cx="20352" cy="530448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82378" y="278582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Dernier température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081230" y="3573017"/>
            <a:ext cx="3379528" cy="0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10385" y="3203685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dTempérature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9603" y="337810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Afficher </a:t>
            </a:r>
            <a:r>
              <a:rPr lang="fr-FR" dirty="0" err="1" smtClean="0">
                <a:solidFill>
                  <a:schemeClr val="bg1"/>
                </a:solidFill>
              </a:rPr>
              <a:t>nClim</a:t>
            </a:r>
            <a:r>
              <a:rPr lang="fr-FR" dirty="0" smtClean="0">
                <a:solidFill>
                  <a:schemeClr val="bg1"/>
                </a:solidFill>
              </a:rPr>
              <a:t>]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05175" y="4149080"/>
            <a:ext cx="2674791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9603" y="37911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Select Clim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05175" y="4571116"/>
            <a:ext cx="1129667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5629" y="419704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Glisser()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546289" y="4476865"/>
            <a:ext cx="9959" cy="438845"/>
          </a:xfrm>
          <a:prstGeom prst="line">
            <a:avLst/>
          </a:prstGeom>
          <a:ln w="762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556248" y="4700804"/>
            <a:ext cx="1503752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43469" y="5661248"/>
            <a:ext cx="5142354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52561" y="52517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Activité suivant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2090791" y="5806914"/>
            <a:ext cx="6855399" cy="941021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382173" y="6242609"/>
            <a:ext cx="2677827" cy="0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56248" y="4292199"/>
            <a:ext cx="159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MovementD</a:t>
            </a:r>
            <a:r>
              <a:rPr lang="fr-FR" dirty="0" err="1">
                <a:solidFill>
                  <a:schemeClr val="bg1"/>
                </a:solidFill>
              </a:rPr>
              <a:t>G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7" grpId="0"/>
      <p:bldP spid="38" grpId="0" animBg="1"/>
      <p:bldP spid="42" grpId="0"/>
      <p:bldP spid="45" grpId="0"/>
      <p:bldP spid="51" grpId="0"/>
      <p:bldP spid="52" grpId="0"/>
      <p:bldP spid="55" grpId="0" animBg="1"/>
      <p:bldP spid="62" grpId="0"/>
      <p:bldP spid="66" grpId="0"/>
      <p:bldP spid="68" grpId="0"/>
      <p:bldP spid="71" grpId="0"/>
      <p:bldP spid="73" grpId="0"/>
      <p:bldP spid="82" grpId="0"/>
      <p:bldP spid="83" grpId="0" animBg="1"/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20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Récupérer la température dans la BDD </a:t>
            </a:r>
            <a:endParaRPr lang="fr-FR" dirty="0"/>
          </a:p>
        </p:txBody>
      </p:sp>
      <p:pic>
        <p:nvPicPr>
          <p:cNvPr id="9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431" y="1385309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2262632" y="1397140"/>
            <a:ext cx="151216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</a:t>
            </a:r>
            <a:endParaRPr lang="fr-F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2890" y="2310212"/>
            <a:ext cx="0" cy="478118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008540" y="1766473"/>
            <a:ext cx="20352" cy="530448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79966" y="2215066"/>
            <a:ext cx="3380792" cy="1840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28892" y="2030400"/>
            <a:ext cx="5555" cy="3918880"/>
          </a:xfrm>
          <a:prstGeom prst="line">
            <a:avLst/>
          </a:prstGeom>
          <a:ln w="889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4549" y="223346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Réponse Connexion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555776" y="2806411"/>
            <a:ext cx="6301895" cy="766605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stCxn id="24" idx="2"/>
            <a:endCxn id="24" idx="3"/>
          </p:cNvCxnSpPr>
          <p:nvPr/>
        </p:nvCxnSpPr>
        <p:spPr>
          <a:xfrm flipV="1">
            <a:off x="2742146" y="2954619"/>
            <a:ext cx="18002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2"/>
          </p:cNvCxnSpPr>
          <p:nvPr/>
        </p:nvCxnSpPr>
        <p:spPr>
          <a:xfrm>
            <a:off x="2550907" y="3088926"/>
            <a:ext cx="191239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922166" y="2816119"/>
            <a:ext cx="0" cy="14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2126" y="281611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alt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68912" y="280641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[connexion] == false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93579" y="18457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Connexion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08540" y="2573232"/>
            <a:ext cx="3421839" cy="29565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5819934" y="1352753"/>
            <a:ext cx="128164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440406" y="1742102"/>
            <a:ext cx="20352" cy="530448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78161" y="4077072"/>
            <a:ext cx="3452218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3818" y="298766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Message connexion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460758" y="2164272"/>
            <a:ext cx="0" cy="544648"/>
          </a:xfrm>
          <a:prstGeom prst="line">
            <a:avLst/>
          </a:prstGeom>
          <a:ln w="762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2890" y="3356992"/>
            <a:ext cx="2685364" cy="29565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2555776" y="3571559"/>
            <a:ext cx="6301895" cy="2305713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3109545" y="370774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Demande 4 </a:t>
            </a:r>
            <a:r>
              <a:rPr lang="fr-FR" dirty="0" err="1" smtClean="0">
                <a:solidFill>
                  <a:schemeClr val="bg1"/>
                </a:solidFill>
              </a:rPr>
              <a:t>temp</a:t>
            </a:r>
            <a:r>
              <a:rPr lang="fr-FR" dirty="0" smtClean="0">
                <a:solidFill>
                  <a:schemeClr val="bg1"/>
                </a:solidFill>
              </a:rPr>
              <a:t> &amp; humidité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040003" y="4509120"/>
            <a:ext cx="3400403" cy="29565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65187" y="414929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Obtenir 4 </a:t>
            </a:r>
            <a:r>
              <a:rPr lang="fr-FR" dirty="0" err="1" smtClean="0">
                <a:solidFill>
                  <a:schemeClr val="bg1"/>
                </a:solidFill>
              </a:rPr>
              <a:t>temp</a:t>
            </a:r>
            <a:r>
              <a:rPr lang="fr-FR" dirty="0" smtClean="0">
                <a:solidFill>
                  <a:schemeClr val="bg1"/>
                </a:solidFill>
              </a:rPr>
              <a:t> &amp; humidité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109545" y="5120459"/>
            <a:ext cx="0" cy="612797"/>
          </a:xfrm>
          <a:prstGeom prst="line">
            <a:avLst/>
          </a:prstGeom>
          <a:ln w="88900" cap="flat" cmpd="sng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/>
          <p:nvPr/>
        </p:nvCxnSpPr>
        <p:spPr>
          <a:xfrm>
            <a:off x="3034447" y="4869160"/>
            <a:ext cx="52944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563888" y="4869160"/>
            <a:ext cx="0" cy="43204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 flipH="1">
            <a:off x="3079966" y="5301208"/>
            <a:ext cx="48392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46965" y="489287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Construire le graphe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H="1" flipV="1">
            <a:off x="392890" y="5589240"/>
            <a:ext cx="2716656" cy="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5636" y="513394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Afficher le graph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92890" y="6309320"/>
            <a:ext cx="2585271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013381" y="6237312"/>
            <a:ext cx="0" cy="544648"/>
          </a:xfrm>
          <a:prstGeom prst="line">
            <a:avLst/>
          </a:prstGeom>
          <a:ln w="762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5145" y="5933901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Appui « Annuler »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1" name="Flowchart: Process 90"/>
          <p:cNvSpPr/>
          <p:nvPr/>
        </p:nvSpPr>
        <p:spPr>
          <a:xfrm>
            <a:off x="7594279" y="1320486"/>
            <a:ext cx="128164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3034447" y="6461720"/>
            <a:ext cx="5180304" cy="83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214751" y="1709835"/>
            <a:ext cx="20352" cy="530448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235103" y="6270719"/>
            <a:ext cx="0" cy="398641"/>
          </a:xfrm>
          <a:prstGeom prst="line">
            <a:avLst/>
          </a:prstGeom>
          <a:ln w="762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78240" y="607660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Activité suivant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etit Info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844824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Le membre maximal de station pouvant se connecter au point d’accès de l’ESP32 (Salle) est 4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21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AsyncTask</a:t>
            </a:r>
            <a:r>
              <a:rPr lang="en-GB" b="1" dirty="0" smtClean="0"/>
              <a:t> ???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AsyncTask</a:t>
            </a:r>
            <a:r>
              <a:rPr lang="fr-FR" sz="20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une classe Android abstraite qui aide les applications Android à gérer efficacement le thread de l'interface utilisateur principale. La classe </a:t>
            </a:r>
            <a:r>
              <a:rPr lang="fr-FR" sz="2000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AsyncTask</a:t>
            </a:r>
            <a:r>
              <a:rPr lang="fr-FR" sz="20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nous permet d'effectuer des tâches de longue durée / des opérations d'arrière-plan et d'afficher le résultat sur le thread de l'interface utilisateur sans affecter le thread principal.</a:t>
            </a:r>
          </a:p>
        </p:txBody>
      </p:sp>
      <p:sp>
        <p:nvSpPr>
          <p:cNvPr id="4" name="AutoShape 2" descr="data:image/png;base64,iVBORw0KGgoAAAANSUhEUgAAANMAAACLCAMAAADMBFxxAAABj1BMVEX////AUE2bu1lPgb2AZKKWuE/8/fqNsjm/0pq8Q0B8Xp++SUXQhoREe7ujkbrdqKeMqNCzxt94WJ23qsns0tHVk5H6+fvK2q2rm8CkwGrS3eykutqJcajb5cc+d7nm7tWRtUPi3OlzUZnKvtfUzN/Id3+/pLjr0tf58PDgsK62Ihzr5/Cpv1mXumB3seDa8Ojj2+B8kMmtsMvo4qS0y4OjwnfEYmDkvb3N4cno8eG00qrR1Ivu7cjh5bff9uf677y/386YwuZ/kb6v1O1tpNZtg7ZljMen0bSVvW24w2Sz3tedszL9+uy2wFDJ5fG9wdXM0Hvk9P3R9Pmcd6SzlLGus+HG2PTWu8SZncZal894X7EmY7WXwYbw5JjY026YrxYbb7ynaJ+Uj8ZuZq1uRqSNQ5mXUZSXcraLXZJyf8jg4v2ojsVhQKmEe7qNW6C4i7XprpXXr8v65ca7TGDoqH/JYVDLkqfsv6rxx6HKeJTcjHTTcU7SdmDjjl+6NC/QYTK+c52yBwC/YIK3NE/JTzfhx6YFAAAKVklEQVR4nO2ajV/aSBrHUchUAvgS6CDvBgKODQpFXgRhVwQR3AhGFHDXdne1d7ttr1fRBSvtedu9/uH3BNTWVmtvN5bI5feBYfLMA8w3z8wzk4BGo0qVKlU3i4zdN8qi+xbUb5YzWeJ6gzzSG8ZIv2m6shgMQ7JJf7/fOJKIUUYkgLL0G0gjjTw5kYb0Y/0GAllkRVLG4FOZVKZ+SWW6s0zSluDy4Y0oFx4KZTLEjca4/v2R32hsXRmSM5Cjeqc9du6vLCaDHvql1+sN+ibGQkeqSYf6Nsaa36S61GqQCnAFIMNYR6rpDX/gf/8utJTIZDhJzLSOxu4nOvrm8dtnx/6xmc5RO3Fw2hTevj2CeqJ1NJMwGuJjiTcnB4b2wQm2dPT3EzPvmunTI/43g/KY9CfkmDv085ZpodU8bj07bmssnSZJkH+10czMkO+wfhjnLNOkBbZE+9DQPGwD04nFEj4Iv9IPPXulVyBT8/Dt76TD/+sP3GoiQl6/FF7/h0dE86qtSRy3jnj02s8Toumwr06Pukz6ZwcPwBNbJCbf4akSmYR3L4U3wERavuOW/rTLdDzkbzUFmD0nGB34cWfIOMSCrX0Y9x0anh28ax624v5ppcbJAFHAr456cTqGjABMp21iIZ22hpAOe9AW3jSJ5bDVJuQYfHkIFT44gdAdNA+l+aRAJoAywpWUvxU3Dvnj3YQORr+xI2V2Y9zfGjK2jqACLpDZ/cZ4HBreQMX47ncB8t5rJea93tLaffTWWMOFDYqzpp7tfBnuVQxH7G/NY2WuT39ep3r9xRI9KEwfSmW6JalMKlO/pDLdDaZwXN77sEq4Z6m5Ly+TIn4EIO+v02VAUkSYulByyTCD+01zLktiTA7NJBQx8L5Yd6u3XyQSV8hEkVFkSAnrjrwihgGM0+lMv7sgu1SmuyHyINHvLsgsPHhMeCwBTEQh/1GRR9iotzywGIcGiQmuG/16o37AssTYqUEfV8yWWx4Rg0ERfySSVWMPBnC/ZxyoBNHTXUMSJxzjMshhv+mL0G3q0jdNuN0mWeTOfy41Iuvw1L3b03A0+QGSSSuXTOPXQ6ERavhWRcWEi4GXl49Jq71++Hlulwg0ZT3/LntBRiST41om6y2HSQrUBZOMSH1msqlMKtPtMX3yIdR7kyKYqKmpG0Gpqd7zTDHb5WZb1BYNXs1U+Hzyuyk1FqTHTuELmSiqd3qpVNKTKfXOM3XeINXOX6VabGGD2nUFz47vraWD3VZbz51KCeuheepKprLF3e1cdrzXSUetVnl/8ufQ8ufWMNMcWdnBy7mw+2omdJlpNhadGo4FozZqVbCKaTj1NioGR1QxGi0VbbHgsHQ0HI1CVKLBXbwxtSqUJH9I1sG1tNQ6ldKMBLtvWst8tyqsf8oE/c1xbihN2nIEXgqmHTGcxRFTAc6+CZ55iemCynT2fC9gyvLuPFnpMXlcl5mSVvQhUwihjO2bJPKUVr/9cSkdRcn5kSQSNnZDAppPJdHjVDKZLqVQcnE3ieZ3UZdp4dwjs5tMJtfLGrQBbp5oaGMKPD5lyiOMOVMO4wowzWEeV3bEyI7YyIuYX9aKOJxH+U1fHoNDFuNGFixPNysmMZIVRRzR5rBIVjY5N7zJBEzJEWoECcjzXlZq1iqcM8FoKe2ixdB8NLkBccLQ6UU4++tr6YV09BswlWwhOCnzoXS0tIQWo2dMS2lb6BEUmxmb1dUlnQU3lEaPqSLeoD5mcpfDO6IvS1bm8AowoUaWFESMyUrBMSFGcuGV8XEkhn/KcXNEmyPLeRzJ48amT2JChVx4By1nyUPR59aKEbfJkYF5T0kj/ZLuRc+ZoIPrRWB6XAwBgCfz3a6wPrs5/92qB85EJriaXo9telyuxV1Xcj62EErH0MY9YIJJE3q0lvlxLZNKdplKsyHB5bJew6QtV6DDWfJDXrMMTPzKHDBVoLd5fgJvw6h05xHifoBwQDBZafK4N4HJDUzkJ8lLmycPNyPAVIE4Cdbhe1GX1fWBgMaavIjTriYTEjZCj4qhxdU08O8Kj6mQkBEzKcEzAkxBWyhtdcFHhDIp8AxueqyhdHBJsKLFJSGDMt3gxkLpErhlRkKPqOIVY89d5h2Ym0OOMikAE8wNYOLGYUoRh9RvBzeOsmi8zDka2hyr3RErOfSwHM5qoM0NTChS7o49bW/swTXFxV6yJ8+l+QTZLrleXNooLmykMkFg9JSo4kIyA912oUeSKbaQnA+mYE7FQp4NanYJ2mZD336TCRYX0qn54oLHtQgfUiq6oGEtfXWO0JbDuYo7a2eXtbnxPLcyB0Gy2zntTs1ub7hr9sqOvZCbsPOixpytQJaz2yOmvJ2zN+Y4NxiyfKUi5YgdtPJFuRxWJRiC0qOXs6XFBwbs7ILgERalBau7bElevfVLKmZD8/d6VQqKbnPvKJVc37wql5uka8JuqZVetb0DSO7urgmebikl8na+0c2OklXbvY5093yhBqnx2lz+EdM1ooojI9FrW6O2q+3FqG2kdP4J//M+ojA+vvyZ5vFC/kvX3GupPuNxbZPS9kYyS2VSmVQmGZmiX5vpK9w3utg7y3vfaOJaJo3roz2g3BoeubgVi7/S/T1pjzRym3J9cHfZLh+T+/qh95Ul34xSDBIMP/vETXI0HDf6TNz4u4ay5NPx/e6C7PIxbL+7ILt8tMp0FzSQTAM4nzivynQXpDLdDalMd0DYx7NPWNY3SH/g452jrJd1OgdqG8sxo7rnDNfvbsgqPMrQzOggDT0Qy9CDliQ0GrN3st9dkF14dKASxB0V5swyyKekULJORhbRyplzWEfr5JFXMUsY55UJSUc7lbKGmRm5mHSKYZpUmf5fmGiaVjIT7fV6P8qDzKemjzRaHaWVygTne8/Ohqv0WXqH0kkz2yzLVs+g6F7Re3HSvYOGZZt0HRTFRDtHnYxT56wye9hnJ1XGOQqdfV7VPURb3nLYbHZCn51SQGh6Hwon+DobmpeSRUfX6t+LAaUxMds8tvw6Mc2Sl3uEbqCqgxennds8P1rTkJ/Ldaduj2w56jofzwd024SvioF9e6CmCU9OgIUWA95aXWljbx/VdWKzRqp2yx6COL1AgX1ktk9XnQ8JxEmDLd4akOwh7hl5LgZGf9ms7/OBPfTztoZjhV9CW8z2tNKYnqKtJ2JgYtpbs+xh1vfrU1L9Ryiwx+EtqD0p171epqEJ/7qNOI5roL8zT4BJDLxAf+taJCaH4pj2xXAEvaxZGGBCOi/9QuQmyJbPLNa/R/V/lsM+s5P3QWBIwOx7IU77qjXi0wSe4mYEm80Q4gCjvLFH77FswOuo70cCLzhIBXSD5bd0kTBXZSrhqiPMspOcrlHXbYfDW/ReeLr6gvNVtphIuCpZGEXmCB0NVwqQyaVk3s3svWOm26LrXkcw3WbJrJMKpudASxbI5Q0F5vK/JuekgtfcPyuF743+klSmW5TKdDeYfPIxPVcKE3/DxdGXizH3m+VCPikXyyHFDD0QOzkqgyYH6odEVapUDaT+C4AqUAk3j0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051720" y="3789040"/>
            <a:ext cx="2016224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onPreExecute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888468" y="4851158"/>
            <a:ext cx="2376264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doInBackground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1988096" y="5895274"/>
            <a:ext cx="2143472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onPostExecute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5277156" y="4851158"/>
            <a:ext cx="252028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onProgressUpdate</a:t>
            </a:r>
            <a:r>
              <a:rPr lang="fr-FR" dirty="0" smtClean="0"/>
              <a:t>()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76600" y="432910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6600" y="539121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4264732" y="5121188"/>
            <a:ext cx="101242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68279" y="62339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22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Connexion au BDD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56793"/>
            <a:ext cx="4752528" cy="1152128"/>
          </a:xfrm>
        </p:spPr>
        <p:txBody>
          <a:bodyPr/>
          <a:lstStyle/>
          <a:p>
            <a:r>
              <a:rPr lang="fr-FR" sz="1800" b="1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 </a:t>
            </a:r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fr-FR" sz="1800" b="1" dirty="0" err="1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 </a:t>
            </a:r>
          </a:p>
          <a:p>
            <a:r>
              <a:rPr lang="fr-FR" sz="1800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«Écrire une fois, exécuter n'importe où»</a:t>
            </a:r>
            <a:endParaRPr lang="fr-FR" sz="1800" b="1" dirty="0">
              <a:solidFill>
                <a:srgbClr val="66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43608" y="2636912"/>
            <a:ext cx="6552728" cy="11521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fr-FR" sz="1800" b="1" dirty="0" err="1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fr-FR" sz="1800" b="1" dirty="0" smtClean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 </a:t>
            </a:r>
          </a:p>
          <a:p>
            <a:r>
              <a:rPr lang="fr-FR" sz="1800" dirty="0">
                <a:solidFill>
                  <a:srgbClr val="66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fournit une connectivité pour les applications client</a:t>
            </a:r>
            <a:endParaRPr lang="fr-FR" sz="1800" b="1" dirty="0">
              <a:solidFill>
                <a:srgbClr val="66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4081" y="62864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25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avec ESP32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Socket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6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fr-FR" dirty="0" smtClean="0"/>
              <a:t>Message</a:t>
            </a:r>
            <a:endParaRPr lang="fr-F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4809"/>
              </p:ext>
            </p:extLst>
          </p:nvPr>
        </p:nvGraphicFramePr>
        <p:xfrm>
          <a:off x="107504" y="1052736"/>
          <a:ext cx="474345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</a:t>
                      </a:r>
                      <a:r>
                        <a:rPr lang="en-GB" sz="2000" b="1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</a:t>
                      </a:r>
                      <a:r>
                        <a:rPr lang="en-GB" sz="20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1</a:t>
                      </a: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Message envoyer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30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53133"/>
              </p:ext>
            </p:extLst>
          </p:nvPr>
        </p:nvGraphicFramePr>
        <p:xfrm>
          <a:off x="1979712" y="1628800"/>
          <a:ext cx="474345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</a:t>
                      </a:r>
                      <a:r>
                        <a:rPr lang="en-GB" sz="2000" b="1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</a:t>
                      </a: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2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envoyer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200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10981"/>
              </p:ext>
            </p:extLst>
          </p:nvPr>
        </p:nvGraphicFramePr>
        <p:xfrm>
          <a:off x="4211960" y="1916832"/>
          <a:ext cx="4743450" cy="4830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600200"/>
                <a:gridCol w="1314450"/>
              </a:tblGrid>
              <a:tr h="471941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Pour tout les</a:t>
                      </a:r>
                      <a:r>
                        <a:rPr lang="en-GB" sz="2400" b="1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400" b="1" baseline="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Climatiseurs</a:t>
                      </a:r>
                      <a:endParaRPr lang="en-GB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7194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Commande/ Température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Message avant l'envoi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Message envoyer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Marche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Arret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319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111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326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112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327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113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328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114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329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115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330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116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68279" y="62339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04081" y="62864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23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5E3EB8F0-22EC-42AF-BD1D-12F10D986C24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165293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		Marche </a:t>
            </a:r>
            <a:r>
              <a:rPr lang="fr-FR" sz="2400" b="1" dirty="0">
                <a:solidFill>
                  <a:srgbClr val="FF0000"/>
                </a:solidFill>
              </a:rPr>
              <a:t>Arrêt</a:t>
            </a:r>
            <a:r>
              <a:rPr lang="en-GB" sz="2400" b="1" dirty="0">
                <a:solidFill>
                  <a:srgbClr val="FF0000"/>
                </a:solidFill>
              </a:rPr>
              <a:t> Circuit </a:t>
            </a:r>
            <a:r>
              <a:rPr lang="fr-FR" sz="2400" b="1" dirty="0" smtClean="0">
                <a:solidFill>
                  <a:srgbClr val="FF0000"/>
                </a:solidFill>
              </a:rPr>
              <a:t>Climatiseurs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66FF99"/>
                </a:solidFill>
              </a:rPr>
              <a:t>Utilité </a:t>
            </a:r>
            <a:r>
              <a:rPr lang="fr-FR" sz="2400" b="1" dirty="0">
                <a:solidFill>
                  <a:srgbClr val="66FF99"/>
                </a:solidFill>
              </a:rPr>
              <a:t>du projet: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66FF99"/>
                </a:solidFill>
              </a:rPr>
              <a:t>	-</a:t>
            </a:r>
            <a:r>
              <a:rPr lang="fr-FR" dirty="0">
                <a:solidFill>
                  <a:srgbClr val="66FF99"/>
                </a:solidFill>
              </a:rPr>
              <a:t>Réduction des couts énergétiques </a:t>
            </a:r>
          </a:p>
          <a:p>
            <a:pPr marL="0" indent="0">
              <a:buNone/>
            </a:pPr>
            <a:r>
              <a:rPr lang="fr-FR" dirty="0">
                <a:solidFill>
                  <a:srgbClr val="66FF99"/>
                </a:solidFill>
              </a:rPr>
              <a:t>	</a:t>
            </a:r>
            <a:r>
              <a:rPr lang="fr-FR" dirty="0" smtClean="0">
                <a:solidFill>
                  <a:srgbClr val="66FF99"/>
                </a:solidFill>
              </a:rPr>
              <a:t>-</a:t>
            </a:r>
            <a:r>
              <a:rPr lang="fr-FR" dirty="0">
                <a:solidFill>
                  <a:srgbClr val="66FF99"/>
                </a:solidFill>
              </a:rPr>
              <a:t>gestion automatique des climatiseurs en cas d’oublie </a:t>
            </a:r>
          </a:p>
          <a:p>
            <a:pPr marL="0" indent="0">
              <a:buNone/>
            </a:pPr>
            <a:r>
              <a:rPr lang="fr-FR" dirty="0">
                <a:solidFill>
                  <a:srgbClr val="66FF99"/>
                </a:solidFill>
              </a:rPr>
              <a:t>	</a:t>
            </a:r>
            <a:r>
              <a:rPr lang="fr-FR" dirty="0" smtClean="0">
                <a:solidFill>
                  <a:srgbClr val="66FF99"/>
                </a:solidFill>
              </a:rPr>
              <a:t>-</a:t>
            </a:r>
            <a:r>
              <a:rPr lang="fr-FR" dirty="0">
                <a:solidFill>
                  <a:srgbClr val="66FF99"/>
                </a:solidFill>
              </a:rPr>
              <a:t>Gestion à distance </a:t>
            </a:r>
            <a:endParaRPr lang="fr-FR" dirty="0" smtClean="0">
              <a:solidFill>
                <a:srgbClr val="66FF99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 de classe de l’application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-4223" y="782110"/>
            <a:ext cx="2981466" cy="21428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024384" y="4203654"/>
            <a:ext cx="2304256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13711" y="897240"/>
            <a:ext cx="3246979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92418" y="4096873"/>
            <a:ext cx="2304256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39820" y="4150809"/>
            <a:ext cx="2088232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25726" y="78211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Identification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282958" y="4131068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5506735" y="842460"/>
            <a:ext cx="115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7140401" y="4136281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Télécommande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4638882" y="4257409"/>
            <a:ext cx="10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</a:t>
            </a:r>
            <a:endParaRPr lang="fr-FR" dirty="0"/>
          </a:p>
        </p:txBody>
      </p:sp>
      <p:cxnSp>
        <p:nvCxnSpPr>
          <p:cNvPr id="17" name="Straight Connector 16"/>
          <p:cNvCxnSpPr>
            <a:stCxn id="4" idx="3"/>
          </p:cNvCxnSpPr>
          <p:nvPr/>
        </p:nvCxnSpPr>
        <p:spPr>
          <a:xfrm>
            <a:off x="2977243" y="1853527"/>
            <a:ext cx="1436468" cy="133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00805" y="1497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7690" y="1497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35817" y="2924944"/>
            <a:ext cx="0" cy="5214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2257" y="4855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79512" y="3446406"/>
            <a:ext cx="105630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79512" y="3446410"/>
            <a:ext cx="0" cy="140879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7854" y="29761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784369" y="3318658"/>
            <a:ext cx="3655" cy="2554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0"/>
          </p:cNvCxnSpPr>
          <p:nvPr/>
        </p:nvCxnSpPr>
        <p:spPr>
          <a:xfrm flipH="1" flipV="1">
            <a:off x="7640485" y="3344218"/>
            <a:ext cx="443451" cy="80659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37967" y="38482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40485" y="3111258"/>
            <a:ext cx="320338" cy="36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30192" y="3761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74965" y="3302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8640" y="4997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endCxn id="5" idx="1"/>
          </p:cNvCxnSpPr>
          <p:nvPr/>
        </p:nvCxnSpPr>
        <p:spPr>
          <a:xfrm>
            <a:off x="2796674" y="5427790"/>
            <a:ext cx="122771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" idx="3"/>
          </p:cNvCxnSpPr>
          <p:nvPr/>
        </p:nvCxnSpPr>
        <p:spPr>
          <a:xfrm flipH="1">
            <a:off x="6328640" y="5427790"/>
            <a:ext cx="71538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513452" y="3590384"/>
            <a:ext cx="22745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543339" y="3599714"/>
            <a:ext cx="0" cy="4971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73088" y="4855208"/>
            <a:ext cx="29124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820790" y="5050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727845" y="5043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24523" y="4997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-4223" y="1151442"/>
            <a:ext cx="2981466" cy="235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358072" y="1188513"/>
            <a:ext cx="32824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039820" y="4520141"/>
            <a:ext cx="2088232" cy="69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15890" y="4474206"/>
            <a:ext cx="2302957" cy="69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025683" y="4626741"/>
            <a:ext cx="2302957" cy="69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6245" y="1167199"/>
            <a:ext cx="114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user </a:t>
            </a:r>
            <a:r>
              <a:rPr lang="fr-FR" sz="1400" dirty="0" smtClean="0"/>
              <a:t>: String</a:t>
            </a:r>
            <a:endParaRPr lang="fr-FR" sz="1400" dirty="0"/>
          </a:p>
        </p:txBody>
      </p:sp>
      <p:sp>
        <p:nvSpPr>
          <p:cNvPr id="136" name="Rectangle 135"/>
          <p:cNvSpPr/>
          <p:nvPr/>
        </p:nvSpPr>
        <p:spPr>
          <a:xfrm>
            <a:off x="63534" y="1474976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 smtClean="0"/>
              <a:t>pwd</a:t>
            </a:r>
            <a:r>
              <a:rPr lang="fr-FR" sz="1400" dirty="0" smtClean="0"/>
              <a:t> : String</a:t>
            </a:r>
            <a:endParaRPr lang="fr-FR" sz="1400" dirty="0"/>
          </a:p>
        </p:txBody>
      </p:sp>
      <p:sp>
        <p:nvSpPr>
          <p:cNvPr id="137" name="Rectangle 136"/>
          <p:cNvSpPr/>
          <p:nvPr/>
        </p:nvSpPr>
        <p:spPr>
          <a:xfrm>
            <a:off x="-14166" y="1713001"/>
            <a:ext cx="3147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 smtClean="0"/>
              <a:t>connectionClass</a:t>
            </a:r>
            <a:r>
              <a:rPr lang="fr-FR" sz="1400" dirty="0" smtClean="0"/>
              <a:t> : </a:t>
            </a:r>
            <a:r>
              <a:rPr lang="fr-FR" sz="1400" dirty="0" err="1" smtClean="0"/>
              <a:t>ConnectionClass</a:t>
            </a:r>
            <a:endParaRPr lang="fr-FR" sz="14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-14166" y="2121376"/>
            <a:ext cx="2981466" cy="10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0" y="2182556"/>
            <a:ext cx="3262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e4Csg1MACC_login() </a:t>
            </a:r>
            <a:r>
              <a:rPr lang="fr-FR" sz="1400" dirty="0" smtClean="0"/>
              <a:t>: </a:t>
            </a:r>
            <a:r>
              <a:rPr lang="fr-FR" sz="1400" dirty="0" err="1"/>
              <a:t>void</a:t>
            </a:r>
            <a:endParaRPr lang="fr-FR" sz="1400" dirty="0"/>
          </a:p>
        </p:txBody>
      </p:sp>
      <p:sp>
        <p:nvSpPr>
          <p:cNvPr id="181" name="Rectangle 180"/>
          <p:cNvSpPr/>
          <p:nvPr/>
        </p:nvSpPr>
        <p:spPr>
          <a:xfrm>
            <a:off x="4413711" y="2331906"/>
            <a:ext cx="32469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e4Csg1MACC_getWifiSSID() : </a:t>
            </a:r>
            <a:r>
              <a:rPr lang="fr-FR" sz="1200" dirty="0" smtClean="0"/>
              <a:t>String</a:t>
            </a:r>
          </a:p>
          <a:p>
            <a:r>
              <a:rPr lang="fr-FR" sz="1200" dirty="0"/>
              <a:t>e4Csg1MACC_getClimFromESP():</a:t>
            </a:r>
            <a:r>
              <a:rPr lang="fr-FR" sz="1200" dirty="0" err="1"/>
              <a:t>void</a:t>
            </a:r>
            <a:endParaRPr lang="fr-FR" sz="1200" dirty="0"/>
          </a:p>
          <a:p>
            <a:r>
              <a:rPr lang="fr-FR" sz="1200" dirty="0"/>
              <a:t>e4Csg1MACC_showClim() : </a:t>
            </a:r>
            <a:r>
              <a:rPr lang="fr-FR" sz="1200" dirty="0" err="1"/>
              <a:t>void</a:t>
            </a:r>
            <a:endParaRPr lang="fr-FR" sz="1200" dirty="0"/>
          </a:p>
          <a:p>
            <a:r>
              <a:rPr lang="fr-FR" sz="1200" dirty="0"/>
              <a:t>e4Csg1MACC_sqlQueryHumifit() : </a:t>
            </a:r>
            <a:r>
              <a:rPr lang="fr-FR" sz="1200" dirty="0" err="1"/>
              <a:t>void</a:t>
            </a:r>
            <a:endParaRPr lang="fr-FR" sz="1200" dirty="0"/>
          </a:p>
          <a:p>
            <a:r>
              <a:rPr lang="fr-FR" sz="1200" dirty="0" err="1"/>
              <a:t>onTouchEvent</a:t>
            </a:r>
            <a:r>
              <a:rPr lang="fr-FR" sz="1200" dirty="0"/>
              <a:t> (</a:t>
            </a:r>
            <a:r>
              <a:rPr lang="fr-FR" sz="1200" dirty="0" err="1"/>
              <a:t>MotionEvent</a:t>
            </a:r>
            <a:r>
              <a:rPr lang="fr-FR" sz="1200" dirty="0"/>
              <a:t> </a:t>
            </a:r>
            <a:r>
              <a:rPr lang="fr-FR" sz="1200" dirty="0" err="1"/>
              <a:t>event</a:t>
            </a:r>
            <a:r>
              <a:rPr lang="fr-FR" sz="1200" dirty="0"/>
              <a:t>) : </a:t>
            </a:r>
            <a:r>
              <a:rPr lang="fr-FR" sz="1200" dirty="0" err="1" smtClean="0"/>
              <a:t>boolean</a:t>
            </a:r>
            <a:endParaRPr lang="fr-FR" sz="1200" dirty="0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413711" y="2336445"/>
            <a:ext cx="32824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5935867" y="3347569"/>
            <a:ext cx="1" cy="80324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099889" y="3800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52174" y="3347569"/>
            <a:ext cx="320338" cy="36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L’économie</a:t>
            </a:r>
            <a:endParaRPr lang="fr-F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316387"/>
              </p:ext>
            </p:extLst>
          </p:nvPr>
        </p:nvGraphicFramePr>
        <p:xfrm>
          <a:off x="1259632" y="764704"/>
          <a:ext cx="6408712" cy="270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noProof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avec MACC</a:t>
                      </a:r>
                      <a:endParaRPr lang="fr-FR" sz="2000" noProof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Utilisation de la climatiseur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en puissance moyenne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en puissance maximal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96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semaine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280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672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mois (30 jrs)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1200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2880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b="1" noProof="0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sans MACC</a:t>
                      </a: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120 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300 kwh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49183"/>
              </p:ext>
            </p:extLst>
          </p:nvPr>
        </p:nvGraphicFramePr>
        <p:xfrm>
          <a:off x="1259632" y="3573016"/>
          <a:ext cx="6408712" cy="30494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78"/>
                <a:gridCol w="1602178"/>
                <a:gridCol w="1602178"/>
                <a:gridCol w="1602178"/>
              </a:tblGrid>
              <a:tr h="432048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 de la production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Utilisation de la climatiseur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Prix du </a:t>
                      </a:r>
                      <a:r>
                        <a:rPr lang="fr-FR" sz="1200" dirty="0" err="1">
                          <a:effectLst/>
                          <a:latin typeface="+mn-lt"/>
                        </a:rPr>
                        <a:t>kwh</a:t>
                      </a:r>
                      <a:r>
                        <a:rPr lang="fr-FR" sz="1200" dirty="0">
                          <a:effectLst/>
                          <a:latin typeface="+mn-lt"/>
                        </a:rPr>
                        <a:t> en </a:t>
                      </a:r>
                      <a:r>
                        <a:rPr lang="fr-FR" sz="1200" dirty="0" err="1">
                          <a:effectLst/>
                          <a:latin typeface="+mn-lt"/>
                        </a:rPr>
                        <a:t>Pmoyen</a:t>
                      </a:r>
                      <a:r>
                        <a:rPr lang="fr-FR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12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 2018</a:t>
                      </a:r>
                      <a:r>
                        <a:rPr lang="fr-FR" sz="1200" dirty="0" smtClean="0">
                          <a:effectLst/>
                          <a:latin typeface="+mn-lt"/>
                        </a:rPr>
                        <a:t>)    </a:t>
                      </a:r>
                      <a:endParaRPr lang="en-GB" sz="12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Prix du </a:t>
                      </a:r>
                      <a:r>
                        <a:rPr lang="fr-FR" sz="1200" dirty="0" err="1">
                          <a:effectLst/>
                        </a:rPr>
                        <a:t>kwh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Pmax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smtClean="0">
                          <a:effectLst/>
                        </a:rPr>
                        <a:t>(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 2018</a:t>
                      </a:r>
                      <a:r>
                        <a:rPr lang="fr-FR" sz="1200" dirty="0" smtClean="0">
                          <a:effectLst/>
                        </a:rPr>
                        <a:t>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journée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5.93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14.23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semaine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41.52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99.65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mois (30 jrs)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177.96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427.1 </a:t>
                      </a:r>
                      <a:r>
                        <a:rPr lang="fr-FR" sz="1200" dirty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Production d’</a:t>
                      </a:r>
                      <a:r>
                        <a:rPr lang="fr-FR" sz="2000" b="1" noProof="0" dirty="0" smtClean="0">
                          <a:solidFill>
                            <a:srgbClr val="00FFCC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énergie sans MACC</a:t>
                      </a: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</a:rPr>
                        <a:t>1 journée</a:t>
                      </a:r>
                      <a:endParaRPr lang="en-GB" sz="12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24h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17.79</a:t>
                      </a:r>
                      <a:r>
                        <a:rPr lang="en-GB" sz="12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200" dirty="0" smtClean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44.49 </a:t>
                      </a:r>
                      <a:r>
                        <a:rPr lang="fr-FR" sz="1200" dirty="0" smtClean="0">
                          <a:effectLst/>
                        </a:rPr>
                        <a:t>€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1968" y="1412776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10 Climatiseurs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Compteur 13 </a:t>
            </a:r>
            <a:r>
              <a:rPr lang="fr-FR" sz="2000" dirty="0" err="1" smtClean="0">
                <a:solidFill>
                  <a:schemeClr val="bg1"/>
                </a:solidFill>
              </a:rPr>
              <a:t>kVA</a:t>
            </a:r>
            <a:endParaRPr lang="fr-F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Puissance moyenne 500 watts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Puissance Maximum 1200 watts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</a:t>
            </a:r>
            <a:r>
              <a:rPr lang="fr-FR" sz="2000" dirty="0" smtClean="0">
                <a:solidFill>
                  <a:schemeClr val="bg1"/>
                </a:solidFill>
              </a:rPr>
              <a:t>rix </a:t>
            </a:r>
            <a:r>
              <a:rPr lang="fr-FR" sz="2000" dirty="0">
                <a:solidFill>
                  <a:schemeClr val="bg1"/>
                </a:solidFill>
              </a:rPr>
              <a:t>du </a:t>
            </a:r>
            <a:r>
              <a:rPr lang="fr-FR" sz="2000" dirty="0" err="1">
                <a:solidFill>
                  <a:schemeClr val="bg1"/>
                </a:solidFill>
              </a:rPr>
              <a:t>kwh</a:t>
            </a:r>
            <a:r>
              <a:rPr lang="fr-FR" sz="2000" dirty="0">
                <a:solidFill>
                  <a:schemeClr val="bg1"/>
                </a:solidFill>
              </a:rPr>
              <a:t> a l'EDF option de base depuis le 9 mai 2018 vaut 0.1483 </a:t>
            </a:r>
            <a:r>
              <a:rPr lang="fr-FR" sz="2000" dirty="0" smtClean="0">
                <a:solidFill>
                  <a:schemeClr val="bg1"/>
                </a:solidFill>
              </a:rPr>
              <a:t>€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5272" y="3933056"/>
            <a:ext cx="354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www.fournisseurs-electricite.com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0056" y="2946568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(13 </a:t>
            </a:r>
            <a:r>
              <a:rPr lang="fr-FR" dirty="0" err="1">
                <a:solidFill>
                  <a:schemeClr val="bg1"/>
                </a:solidFill>
              </a:rPr>
              <a:t>kVA</a:t>
            </a:r>
            <a:r>
              <a:rPr lang="fr-FR" dirty="0">
                <a:solidFill>
                  <a:schemeClr val="bg1"/>
                </a:solidFill>
              </a:rPr>
              <a:t>)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8504081" y="62864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26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9" grpId="1"/>
      <p:bldP spid="10" grpId="0"/>
      <p:bldP spid="1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66FF99"/>
                </a:solidFill>
              </a:rPr>
              <a:t>Problème</a:t>
            </a:r>
            <a:r>
              <a:rPr lang="en-GB" dirty="0" smtClean="0">
                <a:solidFill>
                  <a:srgbClr val="66FF99"/>
                </a:solidFill>
              </a:rPr>
              <a:t> de connexion</a:t>
            </a:r>
            <a:r>
              <a:rPr lang="fr-FR" dirty="0">
                <a:solidFill>
                  <a:srgbClr val="66FF99"/>
                </a:solidFill>
              </a:rPr>
              <a:t> </a:t>
            </a:r>
            <a:r>
              <a:rPr lang="fr-FR" dirty="0" smtClean="0">
                <a:solidFill>
                  <a:srgbClr val="66FF99"/>
                </a:solidFill>
              </a:rPr>
              <a:t>avec la BDD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6FF99"/>
                </a:solidFill>
              </a:rPr>
              <a:t>Communication avec </a:t>
            </a:r>
            <a:r>
              <a:rPr lang="fr-FR" dirty="0" smtClean="0">
                <a:solidFill>
                  <a:srgbClr val="66FF99"/>
                </a:solidFill>
              </a:rPr>
              <a:t>ESP Salle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66FF99"/>
                </a:solidFill>
              </a:rPr>
              <a:t>Envoie message vers ESP Salle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66FF99"/>
                </a:solidFill>
              </a:rPr>
              <a:t>Récupérer les noms des climatiseurs</a:t>
            </a:r>
            <a:r>
              <a:rPr lang="fr-FR" dirty="0">
                <a:solidFill>
                  <a:srgbClr val="66FF99"/>
                </a:solidFill>
              </a:rPr>
              <a:t> </a:t>
            </a:r>
            <a:endParaRPr lang="fr-FR" dirty="0" smtClean="0">
              <a:solidFill>
                <a:srgbClr val="66FF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améliorations de l’appli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064896" cy="4525963"/>
          </a:xfrm>
        </p:spPr>
        <p:txBody>
          <a:bodyPr/>
          <a:lstStyle/>
          <a:p>
            <a:r>
              <a:rPr lang="fr-FR" dirty="0" smtClean="0">
                <a:solidFill>
                  <a:srgbClr val="66FF99"/>
                </a:solidFill>
              </a:rPr>
              <a:t>Possibilité de changer l’unité de température</a:t>
            </a:r>
          </a:p>
          <a:p>
            <a:r>
              <a:rPr lang="fr-FR" dirty="0">
                <a:solidFill>
                  <a:srgbClr val="66FF99"/>
                </a:solidFill>
              </a:rPr>
              <a:t>Possibilité de </a:t>
            </a:r>
            <a:r>
              <a:rPr lang="fr-FR" dirty="0" smtClean="0">
                <a:solidFill>
                  <a:srgbClr val="66FF99"/>
                </a:solidFill>
              </a:rPr>
              <a:t>changer le langage</a:t>
            </a:r>
          </a:p>
          <a:p>
            <a:r>
              <a:rPr lang="fr-FR" dirty="0" smtClean="0">
                <a:solidFill>
                  <a:srgbClr val="66FF99"/>
                </a:solidFill>
              </a:rPr>
              <a:t>Plus de fonctionnalité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28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améliorations </a:t>
            </a:r>
            <a:r>
              <a:rPr lang="fr-FR" dirty="0" smtClean="0"/>
              <a:t>du système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66FF99"/>
                </a:solidFill>
              </a:rPr>
              <a:t>Application Technicien </a:t>
            </a:r>
            <a:br>
              <a:rPr lang="fr-FR" dirty="0" smtClean="0">
                <a:solidFill>
                  <a:srgbClr val="66FF99"/>
                </a:solidFill>
              </a:rPr>
            </a:br>
            <a:r>
              <a:rPr lang="fr-FR" dirty="0" smtClean="0">
                <a:solidFill>
                  <a:srgbClr val="66FF99"/>
                </a:solidFill>
              </a:rPr>
              <a:t>Espace Technicien</a:t>
            </a:r>
          </a:p>
          <a:p>
            <a:pPr marL="0" indent="0">
              <a:buNone/>
            </a:pPr>
            <a:endParaRPr lang="fr-FR" dirty="0">
              <a:solidFill>
                <a:srgbClr val="66FF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4081" y="62864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29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169" y="-148387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78130" y="1324271"/>
            <a:ext cx="2590" cy="568119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2"/>
          </p:cNvCxnSpPr>
          <p:nvPr/>
        </p:nvCxnSpPr>
        <p:spPr>
          <a:xfrm flipH="1">
            <a:off x="1684676" y="1672260"/>
            <a:ext cx="20352" cy="5549227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524" y="1006733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1128964" y="1039000"/>
            <a:ext cx="1152128" cy="6332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Botton : Valider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419694" y="1099851"/>
            <a:ext cx="1712424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386512" y="1099851"/>
            <a:ext cx="151216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A.IR </a:t>
            </a:r>
            <a:r>
              <a:rPr lang="fr-FR" dirty="0" err="1">
                <a:solidFill>
                  <a:schemeClr val="bg1"/>
                </a:solidFill>
              </a:rPr>
              <a:t>shield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2659825" y="4629261"/>
            <a:ext cx="4947166" cy="894281"/>
          </a:xfrm>
          <a:prstGeom prst="flowChartProcess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324636" y="994613"/>
            <a:ext cx="1512168" cy="369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BDD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852" y="1931636"/>
            <a:ext cx="26945" cy="528985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852" y="4259744"/>
            <a:ext cx="1111424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1328" y="390672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Appui()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233918" y="1469184"/>
            <a:ext cx="20352" cy="5752303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0654" y="1489200"/>
            <a:ext cx="0" cy="5516263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25380" y="4446093"/>
            <a:ext cx="152889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1876" y="407416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Vérifier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2659825" y="5523543"/>
            <a:ext cx="4947166" cy="1270144"/>
          </a:xfrm>
          <a:prstGeom prst="flowChartProcess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86082" y="1837040"/>
            <a:ext cx="0" cy="4956647"/>
          </a:xfrm>
          <a:prstGeom prst="line">
            <a:avLst/>
          </a:prstGeom>
          <a:ln w="889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8" idx="2"/>
            <a:endCxn id="38" idx="3"/>
          </p:cNvCxnSpPr>
          <p:nvPr/>
        </p:nvCxnSpPr>
        <p:spPr>
          <a:xfrm flipV="1">
            <a:off x="2839845" y="4767761"/>
            <a:ext cx="18002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8" idx="2"/>
          </p:cNvCxnSpPr>
          <p:nvPr/>
        </p:nvCxnSpPr>
        <p:spPr>
          <a:xfrm>
            <a:off x="2648606" y="4902068"/>
            <a:ext cx="191239" cy="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19865" y="4629261"/>
            <a:ext cx="0" cy="14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9825" y="462926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alt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06807" y="4652344"/>
            <a:ext cx="254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! </a:t>
            </a:r>
            <a:r>
              <a:rPr lang="en-GB" dirty="0" err="1" smtClean="0">
                <a:solidFill>
                  <a:schemeClr val="bg1"/>
                </a:solidFill>
              </a:rPr>
              <a:t>infoClim</a:t>
            </a:r>
            <a:r>
              <a:rPr lang="en-GB" dirty="0" smtClean="0">
                <a:solidFill>
                  <a:schemeClr val="bg1"/>
                </a:solidFill>
              </a:rPr>
              <a:t> || ! </a:t>
            </a:r>
            <a:r>
              <a:rPr lang="en-GB" dirty="0" err="1" smtClean="0">
                <a:solidFill>
                  <a:schemeClr val="bg1"/>
                </a:solidFill>
              </a:rPr>
              <a:t>trames</a:t>
            </a:r>
            <a:r>
              <a:rPr lang="en-GB" dirty="0" smtClean="0">
                <a:solidFill>
                  <a:schemeClr val="bg1"/>
                </a:solidFill>
              </a:rPr>
              <a:t> IR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286082" y="6289971"/>
            <a:ext cx="4792048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65314" y="59624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Enregistrer infos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78130" y="6147096"/>
            <a:ext cx="2590" cy="313480"/>
          </a:xfrm>
          <a:prstGeom prst="line">
            <a:avLst/>
          </a:prstGeom>
          <a:ln w="76200" cap="flat" cmpd="sng">
            <a:solidFill>
              <a:srgbClr val="00FFC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32932" y="5135283"/>
            <a:ext cx="343067" cy="339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>
            <a:off x="521169" y="5305141"/>
            <a:ext cx="2511763" cy="0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1328" y="528022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Message d’erreur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286082" y="1856145"/>
            <a:ext cx="2894572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64885" y="146770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Recevoir trame IR Marche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3272228" y="2366831"/>
            <a:ext cx="289825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51031" y="197839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Recevoir trame IR Arrêt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285286" y="2925059"/>
            <a:ext cx="2885192" cy="1910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64089" y="25557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Recevoir trame IR UP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286082" y="3450115"/>
            <a:ext cx="2884397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51031" y="306167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Recevoir trame IR Down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52848" y="341407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Entre info clim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60797" y="3783404"/>
            <a:ext cx="263070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22693" y="5523543"/>
            <a:ext cx="262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! </a:t>
            </a:r>
            <a:r>
              <a:rPr lang="en-GB" dirty="0" err="1" smtClean="0">
                <a:solidFill>
                  <a:schemeClr val="bg1"/>
                </a:solidFill>
              </a:rPr>
              <a:t>infoClim</a:t>
            </a:r>
            <a:r>
              <a:rPr lang="en-GB" dirty="0" smtClean="0">
                <a:solidFill>
                  <a:schemeClr val="bg1"/>
                </a:solidFill>
              </a:rPr>
              <a:t> || ! </a:t>
            </a:r>
            <a:r>
              <a:rPr lang="en-GB" dirty="0" err="1" smtClean="0">
                <a:solidFill>
                  <a:schemeClr val="bg1"/>
                </a:solidFill>
              </a:rPr>
              <a:t>trames</a:t>
            </a:r>
            <a:r>
              <a:rPr lang="en-GB" dirty="0" smtClean="0">
                <a:solidFill>
                  <a:schemeClr val="bg1"/>
                </a:solidFill>
              </a:rPr>
              <a:t> IR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104372" y="6373105"/>
            <a:ext cx="343067" cy="339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80" idx="1"/>
          </p:cNvCxnSpPr>
          <p:nvPr/>
        </p:nvCxnSpPr>
        <p:spPr>
          <a:xfrm flipH="1">
            <a:off x="592609" y="6542963"/>
            <a:ext cx="2511763" cy="0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79796" y="609124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Message succès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4" grpId="0" animBg="1"/>
      <p:bldP spid="11" grpId="0" animBg="1"/>
      <p:bldP spid="14" grpId="0"/>
      <p:bldP spid="18" grpId="0"/>
      <p:bldP spid="44" grpId="0" animBg="1"/>
      <p:bldP spid="38" grpId="0"/>
      <p:bldP spid="39" grpId="0"/>
      <p:bldP spid="41" grpId="0"/>
      <p:bldP spid="45" grpId="0" animBg="1"/>
      <p:bldP spid="47" grpId="0"/>
      <p:bldP spid="54" grpId="0"/>
      <p:bldP spid="56" grpId="0"/>
      <p:bldP spid="59" grpId="0"/>
      <p:bldP spid="61" grpId="0"/>
      <p:bldP spid="69" grpId="0"/>
      <p:bldP spid="73" grpId="0"/>
      <p:bldP spid="80" grpId="0" animBg="1"/>
      <p:bldP spid="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utilisé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898" y="1789518"/>
            <a:ext cx="1342009" cy="31920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 rot="1154185">
            <a:off x="2051720" y="4653136"/>
            <a:ext cx="1240785" cy="875848"/>
          </a:xfrm>
          <a:prstGeom prst="rect">
            <a:avLst/>
          </a:prstGeom>
        </p:spPr>
      </p:pic>
      <p:pic>
        <p:nvPicPr>
          <p:cNvPr id="9220" name="Picture 4" descr="C:\Users\J-LDS\Desktop\Projet BTS\imag\telephon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J-LDS\Desktop\Projet BTS\imag\ordi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06" y="26053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J-LDS\Desktop\Projet BTS\imag\sonde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" y="4973344"/>
            <a:ext cx="1672056" cy="16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J-LDS\Desktop\Projet BTS\imag\emetteur-recepteur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059" b="86275" l="35294" r="970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16897"/>
            <a:ext cx="1948325" cy="19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374898" y="2060459"/>
            <a:ext cx="1732301" cy="36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Récepteur IR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374898" y="2391435"/>
            <a:ext cx="1813749" cy="44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Sonde DHT22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374898" y="2794465"/>
            <a:ext cx="1501602" cy="40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Ordinateur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374898" y="3202447"/>
            <a:ext cx="1501602" cy="3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Téléphone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374898" y="1378342"/>
            <a:ext cx="1342009" cy="31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FFFFFF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fr-FR" sz="1600" dirty="0">
              <a:solidFill>
                <a:srgbClr val="66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6146" name="Picture 2" descr="C:\Users\J-LDS\Desktop\Projet BTS\imag\esp32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04" y="5189167"/>
            <a:ext cx="1639639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047284"/>
              </p:ext>
            </p:extLst>
          </p:nvPr>
        </p:nvGraphicFramePr>
        <p:xfrm>
          <a:off x="1691680" y="4149080"/>
          <a:ext cx="6840760" cy="2589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9330"/>
                <a:gridCol w="2247585"/>
                <a:gridCol w="2553845"/>
              </a:tblGrid>
              <a:tr h="27448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581025" algn="l"/>
                        </a:tabLs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DHT22 / AM2302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ts val="825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DHT11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608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Humidité (relative %)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~ 100 %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~ 80%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321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Précision (humidité)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+/- 2% (+/- 5% aux extrêmes)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+/- 5%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608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Température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 ~ +150°C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~ +50°C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608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Précision (température)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+/- 0.5°C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+/- 2°C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321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Fréquence mesure max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190625" algn="l"/>
                        </a:tabLs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2Hz (2 mesures par seconde)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1Hz (1 mesure par seconde)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448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Tension d'alimentation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~ 5 volts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ts val="825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~ 5 volts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4481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Stabilité à long terme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500"/>
                        </a:spcBef>
                        <a:spcAft>
                          <a:spcPts val="825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+/- 0.5% par an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+/- 1% par an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0590"/>
              </p:ext>
            </p:extLst>
          </p:nvPr>
        </p:nvGraphicFramePr>
        <p:xfrm>
          <a:off x="1763688" y="980728"/>
          <a:ext cx="6840761" cy="2865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68397"/>
                <a:gridCol w="2268397"/>
                <a:gridCol w="2303967"/>
              </a:tblGrid>
              <a:tr h="241473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Esp32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Esp8266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22577">
                <a:tc>
                  <a:txBody>
                    <a:bodyPr/>
                    <a:lstStyle/>
                    <a:p>
                      <a:pPr algn="ctr"/>
                      <a:r>
                        <a:rPr lang="fr-FR" sz="1400" kern="1200" dirty="0" smtClean="0">
                          <a:effectLst/>
                        </a:rPr>
                        <a:t>Plage de fonctionnement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kern="1200" dirty="0" smtClean="0">
                          <a:effectLst/>
                        </a:rPr>
                        <a:t>3,6 V ~ 5V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effectLst/>
                        </a:rPr>
                        <a:t>3,6 V ~ 5V </a:t>
                      </a:r>
                      <a:endParaRPr lang="fr-F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41473">
                <a:tc>
                  <a:txBody>
                    <a:bodyPr/>
                    <a:lstStyle/>
                    <a:p>
                      <a:pPr algn="ctr"/>
                      <a:r>
                        <a:rPr lang="fr-FR" sz="1400" kern="1200" dirty="0" smtClean="0">
                          <a:effectLst/>
                        </a:rPr>
                        <a:t>mémoire flash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kern="1200" dirty="0" smtClean="0">
                          <a:effectLst/>
                        </a:rPr>
                        <a:t>16 </a:t>
                      </a:r>
                      <a:r>
                        <a:rPr lang="fr-FR" sz="1400" kern="1200" dirty="0" err="1" smtClean="0">
                          <a:effectLst/>
                        </a:rPr>
                        <a:t>Mbytes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16 </a:t>
                      </a:r>
                      <a:r>
                        <a:rPr lang="fr-FR" sz="1400" dirty="0" err="1" smtClean="0"/>
                        <a:t>Mbytes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41473">
                <a:tc>
                  <a:txBody>
                    <a:bodyPr/>
                    <a:lstStyle/>
                    <a:p>
                      <a:pPr algn="ctr"/>
                      <a:r>
                        <a:rPr lang="fr-FR" sz="1400" kern="1200" dirty="0" smtClean="0">
                          <a:effectLst/>
                        </a:rPr>
                        <a:t>mémoire RAM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kern="1200" dirty="0" smtClean="0">
                          <a:effectLst/>
                        </a:rPr>
                        <a:t>512 </a:t>
                      </a:r>
                      <a:r>
                        <a:rPr lang="fr-FR" sz="1400" dirty="0" err="1" smtClean="0"/>
                        <a:t>kBytes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kern="1200" dirty="0" smtClean="0">
                          <a:effectLst/>
                        </a:rPr>
                        <a:t>SRAM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160 </a:t>
                      </a:r>
                      <a:r>
                        <a:rPr lang="fr-FR" sz="1400" dirty="0" err="1" smtClean="0"/>
                        <a:t>kBytes</a:t>
                      </a:r>
                      <a:r>
                        <a:rPr lang="fr-FR" sz="1400" dirty="0" smtClean="0"/>
                        <a:t> SRAM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22577">
                <a:tc>
                  <a:txBody>
                    <a:bodyPr/>
                    <a:lstStyle/>
                    <a:p>
                      <a:pPr algn="ctr"/>
                      <a:r>
                        <a:rPr lang="fr-FR" sz="1400" kern="1200" dirty="0" smtClean="0">
                          <a:effectLst/>
                        </a:rPr>
                        <a:t>Température de fonctionnement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kern="1200" dirty="0" smtClean="0">
                          <a:effectLst/>
                        </a:rPr>
                        <a:t>-40°C à +125°C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smtClean="0">
                          <a:effectLst/>
                        </a:rPr>
                        <a:t>-40°C à +125°C</a:t>
                      </a:r>
                      <a:endParaRPr lang="fr-F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4147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WI-FI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Oui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Oui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4147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Bluetooth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Bluetooth 4.2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Non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4147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Fréquence</a:t>
                      </a:r>
                      <a:r>
                        <a:rPr lang="fr-FR" sz="1400" baseline="0" dirty="0" smtClean="0"/>
                        <a:t>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160 MHz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80 MHz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lowchart: Process 87"/>
          <p:cNvSpPr/>
          <p:nvPr/>
        </p:nvSpPr>
        <p:spPr>
          <a:xfrm>
            <a:off x="1309103" y="596847"/>
            <a:ext cx="6935305" cy="6072513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1" y="116632"/>
            <a:ext cx="8679349" cy="3460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 de Cas </a:t>
            </a:r>
            <a:r>
              <a:rPr lang="fr-FR" dirty="0"/>
              <a:t>d'Utilisation</a:t>
            </a:r>
          </a:p>
        </p:txBody>
      </p:sp>
      <p:pic>
        <p:nvPicPr>
          <p:cNvPr id="4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596847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828" y="1521750"/>
            <a:ext cx="110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Sonde 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07230" y="812871"/>
            <a:ext cx="1800200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Lire sonde</a:t>
            </a:r>
            <a:endParaRPr lang="fr-FR" dirty="0"/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810977" y="1059298"/>
            <a:ext cx="996253" cy="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75582" y="812871"/>
            <a:ext cx="208823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Transmettre a BDD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6" idx="6"/>
            <a:endCxn id="15" idx="2"/>
          </p:cNvCxnSpPr>
          <p:nvPr/>
        </p:nvCxnSpPr>
        <p:spPr>
          <a:xfrm>
            <a:off x="3607430" y="1120751"/>
            <a:ext cx="136815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1891082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28467" y="2815985"/>
            <a:ext cx="13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Récepteur IR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47190" y="2138773"/>
            <a:ext cx="1944216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 IR</a:t>
            </a:r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10977" y="2446653"/>
            <a:ext cx="636213" cy="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15542" y="2138774"/>
            <a:ext cx="208823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Utiliser BDD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20" idx="6"/>
          </p:cNvCxnSpPr>
          <p:nvPr/>
        </p:nvCxnSpPr>
        <p:spPr>
          <a:xfrm flipV="1">
            <a:off x="3391406" y="2446652"/>
            <a:ext cx="1224136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5422" y="114682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20353" y="247969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2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" y="3441970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28467" y="4366873"/>
            <a:ext cx="133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Emetteur IR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47190" y="3441971"/>
            <a:ext cx="1944216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Rejouer IR</a:t>
            </a:r>
          </a:p>
          <a:p>
            <a:pPr algn="ctr"/>
            <a:r>
              <a:rPr lang="fr-FR" dirty="0" smtClean="0"/>
              <a:t>Ext tel</a:t>
            </a:r>
            <a:endParaRPr lang="fr-FR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91206" y="3827136"/>
            <a:ext cx="159925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485016" y="4628039"/>
            <a:ext cx="1944216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Rejouer depuis téléphone</a:t>
            </a:r>
            <a:endParaRPr lang="fr-FR" dirty="0"/>
          </a:p>
        </p:txBody>
      </p:sp>
      <p:cxnSp>
        <p:nvCxnSpPr>
          <p:cNvPr id="38" name="Straight Connector 37"/>
          <p:cNvCxnSpPr>
            <a:stCxn id="28" idx="3"/>
            <a:endCxn id="30" idx="2"/>
          </p:cNvCxnSpPr>
          <p:nvPr/>
        </p:nvCxnSpPr>
        <p:spPr>
          <a:xfrm flipV="1">
            <a:off x="810977" y="3827136"/>
            <a:ext cx="636213" cy="772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  <a:endCxn id="30" idx="4"/>
          </p:cNvCxnSpPr>
          <p:nvPr/>
        </p:nvCxnSpPr>
        <p:spPr>
          <a:xfrm flipH="1" flipV="1">
            <a:off x="2419298" y="4212301"/>
            <a:ext cx="37826" cy="41573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7124" y="421230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extend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5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5" y="5013204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320" y="5938107"/>
            <a:ext cx="133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Utilisateur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>
            <a:stCxn id="45" idx="3"/>
            <a:endCxn id="30" idx="2"/>
          </p:cNvCxnSpPr>
          <p:nvPr/>
        </p:nvCxnSpPr>
        <p:spPr>
          <a:xfrm flipV="1">
            <a:off x="903764" y="3827136"/>
            <a:ext cx="543426" cy="164852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485016" y="5737608"/>
            <a:ext cx="2366904" cy="7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Visualisé </a:t>
            </a:r>
            <a:r>
              <a:rPr lang="fr-FR" dirty="0"/>
              <a:t>Température</a:t>
            </a:r>
          </a:p>
        </p:txBody>
      </p:sp>
      <p:cxnSp>
        <p:nvCxnSpPr>
          <p:cNvPr id="51" name="Straight Connector 50"/>
          <p:cNvCxnSpPr>
            <a:stCxn id="45" idx="3"/>
            <a:endCxn id="50" idx="2"/>
          </p:cNvCxnSpPr>
          <p:nvPr/>
        </p:nvCxnSpPr>
        <p:spPr>
          <a:xfrm>
            <a:off x="903764" y="5475656"/>
            <a:ext cx="581252" cy="64711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19598" y="3236980"/>
            <a:ext cx="2952328" cy="975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Fixer consigne</a:t>
            </a:r>
          </a:p>
          <a:p>
            <a:pPr algn="ctr"/>
            <a:r>
              <a:rPr lang="fr-FR" dirty="0" err="1" smtClean="0"/>
              <a:t>Ext_</a:t>
            </a:r>
            <a:r>
              <a:rPr lang="fr-FR" dirty="0" err="1"/>
              <a:t>Horraire</a:t>
            </a:r>
            <a:endParaRPr lang="fr-FR" dirty="0" smtClean="0"/>
          </a:p>
          <a:p>
            <a:pPr algn="ctr"/>
            <a:r>
              <a:rPr lang="fr-FR" dirty="0" err="1" smtClean="0"/>
              <a:t>Ext_Température</a:t>
            </a:r>
            <a:endParaRPr lang="fr-FR" dirty="0"/>
          </a:p>
        </p:txBody>
      </p:sp>
      <p:sp>
        <p:nvSpPr>
          <p:cNvPr id="55" name="Oval 54"/>
          <p:cNvSpPr/>
          <p:nvPr/>
        </p:nvSpPr>
        <p:spPr>
          <a:xfrm>
            <a:off x="4041300" y="5879478"/>
            <a:ext cx="2399656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Fixer_Horraire</a:t>
            </a:r>
            <a:endParaRPr lang="fr-FR" dirty="0"/>
          </a:p>
        </p:txBody>
      </p:sp>
      <p:sp>
        <p:nvSpPr>
          <p:cNvPr id="56" name="Oval 55"/>
          <p:cNvSpPr/>
          <p:nvPr/>
        </p:nvSpPr>
        <p:spPr>
          <a:xfrm>
            <a:off x="4804529" y="5213703"/>
            <a:ext cx="3124302" cy="61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Fixer Température</a:t>
            </a:r>
            <a:endParaRPr lang="fr-FR" dirty="0"/>
          </a:p>
        </p:txBody>
      </p:sp>
      <p:cxnSp>
        <p:nvCxnSpPr>
          <p:cNvPr id="57" name="Straight Arrow Connector 56"/>
          <p:cNvCxnSpPr>
            <a:stCxn id="30" idx="6"/>
            <a:endCxn id="22" idx="3"/>
          </p:cNvCxnSpPr>
          <p:nvPr/>
        </p:nvCxnSpPr>
        <p:spPr>
          <a:xfrm flipV="1">
            <a:off x="3391406" y="2664357"/>
            <a:ext cx="1529950" cy="11627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7"/>
          </p:cNvCxnSpPr>
          <p:nvPr/>
        </p:nvCxnSpPr>
        <p:spPr>
          <a:xfrm flipV="1">
            <a:off x="3505295" y="2741776"/>
            <a:ext cx="1735833" cy="31086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0"/>
            <a:endCxn id="22" idx="4"/>
          </p:cNvCxnSpPr>
          <p:nvPr/>
        </p:nvCxnSpPr>
        <p:spPr>
          <a:xfrm flipH="1" flipV="1">
            <a:off x="5659658" y="2754533"/>
            <a:ext cx="936104" cy="4824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241128" y="4212301"/>
            <a:ext cx="616552" cy="68536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</p:cNvCxnSpPr>
          <p:nvPr/>
        </p:nvCxnSpPr>
        <p:spPr>
          <a:xfrm flipH="1" flipV="1">
            <a:off x="6019698" y="4212301"/>
            <a:ext cx="346982" cy="10014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0353" y="52137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7162" y="27698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11586" y="45283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extend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76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14" y="1829629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8387996" y="2741776"/>
            <a:ext cx="7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BDD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endCxn id="55" idx="1"/>
          </p:cNvCxnSpPr>
          <p:nvPr/>
        </p:nvCxnSpPr>
        <p:spPr>
          <a:xfrm flipH="1">
            <a:off x="4392721" y="5013204"/>
            <a:ext cx="726877" cy="95645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22" idx="6"/>
          </p:cNvCxnSpPr>
          <p:nvPr/>
        </p:nvCxnSpPr>
        <p:spPr>
          <a:xfrm flipH="1">
            <a:off x="6703774" y="2353533"/>
            <a:ext cx="1888814" cy="9312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2" idx="0"/>
          </p:cNvCxnSpPr>
          <p:nvPr/>
        </p:nvCxnSpPr>
        <p:spPr>
          <a:xfrm flipH="1">
            <a:off x="5659658" y="1428630"/>
            <a:ext cx="144016" cy="7101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11194" y="15161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1269" y="326377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&lt;&lt;</a:t>
            </a:r>
            <a:r>
              <a:rPr lang="fr-FR" b="1" dirty="0" err="1" smtClean="0">
                <a:solidFill>
                  <a:srgbClr val="FF0000"/>
                </a:solidFill>
              </a:rPr>
              <a:t>include</a:t>
            </a:r>
            <a:r>
              <a:rPr lang="fr-FR" b="1" dirty="0" smtClean="0">
                <a:solidFill>
                  <a:srgbClr val="FF0000"/>
                </a:solidFill>
              </a:rPr>
              <a:t>&gt;&gt;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304132" y="3608606"/>
            <a:ext cx="2687703" cy="0"/>
          </a:xfrm>
          <a:prstGeom prst="line">
            <a:avLst/>
          </a:prstGeom>
          <a:ln w="127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5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58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62" y="3633103"/>
            <a:ext cx="754149" cy="9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861506" y="4550762"/>
            <a:ext cx="14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Superviser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>
            <a:endCxn id="54" idx="6"/>
          </p:cNvCxnSpPr>
          <p:nvPr/>
        </p:nvCxnSpPr>
        <p:spPr>
          <a:xfrm flipH="1" flipV="1">
            <a:off x="8071926" y="3724641"/>
            <a:ext cx="520662" cy="48766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 animBg="1"/>
      <p:bldP spid="19" grpId="0"/>
      <p:bldP spid="20" grpId="0" animBg="1"/>
      <p:bldP spid="22" grpId="0" animBg="1"/>
      <p:bldP spid="25" grpId="0"/>
      <p:bldP spid="26" grpId="0"/>
      <p:bldP spid="29" grpId="0"/>
      <p:bldP spid="30" grpId="0" animBg="1"/>
      <p:bldP spid="37" grpId="0" animBg="1"/>
      <p:bldP spid="44" grpId="0"/>
      <p:bldP spid="46" grpId="0"/>
      <p:bldP spid="50" grpId="0" animBg="1"/>
      <p:bldP spid="54" grpId="0" animBg="1"/>
      <p:bldP spid="55" grpId="0" animBg="1"/>
      <p:bldP spid="56" grpId="0" animBg="1"/>
      <p:bldP spid="72" grpId="0"/>
      <p:bldP spid="73" grpId="0"/>
      <p:bldP spid="74" grpId="0"/>
      <p:bldP spid="77" grpId="0"/>
      <p:bldP spid="93" grpId="0"/>
      <p:bldP spid="9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dirty="0"/>
              <a:t>Synoptique du projet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>
            <a:off x="2203955" y="4109343"/>
            <a:ext cx="1165860" cy="8229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7" y="2104268"/>
            <a:ext cx="1404726" cy="1872968"/>
          </a:xfrm>
          <a:prstGeom prst="rect">
            <a:avLst/>
          </a:prstGeom>
        </p:spPr>
      </p:pic>
      <p:pic>
        <p:nvPicPr>
          <p:cNvPr id="1026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7" y="4932303"/>
            <a:ext cx="1108192" cy="1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>
            <a:off x="2752431" y="4902411"/>
            <a:ext cx="0" cy="536483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83" y="5460365"/>
            <a:ext cx="864096" cy="1159913"/>
          </a:xfrm>
          <a:prstGeom prst="rect">
            <a:avLst/>
          </a:prstGeom>
        </p:spPr>
      </p:pic>
      <p:pic>
        <p:nvPicPr>
          <p:cNvPr id="19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3" y="5460365"/>
            <a:ext cx="837671" cy="1124441"/>
          </a:xfrm>
          <a:prstGeom prst="rect">
            <a:avLst/>
          </a:prstGeom>
        </p:spPr>
      </p:pic>
      <p:cxnSp>
        <p:nvCxnSpPr>
          <p:cNvPr id="20" name="Connecteur droit avec flèche 16"/>
          <p:cNvCxnSpPr/>
          <p:nvPr/>
        </p:nvCxnSpPr>
        <p:spPr>
          <a:xfrm>
            <a:off x="4670488" y="4862761"/>
            <a:ext cx="0" cy="615782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16"/>
          <p:cNvCxnSpPr>
            <a:endCxn id="9" idx="0"/>
          </p:cNvCxnSpPr>
          <p:nvPr/>
        </p:nvCxnSpPr>
        <p:spPr>
          <a:xfrm flipH="1">
            <a:off x="2786885" y="3341412"/>
            <a:ext cx="582930" cy="767931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6"/>
          <p:cNvCxnSpPr>
            <a:endCxn id="32" idx="0"/>
          </p:cNvCxnSpPr>
          <p:nvPr/>
        </p:nvCxnSpPr>
        <p:spPr>
          <a:xfrm>
            <a:off x="4043826" y="3341412"/>
            <a:ext cx="582930" cy="738039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16"/>
          <p:cNvCxnSpPr/>
          <p:nvPr/>
        </p:nvCxnSpPr>
        <p:spPr>
          <a:xfrm>
            <a:off x="1622666" y="2777185"/>
            <a:ext cx="1129765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6"/>
          <p:cNvCxnSpPr/>
          <p:nvPr/>
        </p:nvCxnSpPr>
        <p:spPr>
          <a:xfrm flipH="1">
            <a:off x="1494215" y="3040752"/>
            <a:ext cx="1267125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2629" r="15055" b="28972"/>
          <a:stretch/>
        </p:blipFill>
        <p:spPr>
          <a:xfrm>
            <a:off x="4043826" y="4079451"/>
            <a:ext cx="1165860" cy="822960"/>
          </a:xfrm>
          <a:prstGeom prst="rect">
            <a:avLst/>
          </a:prstGeom>
        </p:spPr>
      </p:pic>
      <p:cxnSp>
        <p:nvCxnSpPr>
          <p:cNvPr id="48" name="Connecteur droit avec flèche 16"/>
          <p:cNvCxnSpPr/>
          <p:nvPr/>
        </p:nvCxnSpPr>
        <p:spPr>
          <a:xfrm>
            <a:off x="4434564" y="3040752"/>
            <a:ext cx="1073540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6"/>
          <p:cNvCxnSpPr/>
          <p:nvPr/>
        </p:nvCxnSpPr>
        <p:spPr>
          <a:xfrm flipH="1">
            <a:off x="4434564" y="2680712"/>
            <a:ext cx="1073542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J-LDS\Desktop\Projet BTS\imag\ordi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14" y="5196878"/>
            <a:ext cx="1244754" cy="124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eur droit avec flèche 16"/>
          <p:cNvCxnSpPr/>
          <p:nvPr/>
        </p:nvCxnSpPr>
        <p:spPr>
          <a:xfrm flipV="1">
            <a:off x="6156148" y="3341412"/>
            <a:ext cx="0" cy="1737986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16"/>
          <p:cNvCxnSpPr>
            <a:stCxn id="1026" idx="0"/>
            <a:endCxn id="10" idx="2"/>
          </p:cNvCxnSpPr>
          <p:nvPr/>
        </p:nvCxnSpPr>
        <p:spPr>
          <a:xfrm flipV="1">
            <a:off x="920303" y="3977236"/>
            <a:ext cx="47467" cy="955067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6"/>
          <p:cNvCxnSpPr/>
          <p:nvPr/>
        </p:nvCxnSpPr>
        <p:spPr>
          <a:xfrm flipH="1">
            <a:off x="6727364" y="2793734"/>
            <a:ext cx="1043829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10"/>
          <p:cNvPicPr>
            <a:picLocks noChangeAspect="1"/>
          </p:cNvPicPr>
          <p:nvPr/>
        </p:nvPicPr>
        <p:blipFill>
          <a:blip r:embed="rId8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17" y="2254606"/>
            <a:ext cx="783869" cy="1045158"/>
          </a:xfrm>
          <a:prstGeom prst="rect">
            <a:avLst/>
          </a:prstGeom>
        </p:spPr>
      </p:pic>
      <p:cxnSp>
        <p:nvCxnSpPr>
          <p:cNvPr id="99" name="Connecteur droit avec flèche 16"/>
          <p:cNvCxnSpPr/>
          <p:nvPr/>
        </p:nvCxnSpPr>
        <p:spPr>
          <a:xfrm>
            <a:off x="6727364" y="3040752"/>
            <a:ext cx="1043829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6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30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808" y="5018221"/>
            <a:ext cx="1108192" cy="1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avec flèche 16"/>
          <p:cNvCxnSpPr/>
          <p:nvPr/>
        </p:nvCxnSpPr>
        <p:spPr>
          <a:xfrm flipH="1">
            <a:off x="7030868" y="5809945"/>
            <a:ext cx="925508" cy="0"/>
          </a:xfrm>
          <a:prstGeom prst="straightConnector1">
            <a:avLst/>
          </a:prstGeom>
          <a:ln w="762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Users\J-LDS\Desktop\Projet BTS\imag\esp32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93" b="97792" l="7200" r="94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29" y="2348212"/>
            <a:ext cx="1500871" cy="9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:\Users\J-LDS\Desktop\Projet BTS\imag\sonde.jp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81" y="1768389"/>
            <a:ext cx="859347" cy="8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C:\Users\J-LDS\Desktop\Projet BTS\imag\router1.jp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85" y="2221761"/>
            <a:ext cx="1633647" cy="91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ésultats de recherche d'images pour « bonhomme fond TRANSPARENT »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4" y="4932303"/>
            <a:ext cx="1108192" cy="14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13" y="266371"/>
            <a:ext cx="8229600" cy="1143000"/>
          </a:xfrm>
        </p:spPr>
        <p:txBody>
          <a:bodyPr/>
          <a:lstStyle/>
          <a:p>
            <a:r>
              <a:rPr lang="fr-FR" dirty="0" smtClean="0"/>
              <a:t>Diagramme de déploiement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57155" y="1409371"/>
            <a:ext cx="2016224" cy="23762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Android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7490" y="2712661"/>
            <a:ext cx="1133800" cy="882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MACC</a:t>
            </a:r>
            <a:endParaRPr lang="fr-FR" dirty="0"/>
          </a:p>
        </p:txBody>
      </p:sp>
      <p:sp>
        <p:nvSpPr>
          <p:cNvPr id="11" name="Cube 10"/>
          <p:cNvSpPr/>
          <p:nvPr/>
        </p:nvSpPr>
        <p:spPr>
          <a:xfrm>
            <a:off x="3177812" y="1736811"/>
            <a:ext cx="2402300" cy="185857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ESP Salle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</p:txBody>
      </p:sp>
      <p:sp>
        <p:nvSpPr>
          <p:cNvPr id="12" name="Cube 11"/>
          <p:cNvSpPr/>
          <p:nvPr/>
        </p:nvSpPr>
        <p:spPr>
          <a:xfrm>
            <a:off x="6877167" y="1637176"/>
            <a:ext cx="2232248" cy="132377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dataBase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MYSQL</a:t>
            </a:r>
          </a:p>
          <a:p>
            <a:pPr algn="ctr"/>
            <a:r>
              <a:rPr lang="fr-FR" dirty="0" smtClean="0"/>
              <a:t>MACC</a:t>
            </a:r>
          </a:p>
        </p:txBody>
      </p:sp>
      <p:sp>
        <p:nvSpPr>
          <p:cNvPr id="13" name="Cube 12"/>
          <p:cNvSpPr/>
          <p:nvPr/>
        </p:nvSpPr>
        <p:spPr>
          <a:xfrm>
            <a:off x="2678673" y="4618898"/>
            <a:ext cx="2499757" cy="172985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ESP Clim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</p:txBody>
      </p:sp>
      <p:sp>
        <p:nvSpPr>
          <p:cNvPr id="14" name="Cube 13"/>
          <p:cNvSpPr/>
          <p:nvPr/>
        </p:nvSpPr>
        <p:spPr>
          <a:xfrm>
            <a:off x="7057187" y="4653136"/>
            <a:ext cx="2052228" cy="1800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</a:t>
            </a:r>
            <a:r>
              <a:rPr lang="fr-FR" dirty="0" err="1" smtClean="0"/>
              <a:t>device</a:t>
            </a:r>
            <a:r>
              <a:rPr lang="fr-FR" dirty="0" smtClean="0"/>
              <a:t>&gt;&gt;</a:t>
            </a:r>
          </a:p>
          <a:p>
            <a:pPr algn="ctr"/>
            <a:r>
              <a:rPr lang="fr-FR" dirty="0" smtClean="0"/>
              <a:t>Climatiseur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73379" y="2457960"/>
            <a:ext cx="1104433" cy="4501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80112" y="2431289"/>
            <a:ext cx="1314865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</p:cNvCxnSpPr>
          <p:nvPr/>
        </p:nvCxnSpPr>
        <p:spPr>
          <a:xfrm>
            <a:off x="5178430" y="5267593"/>
            <a:ext cx="1878757" cy="6612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  <a:endCxn id="13" idx="0"/>
          </p:cNvCxnSpPr>
          <p:nvPr/>
        </p:nvCxnSpPr>
        <p:spPr>
          <a:xfrm flipH="1">
            <a:off x="4144783" y="3595389"/>
            <a:ext cx="1857" cy="1023509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7257" y="393876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2250" y="20380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3379" y="20380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&lt;&lt;WIFI&gt;&gt;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5957" y="4894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&lt;&lt;IR&gt;&gt;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4906" y="2498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29932" y="2490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12259" y="3600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4359" y="5317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44281" y="529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6208" y="24919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5957" y="24457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0..*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5197" y="42821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0..3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Flowchart: Card 39"/>
          <p:cNvSpPr/>
          <p:nvPr/>
        </p:nvSpPr>
        <p:spPr>
          <a:xfrm rot="5400000">
            <a:off x="917068" y="2840885"/>
            <a:ext cx="296397" cy="24471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321"/>
              <a:gd name="connsiteY0" fmla="*/ 4725 h 10000"/>
              <a:gd name="connsiteX1" fmla="*/ 2321 w 10321"/>
              <a:gd name="connsiteY1" fmla="*/ 0 h 10000"/>
              <a:gd name="connsiteX2" fmla="*/ 10321 w 10321"/>
              <a:gd name="connsiteY2" fmla="*/ 0 h 10000"/>
              <a:gd name="connsiteX3" fmla="*/ 10321 w 10321"/>
              <a:gd name="connsiteY3" fmla="*/ 10000 h 10000"/>
              <a:gd name="connsiteX4" fmla="*/ 321 w 10321"/>
              <a:gd name="connsiteY4" fmla="*/ 10000 h 10000"/>
              <a:gd name="connsiteX5" fmla="*/ 0 w 10321"/>
              <a:gd name="connsiteY5" fmla="*/ 4725 h 10000"/>
              <a:gd name="connsiteX0" fmla="*/ 161 w 10000"/>
              <a:gd name="connsiteY0" fmla="*/ 4336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336 h 10000"/>
              <a:gd name="connsiteX0" fmla="*/ 161 w 10000"/>
              <a:gd name="connsiteY0" fmla="*/ 4336 h 10000"/>
              <a:gd name="connsiteX1" fmla="*/ 3776 w 10000"/>
              <a:gd name="connsiteY1" fmla="*/ 134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336 h 10000"/>
              <a:gd name="connsiteX0" fmla="*/ 161 w 10000"/>
              <a:gd name="connsiteY0" fmla="*/ 4739 h 10000"/>
              <a:gd name="connsiteX1" fmla="*/ 3776 w 10000"/>
              <a:gd name="connsiteY1" fmla="*/ 134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739 h 10000"/>
              <a:gd name="connsiteX0" fmla="*/ 161 w 10000"/>
              <a:gd name="connsiteY0" fmla="*/ 4739 h 10000"/>
              <a:gd name="connsiteX1" fmla="*/ 4220 w 10000"/>
              <a:gd name="connsiteY1" fmla="*/ 268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1 w 10000"/>
              <a:gd name="connsiteY5" fmla="*/ 473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1" y="4739"/>
                </a:moveTo>
                <a:lnTo>
                  <a:pt x="4220" y="268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4" y="8112"/>
                  <a:pt x="107" y="6627"/>
                  <a:pt x="161" y="4739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62065" y="2823777"/>
            <a:ext cx="0" cy="13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062065" y="2961243"/>
            <a:ext cx="112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347864" y="2757862"/>
            <a:ext cx="1512167" cy="6879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DHT22</a:t>
            </a:r>
            <a:endParaRPr lang="fr-FR" dirty="0"/>
          </a:p>
        </p:txBody>
      </p:sp>
      <p:sp>
        <p:nvSpPr>
          <p:cNvPr id="74" name="Action Button: Custom 73">
            <a:hlinkClick r:id="" action="ppaction://noaction" highlightClick="1"/>
          </p:cNvPr>
          <p:cNvSpPr/>
          <p:nvPr/>
        </p:nvSpPr>
        <p:spPr>
          <a:xfrm>
            <a:off x="4610736" y="2862816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553493" y="2894676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553493" y="2982913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3021359" y="5687163"/>
            <a:ext cx="1512167" cy="576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Emetteur</a:t>
            </a:r>
            <a:endParaRPr lang="fr-FR" dirty="0"/>
          </a:p>
        </p:txBody>
      </p:sp>
      <p:sp>
        <p:nvSpPr>
          <p:cNvPr id="78" name="Action Button: Custom 77">
            <a:hlinkClick r:id="" action="ppaction://noaction" highlightClick="1"/>
          </p:cNvPr>
          <p:cNvSpPr/>
          <p:nvPr/>
        </p:nvSpPr>
        <p:spPr>
          <a:xfrm>
            <a:off x="4284231" y="5792117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226988" y="5823977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4226988" y="5912214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7164288" y="5892542"/>
            <a:ext cx="1405066" cy="5308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fr-FR" dirty="0" smtClean="0"/>
              <a:t>Récepteur</a:t>
            </a:r>
            <a:endParaRPr lang="fr-FR" dirty="0"/>
          </a:p>
        </p:txBody>
      </p:sp>
      <p:sp>
        <p:nvSpPr>
          <p:cNvPr id="82" name="Action Button: Custom 81">
            <a:hlinkClick r:id="" action="ppaction://noaction" highlightClick="1"/>
          </p:cNvPr>
          <p:cNvSpPr/>
          <p:nvPr/>
        </p:nvSpPr>
        <p:spPr>
          <a:xfrm>
            <a:off x="8320059" y="5951790"/>
            <a:ext cx="147109" cy="200852"/>
          </a:xfrm>
          <a:prstGeom prst="actionButtonBlank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8262816" y="5983650"/>
            <a:ext cx="108300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8262816" y="6071887"/>
            <a:ext cx="113078" cy="457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/>
          <p:cNvSpPr txBox="1"/>
          <p:nvPr/>
        </p:nvSpPr>
        <p:spPr>
          <a:xfrm>
            <a:off x="8674000" y="62065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7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 (BDD)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55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proj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Theme_projet</Template>
  <TotalTime>22811</TotalTime>
  <Words>1344</Words>
  <Application>Microsoft Office PowerPoint</Application>
  <PresentationFormat>On-screen Show (4:3)</PresentationFormat>
  <Paragraphs>564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Theme_projet</vt:lpstr>
      <vt:lpstr>MACC Marche Arrêt Circuit Climatiseurs </vt:lpstr>
      <vt:lpstr>Projet</vt:lpstr>
      <vt:lpstr>Présentation du projet</vt:lpstr>
      <vt:lpstr>Matériel utilisé </vt:lpstr>
      <vt:lpstr>PowerPoint Presentation</vt:lpstr>
      <vt:lpstr>Diagramme de Cas d'Utilisation</vt:lpstr>
      <vt:lpstr>Synoptique du projet </vt:lpstr>
      <vt:lpstr>Diagramme de déploiement</vt:lpstr>
      <vt:lpstr>Base de donnée (BDD)</vt:lpstr>
      <vt:lpstr>Cahier des charges </vt:lpstr>
      <vt:lpstr>Ma partie</vt:lpstr>
      <vt:lpstr>Cas d'Utilisation de l'Application</vt:lpstr>
      <vt:lpstr>Environnement de développement</vt:lpstr>
      <vt:lpstr>IHM sur Android Studio</vt:lpstr>
      <vt:lpstr>Interface</vt:lpstr>
      <vt:lpstr>Interfaces</vt:lpstr>
      <vt:lpstr>Interface</vt:lpstr>
      <vt:lpstr>GraphView</vt:lpstr>
      <vt:lpstr>Interface</vt:lpstr>
      <vt:lpstr>Conception</vt:lpstr>
      <vt:lpstr>Diagramme de Séquence Global ?</vt:lpstr>
      <vt:lpstr>Diagramme de Séquence Identification</vt:lpstr>
      <vt:lpstr>Diagramme de Séquence d’Accueil</vt:lpstr>
      <vt:lpstr>Récupérer la température dans la BDD </vt:lpstr>
      <vt:lpstr>Petit Info</vt:lpstr>
      <vt:lpstr>AsyncTask ???</vt:lpstr>
      <vt:lpstr>Connexion au BDD</vt:lpstr>
      <vt:lpstr>Communication avec ESP32</vt:lpstr>
      <vt:lpstr>Message</vt:lpstr>
      <vt:lpstr>Diagramme de classe de l’application</vt:lpstr>
      <vt:lpstr>Version</vt:lpstr>
      <vt:lpstr>L’économie</vt:lpstr>
      <vt:lpstr>Problème</vt:lpstr>
      <vt:lpstr>Les améliorations de l’appli</vt:lpstr>
      <vt:lpstr>Les améliorations du système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Marche Arrêt Circuit Climatiseurs</dc:title>
  <dc:creator>Jean-Laurent Duzant</dc:creator>
  <cp:lastModifiedBy>Jean-Laurent Duzant</cp:lastModifiedBy>
  <cp:revision>211</cp:revision>
  <dcterms:created xsi:type="dcterms:W3CDTF">2009-01-13T09:44:07Z</dcterms:created>
  <dcterms:modified xsi:type="dcterms:W3CDTF">2018-06-10T02:34:24Z</dcterms:modified>
</cp:coreProperties>
</file>