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73" r:id="rId2"/>
    <p:sldId id="256" r:id="rId3"/>
    <p:sldId id="257" r:id="rId4"/>
    <p:sldId id="276" r:id="rId5"/>
    <p:sldId id="270" r:id="rId6"/>
    <p:sldId id="259" r:id="rId7"/>
    <p:sldId id="271" r:id="rId8"/>
    <p:sldId id="260" r:id="rId9"/>
    <p:sldId id="261" r:id="rId10"/>
    <p:sldId id="264" r:id="rId11"/>
    <p:sldId id="279" r:id="rId12"/>
    <p:sldId id="280" r:id="rId13"/>
    <p:sldId id="281" r:id="rId14"/>
    <p:sldId id="263" r:id="rId15"/>
    <p:sldId id="283" r:id="rId16"/>
    <p:sldId id="286" r:id="rId17"/>
    <p:sldId id="287" r:id="rId18"/>
    <p:sldId id="285" r:id="rId19"/>
    <p:sldId id="269" r:id="rId2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CC"/>
    <a:srgbClr val="66FF99"/>
    <a:srgbClr val="FFFFFF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86" y="-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2057C1-56DA-498A-A6EF-2A5019710084}" type="datetimeFigureOut">
              <a:rPr lang="en-US" smtClean="0"/>
              <a:t>5/26/2018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
								Click to edit Master text styles 
								</a:t>
            </a:r>
          </a:p>
          <a:p>
            <a:pPr lvl="1"/>
            <a:r>
              <a:rPr lang="en-US" smtClean="0"/>
              <a:t>
								Second level 
								</a:t>
            </a:r>
          </a:p>
          <a:p>
            <a:pPr lvl="2"/>
            <a:r>
              <a:rPr lang="en-US" smtClean="0"/>
              <a:t>
								Third level 
								</a:t>
            </a:r>
          </a:p>
          <a:p>
            <a:pPr lvl="3"/>
            <a:r>
              <a:rPr lang="en-US" smtClean="0"/>
              <a:t>
								Fourth level 
								</a:t>
            </a:r>
          </a:p>
          <a:p>
            <a:pPr lvl="4"/>
            <a:r>
              <a:rPr lang="en-US" smtClean="0"/>
              <a:t>
								Fifth level 
								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D5E0C3-80C2-4ECD-858C-FC537B20F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355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D5E0C3-80C2-4ECD-858C-FC537B20FBAD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D5E0C3-80C2-4ECD-858C-FC537B20FBAD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D5E0C3-80C2-4ECD-858C-FC537B20FBAD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D5E0C3-80C2-4ECD-858C-FC537B20FBAD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D5E0C3-80C2-4ECD-858C-FC537B20FBAD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D5E0C3-80C2-4ECD-858C-FC537B20FBAD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D5E0C3-80C2-4ECD-858C-FC537B20FBAD}" type="slidenum">
              <a:rPr lang="en-US" smtClean="0"/>
              <a:t>14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C877CBD-75F7-C140-A2CD-6A14B0258049}" type="datetimeFigureOut">
              <a:rPr lang="en-US"/>
              <a:pPr/>
              <a:t>5/26/2018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BC6C60-F917-0547-B7DF-0F3396DC3A1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495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841DCBB-FECD-BD4C-8B78-6467526E46B7}" type="datetimeFigureOut">
              <a:rPr lang="en-US"/>
              <a:pPr/>
              <a:t>5/26/2018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2CD52B-BBF4-3E46-9B3D-B6B025A31EF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480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3549D0A-252D-9B4A-B3F8-D98E479F15F3}" type="datetimeFigureOut">
              <a:rPr lang="en-US"/>
              <a:pPr/>
              <a:t>5/26/2018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472459-B336-024C-87EF-1CDF12E0B60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3628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M Export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457200" y="43200"/>
            <a:ext cx="8229600" cy="1143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Left body"/>
          <p:cNvSpPr>
            <a:spLocks noGrp="1"/>
          </p:cNvSpPr>
          <p:nvPr>
            <p:ph type="body" idx="1"/>
          </p:nvPr>
        </p:nvSpPr>
        <p:spPr>
          <a:xfrm>
            <a:off x="457200" y="1414801"/>
            <a:ext cx="3985200" cy="3442960"/>
          </a:xfrm>
        </p:spPr>
        <p:txBody>
          <a:bodyPr/>
          <a:lstStyle/>
          <a:p>
            <a:pPr lvl="0"/>
            <a:endParaRPr lang="en-US" dirty="0"/>
          </a:p>
        </p:txBody>
      </p:sp>
      <p:sp>
        <p:nvSpPr>
          <p:cNvPr id="5" name="Footer"/>
          <p:cNvSpPr>
            <a:spLocks noGrp="1"/>
          </p:cNvSpPr>
          <p:nvPr>
            <p:ph type="body" sz="quarter" idx="3"/>
          </p:nvPr>
        </p:nvSpPr>
        <p:spPr>
          <a:xfrm>
            <a:off x="500034" y="5119200"/>
            <a:ext cx="8229600" cy="1595948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4" name="Right body"/>
          <p:cNvSpPr>
            <a:spLocks noGrp="1"/>
          </p:cNvSpPr>
          <p:nvPr>
            <p:ph type="pic" sz="quarter" idx="1"/>
          </p:nvPr>
        </p:nvSpPr>
        <p:spPr>
          <a:xfrm>
            <a:off x="4705200" y="1414800"/>
            <a:ext cx="3985200" cy="34416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endParaRPr lang="en-US" dirty="0"/>
          </a:p>
        </p:txBody>
      </p:sp>
      <p:sp>
        <p:nvSpPr>
          <p:cNvPr id="6" name="Right body"/>
          <p:cNvSpPr>
            <a:spLocks noGrp="1"/>
          </p:cNvSpPr>
          <p:nvPr>
            <p:ph type="body" idx="2"/>
          </p:nvPr>
        </p:nvSpPr>
        <p:spPr>
          <a:xfrm>
            <a:off x="4705200" y="1414801"/>
            <a:ext cx="3985200" cy="3442960"/>
          </a:xfrm>
        </p:spPr>
        <p:txBody>
          <a:bodyPr/>
          <a:lstStyle/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M Export Layou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457200" y="43200"/>
            <a:ext cx="8229600" cy="1143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Left bod"/>
          <p:cNvSpPr>
            <a:spLocks noGrp="1"/>
          </p:cNvSpPr>
          <p:nvPr>
            <p:ph type="body" idx="1"/>
          </p:nvPr>
        </p:nvSpPr>
        <p:spPr>
          <a:xfrm>
            <a:off x="457200" y="1414801"/>
            <a:ext cx="3985200" cy="3442960"/>
          </a:xfrm>
        </p:spPr>
        <p:txBody>
          <a:bodyPr/>
          <a:lstStyle/>
          <a:p>
            <a:pPr lvl="0"/>
            <a:endParaRPr lang="en-US" dirty="0"/>
          </a:p>
        </p:txBody>
      </p:sp>
      <p:sp>
        <p:nvSpPr>
          <p:cNvPr id="5" name="Footer"/>
          <p:cNvSpPr>
            <a:spLocks noGrp="1"/>
          </p:cNvSpPr>
          <p:nvPr>
            <p:ph type="body" sz="quarter" idx="3"/>
          </p:nvPr>
        </p:nvSpPr>
        <p:spPr>
          <a:xfrm>
            <a:off x="500034" y="5119200"/>
            <a:ext cx="8229600" cy="1595948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4" name="Right body"/>
          <p:cNvSpPr>
            <a:spLocks noGrp="1"/>
          </p:cNvSpPr>
          <p:nvPr>
            <p:ph type="body" idx="2"/>
          </p:nvPr>
        </p:nvSpPr>
        <p:spPr>
          <a:xfrm>
            <a:off x="4705200" y="1414800"/>
            <a:ext cx="3985200" cy="344296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F72B267-212D-3449-9DD8-ECFD017D40D8}" type="datetimeFigureOut">
              <a:rPr lang="en-US"/>
              <a:pPr/>
              <a:t>5/26/2018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FFBBBD-9F56-154F-8623-4C103C6D0B9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229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7C4B258-8026-E347-91E4-AB9C62244A12}" type="datetimeFigureOut">
              <a:rPr lang="en-US"/>
              <a:pPr/>
              <a:t>5/26/2018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BFB73E-D16B-7B48-95C1-59653ABF65D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051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>
                <a:solidFill>
                  <a:srgbClr val="FFFFFF"/>
                </a:solidFill>
              </a:defRPr>
            </a:lvl1pPr>
            <a:lvl2pPr>
              <a:defRPr sz="2400">
                <a:solidFill>
                  <a:srgbClr val="FFFFFF"/>
                </a:solidFill>
              </a:defRPr>
            </a:lvl2pPr>
            <a:lvl3pPr>
              <a:defRPr sz="2000">
                <a:solidFill>
                  <a:srgbClr val="FFFFFF"/>
                </a:solidFill>
              </a:defRPr>
            </a:lvl3pPr>
            <a:lvl4pPr>
              <a:defRPr sz="1800">
                <a:solidFill>
                  <a:srgbClr val="FFFFFF"/>
                </a:solidFill>
              </a:defRPr>
            </a:lvl4pPr>
            <a:lvl5pPr>
              <a:defRPr sz="1800">
                <a:solidFill>
                  <a:srgbClr val="FFFF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>
                <a:solidFill>
                  <a:srgbClr val="FFFF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ln>
            <a:solidFill>
              <a:srgbClr val="00FFCC"/>
            </a:solidFill>
          </a:ln>
        </p:spPr>
        <p:txBody>
          <a:bodyPr/>
          <a:lstStyle/>
          <a:p>
            <a:r>
              <a:rPr lang="en-US" smtClean="0"/>
              <a:t>Click to edit Master title style</a:t>
            </a:r>
            <a:endParaRPr lang="da-DK" dirty="0" smtClean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41E01BB-050B-7E4E-85CA-49620148FF8B}" type="datetimeFigureOut">
              <a:rPr lang="en-US"/>
              <a:pPr/>
              <a:t>5/26/2018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061C3D-4C8D-0C4B-B8A8-398AA9F46F6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251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48705AB-1E3C-2247-A283-C86F526ABE26}" type="datetimeFigureOut">
              <a:rPr lang="en-US"/>
              <a:pPr/>
              <a:t>5/26/2018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DF8353-655E-F540-BB14-A96009D809A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120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8ECE988-F09B-FC44-90ED-8BC9BE2D6511}" type="datetimeFigureOut">
              <a:rPr lang="en-US"/>
              <a:pPr/>
              <a:t>5/26/2018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9F3073-033F-8945-9319-92EAD14437F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349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6756D75-AD59-BB47-9AE0-14226F457CBC}" type="datetimeFigureOut">
              <a:rPr lang="en-US"/>
              <a:pPr/>
              <a:t>5/26/2018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E78F64-16DA-6F47-9860-36714CFD8C5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90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3EE3184-BD37-FB42-A92F-A9B4E64850F8}" type="datetimeFigureOut">
              <a:rPr lang="en-US"/>
              <a:pPr/>
              <a:t>5/26/2018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552A8F-45DD-134F-B437-EB4EF4C5115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34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2FADEF7-91C6-3840-B602-9C3C6DFC1332}" type="datetimeFigureOut">
              <a:rPr lang="en-US"/>
              <a:pPr/>
              <a:t>5/26/2018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A096FA5-9139-134B-9E2F-E162697DCCB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074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6" descr="Picture1.jpg"/>
          <p:cNvPicPr>
            <a:picLocks noChangeAspect="1"/>
          </p:cNvPicPr>
          <p:nvPr/>
        </p:nvPicPr>
        <p:blipFill>
          <a:blip r:embed="rId1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F2F2F2"/>
                </a:solidFill>
                <a:latin typeface="Century Gothic" charset="0"/>
              </a:defRPr>
            </a:lvl1pPr>
          </a:lstStyle>
          <a:p>
            <a:fld id="{58A511F0-FF58-C44B-B3BD-698C44C8A085}" type="datetimeFigureOut">
              <a:rPr lang="en-US"/>
              <a:pPr/>
              <a:t>5/26/2018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F2F2F2"/>
                </a:solidFill>
                <a:latin typeface="Century Gothic" charset="0"/>
              </a:defRPr>
            </a:lvl1pPr>
          </a:lstStyle>
          <a:p>
            <a:fld id="{5E35633D-8E68-4A4F-BFFC-ADA8967B04C6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00FFCC"/>
          </a:solidFill>
          <a:latin typeface="+mj-lt"/>
          <a:ea typeface="ＭＳ Ｐゴシック" charset="0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FFCC"/>
          </a:solidFill>
          <a:latin typeface="Century Gothic" pitchFamily="34" charset="0"/>
          <a:ea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FFCC"/>
          </a:solidFill>
          <a:latin typeface="Century Gothic" pitchFamily="34" charset="0"/>
          <a:ea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FFCC"/>
          </a:solidFill>
          <a:latin typeface="Century Gothic" pitchFamily="34" charset="0"/>
          <a:ea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FFCC"/>
          </a:solidFill>
          <a:latin typeface="Century Gothic" pitchFamily="34" charset="0"/>
          <a:ea typeface="ＭＳ Ｐゴシック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Book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Book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Book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Book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rgbClr val="FFFFFF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rgbClr val="FFFFFF"/>
          </a:solidFill>
          <a:latin typeface="+mn-lt"/>
          <a:ea typeface="ＭＳ Ｐゴシック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rgbClr val="FFFFFF"/>
          </a:solidFill>
          <a:latin typeface="+mn-lt"/>
          <a:ea typeface="ＭＳ Ｐゴシック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rgbClr val="FFFFFF"/>
          </a:solidFill>
          <a:latin typeface="+mn-lt"/>
          <a:ea typeface="ＭＳ Ｐゴシック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rgbClr val="FFFFFF"/>
          </a:solidFill>
          <a:latin typeface="+mn-lt"/>
          <a:ea typeface="ＭＳ Ｐゴシック" charset="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4.png"/><Relationship Id="rId7" Type="http://schemas.openxmlformats.org/officeDocument/2006/relationships/image" Target="../media/image6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5.png"/><Relationship Id="rId10" Type="http://schemas.openxmlformats.org/officeDocument/2006/relationships/image" Target="../media/image8.png"/><Relationship Id="rId4" Type="http://schemas.microsoft.com/office/2007/relationships/hdphoto" Target="../media/hdphoto1.wdp"/><Relationship Id="rId9" Type="http://schemas.microsoft.com/office/2007/relationships/hdphoto" Target="../media/hdphoto3.wdp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microsoft.com/office/2007/relationships/hdphoto" Target="../media/hdphoto4.wdp"/><Relationship Id="rId4" Type="http://schemas.openxmlformats.org/officeDocument/2006/relationships/image" Target="../media/image10.png"/><Relationship Id="rId9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r-FR" b="1" dirty="0" smtClean="0"/>
              <a:t>MACC</a:t>
            </a:r>
            <a:br>
              <a:rPr lang="fr-FR" b="1" dirty="0" smtClean="0"/>
            </a:br>
            <a:r>
              <a:rPr lang="fr-FR" sz="2700" b="1" spc="600" dirty="0">
                <a:effectLst/>
              </a:rPr>
              <a:t>Marche Arrêt Circuit Climatiseurs</a:t>
            </a:r>
            <a:r>
              <a:rPr lang="fr-FR" dirty="0">
                <a:effectLst/>
              </a:rPr>
              <a:t/>
            </a:r>
            <a:br>
              <a:rPr lang="fr-FR" dirty="0">
                <a:effectLst/>
              </a:rPr>
            </a:b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5796136" y="116632"/>
            <a:ext cx="3200400" cy="694928"/>
          </a:xfrm>
        </p:spPr>
        <p:txBody>
          <a:bodyPr/>
          <a:lstStyle/>
          <a:p>
            <a:r>
              <a:rPr lang="fr-FR" sz="2000" dirty="0" smtClean="0"/>
              <a:t>Projet Juin 2018</a:t>
            </a:r>
            <a:endParaRPr lang="fr-FR" sz="2000" dirty="0"/>
          </a:p>
        </p:txBody>
      </p:sp>
      <p:sp>
        <p:nvSpPr>
          <p:cNvPr id="4" name="ZoneTexte 3"/>
          <p:cNvSpPr txBox="1"/>
          <p:nvPr/>
        </p:nvSpPr>
        <p:spPr>
          <a:xfrm>
            <a:off x="4305011" y="6237312"/>
            <a:ext cx="48593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chemeClr val="bg1"/>
                </a:solidFill>
              </a:rPr>
              <a:t>BTS Systèmes Numérique </a:t>
            </a:r>
          </a:p>
          <a:p>
            <a:r>
              <a:rPr lang="fr-FR" sz="1400" dirty="0" smtClean="0">
                <a:solidFill>
                  <a:schemeClr val="bg1"/>
                </a:solidFill>
              </a:rPr>
              <a:t>Option A Informatique et Réseaux </a:t>
            </a:r>
            <a:endParaRPr lang="fr-FR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3422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{{29F461D5-8D54-41E2-9396-F9D88FA4D81A}}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116632"/>
            <a:ext cx="8229600" cy="1143000"/>
          </a:xfrm>
        </p:spPr>
        <p:txBody>
          <a:bodyPr/>
          <a:lstStyle/>
          <a:p>
            <a:r>
              <a:rPr lang="fr-FR" dirty="0" smtClean="0"/>
              <a:t>Environnement de développement</a:t>
            </a:r>
            <a:endParaRPr lang="fr-FR" dirty="0"/>
          </a:p>
        </p:txBody>
      </p:sp>
      <p:sp>
        <p:nvSpPr>
          <p:cNvPr id="107" name="Branch notes"/>
          <p:cNvSpPr>
            <a:spLocks noGrp="1"/>
          </p:cNvSpPr>
          <p:nvPr>
            <p:ph type="body" idx="1"/>
          </p:nvPr>
        </p:nvSpPr>
        <p:spPr>
          <a:xfrm>
            <a:off x="971600" y="2132856"/>
            <a:ext cx="8064896" cy="2808312"/>
          </a:xfrm>
        </p:spPr>
        <p:txBody>
          <a:bodyPr/>
          <a:lstStyle/>
          <a:p>
            <a:pPr marL="0" indent="0">
              <a:buNone/>
            </a:pPr>
            <a:r>
              <a:rPr sz="1800" u="none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sz="1800" u="none" baseline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Android Studio </a:t>
            </a:r>
            <a:r>
              <a:rPr sz="1800" u="non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sz="1800" u="non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sorti</a:t>
            </a:r>
            <a:r>
              <a:rPr sz="1800" u="non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u="non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sz="1800" u="non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2013, </a:t>
            </a:r>
            <a:r>
              <a:rPr sz="1800" u="non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dont</a:t>
            </a:r>
            <a:r>
              <a:rPr sz="1800" u="non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u="none" baseline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l’installation</a:t>
            </a:r>
            <a:r>
              <a:rPr sz="1800" u="none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u="non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est</a:t>
            </a:r>
            <a:r>
              <a:rPr sz="1800" u="non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u="non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réalisable</a:t>
            </a:r>
            <a:r>
              <a:rPr sz="1800" u="non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u="non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sz="1800" u="non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u="non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même</a:t>
            </a:r>
            <a:r>
              <a:rPr sz="1800" u="non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temps que le SDK sur tout type de </a:t>
            </a:r>
            <a:r>
              <a:rPr sz="1800" u="non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systèmes</a:t>
            </a:r>
            <a:r>
              <a:rPr sz="1800" u="non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u="non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d’’exploitation</a:t>
            </a:r>
            <a:r>
              <a:rPr sz="1800" u="non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sz="1800" u="non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représente</a:t>
            </a:r>
            <a:r>
              <a:rPr sz="1800" u="non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u="none" baseline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l’IDE</a:t>
            </a:r>
            <a:r>
              <a:rPr sz="1800" u="none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u="non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privilégié</a:t>
            </a:r>
            <a:r>
              <a:rPr sz="1800" u="non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 Google pour la </a:t>
            </a:r>
            <a:r>
              <a:rPr sz="1800" u="non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création</a:t>
            </a:r>
            <a:r>
              <a:rPr sz="1800" u="non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u="non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d’’applications</a:t>
            </a:r>
            <a:r>
              <a:rPr sz="1800" u="non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Android</a:t>
            </a:r>
            <a:r>
              <a:rPr sz="1800" u="none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fr-FR" sz="1800" u="none" baseline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fr-F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Codage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584" y="1556792"/>
            <a:ext cx="8064896" cy="4525963"/>
          </a:xfrm>
        </p:spPr>
        <p:txBody>
          <a:bodyPr/>
          <a:lstStyle/>
          <a:p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Interfaces</a:t>
            </a:r>
          </a:p>
          <a:p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Diagramme 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 Séquence de différent écran (</a:t>
            </a:r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Activitée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Librairies utilise</a:t>
            </a:r>
          </a:p>
          <a:p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Problème actuel </a:t>
            </a:r>
          </a:p>
          <a:p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 suite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36745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78" y="127101"/>
            <a:ext cx="8229600" cy="1143000"/>
          </a:xfrm>
        </p:spPr>
        <p:txBody>
          <a:bodyPr/>
          <a:lstStyle/>
          <a:p>
            <a:r>
              <a:rPr lang="fr-FR" dirty="0" smtClean="0"/>
              <a:t>Interfaces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099" name="Picture 3" descr="C:\Users\J-LDS\Desktop\Projet BTS\imag\loginHome_im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54" y="960177"/>
            <a:ext cx="4448175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C:\Users\J-LDS\Desktop\Projet BTS\imag\climHome_im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5380" y="3068960"/>
            <a:ext cx="4448175" cy="3667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C:\Users\J-LDS\Desktop\Projet BTS\imag\graphScreen_im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8185" y="1024344"/>
            <a:ext cx="4419600" cy="3609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7429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143000"/>
          </a:xfrm>
        </p:spPr>
        <p:txBody>
          <a:bodyPr/>
          <a:lstStyle/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Diagramme de 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Séquence </a:t>
            </a:r>
            <a:r>
              <a:rPr lang="fr-F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LoginHome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3074" name="Picture 2" descr="C:\Users\J-LDS\Desktop\Projet BTS\imag\sequence_app_loginhome2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560498"/>
            <a:ext cx="8856984" cy="3164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J-LDS\Desktop\Projet BTS\imag\sequence_app_loginhome2-2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045" y="2204864"/>
            <a:ext cx="8862451" cy="3450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J-LDS\Desktop\Projet BTS\imag\sequence_app_loginhome3-3.PNG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665" y="2533872"/>
            <a:ext cx="8897536" cy="3343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3578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10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{{0E979591-E795-4A70-A9E1-36839AC715FD}}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540568" y="-243408"/>
            <a:ext cx="10081120" cy="1143000"/>
          </a:xfrm>
        </p:spPr>
        <p:txBody>
          <a:bodyPr/>
          <a:lstStyle/>
          <a:p>
            <a:pPr marL="0" indent="0"/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Diagramme de Séquence </a:t>
            </a:r>
            <a:r>
              <a:rPr lang="fr-F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ClimHome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>
            <a:off x="4932040" y="5200650"/>
            <a:ext cx="0" cy="18287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3995936" y="5200650"/>
            <a:ext cx="0" cy="18287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1" name="Picture 3" descr="C:\Users\J-LDS\Desktop\Projet BTS\imag\sequence_app_v5.1.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238" y="665020"/>
            <a:ext cx="6289002" cy="5987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J-LDS\Desktop\Projet BTS\imag\sequence_app_v5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665020"/>
            <a:ext cx="6408712" cy="5944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Récupérer la température dans la BDD 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1027" name="Picture 3" descr="C:\Users\J-LDS\Desktop\Projet BTS\imag\diagramme_de_sequence_TemperatureGraph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374499"/>
            <a:ext cx="7272808" cy="5477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0723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Trouver un ou plusieurs ESP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79296" cy="4525963"/>
          </a:xfrm>
        </p:spPr>
        <p:txBody>
          <a:bodyPr/>
          <a:lstStyle/>
          <a:p>
            <a:endParaRPr lang="fr-FR" dirty="0"/>
          </a:p>
        </p:txBody>
      </p:sp>
      <p:pic>
        <p:nvPicPr>
          <p:cNvPr id="4" name="Picture 2" descr="C:\Users\J-LDS\Desktop\Projet BTS\imag\sequence_findSalleClim_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555" y="2204864"/>
            <a:ext cx="8094392" cy="4479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C:\Users\J-LDS\Desktop\Projet BTS\imag\sequence_findSalleClim_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184209"/>
            <a:ext cx="7704856" cy="5481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9390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Librairies Utilise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GraphView</a:t>
            </a:r>
            <a:endParaRPr lang="fr-FR" dirty="0" smtClean="0"/>
          </a:p>
          <a:p>
            <a:r>
              <a:rPr lang="fr-FR" dirty="0" err="1" smtClean="0"/>
              <a:t>Mysql</a:t>
            </a:r>
            <a:r>
              <a:rPr lang="fr-FR" dirty="0" smtClean="0"/>
              <a:t> </a:t>
            </a:r>
            <a:r>
              <a:rPr lang="fr-FR" dirty="0" err="1" smtClean="0"/>
              <a:t>connector</a:t>
            </a:r>
            <a:endParaRPr lang="fr-FR" dirty="0" smtClean="0"/>
          </a:p>
          <a:p>
            <a:r>
              <a:rPr lang="fr-FR" dirty="0" err="1" smtClean="0"/>
              <a:t>httpclient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74052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Problème actuel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Réservoir les </a:t>
            </a:r>
            <a:r>
              <a:rPr lang="fr-FR" dirty="0" err="1" smtClean="0"/>
              <a:t>donners</a:t>
            </a:r>
            <a:r>
              <a:rPr lang="fr-FR" dirty="0" smtClean="0"/>
              <a:t> dans la BDD</a:t>
            </a:r>
          </a:p>
          <a:p>
            <a:r>
              <a:rPr lang="fr-FR" dirty="0" smtClean="0"/>
              <a:t>Communication avec l ’ESP</a:t>
            </a:r>
          </a:p>
          <a:p>
            <a:pPr lvl="1"/>
            <a:r>
              <a:rPr lang="fr-FR" dirty="0" smtClean="0"/>
              <a:t>Solution: </a:t>
            </a:r>
          </a:p>
          <a:p>
            <a:pPr lvl="2"/>
            <a:r>
              <a:rPr lang="fr-FR" dirty="0" smtClean="0"/>
              <a:t>Communication avec une page </a:t>
            </a:r>
            <a:r>
              <a:rPr lang="fr-FR" dirty="0" err="1" smtClean="0"/>
              <a:t>php</a:t>
            </a:r>
            <a:r>
              <a:rPr lang="fr-FR" dirty="0"/>
              <a:t>.</a:t>
            </a:r>
            <a:endParaRPr lang="fr-FR" dirty="0" smtClean="0"/>
          </a:p>
          <a:p>
            <a:pPr lvl="1"/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396860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La suite 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La suite</a:t>
            </a:r>
          </a:p>
          <a:p>
            <a:pPr lvl="1"/>
            <a:r>
              <a:rPr lang="fr-FR" dirty="0"/>
              <a:t>Nouvelle communication avec l’ESP avec un page </a:t>
            </a:r>
            <a:r>
              <a:rPr lang="fr-FR" dirty="0" err="1"/>
              <a:t>php</a:t>
            </a:r>
            <a:r>
              <a:rPr lang="fr-FR" dirty="0"/>
              <a:t>.</a:t>
            </a:r>
          </a:p>
          <a:p>
            <a:pPr lvl="1"/>
            <a:r>
              <a:rPr lang="fr-FR" dirty="0"/>
              <a:t>Récupérer les </a:t>
            </a:r>
            <a:r>
              <a:rPr lang="fr-FR" dirty="0" smtClean="0"/>
              <a:t>réponse </a:t>
            </a:r>
            <a:r>
              <a:rPr lang="fr-FR" dirty="0"/>
              <a:t>par </a:t>
            </a:r>
            <a:r>
              <a:rPr lang="fr-FR" dirty="0" smtClean="0"/>
              <a:t>l’ESP</a:t>
            </a:r>
          </a:p>
          <a:p>
            <a:r>
              <a:rPr lang="fr-FR" dirty="0" smtClean="0"/>
              <a:t>Suite du codage (trouver les esp)</a:t>
            </a:r>
          </a:p>
          <a:p>
            <a:r>
              <a:rPr lang="fr-FR" dirty="0" smtClean="0"/>
              <a:t>Continu les tests global </a:t>
            </a:r>
          </a:p>
        </p:txBody>
      </p:sp>
    </p:spTree>
    <p:extLst>
      <p:ext uri="{BB962C8B-B14F-4D97-AF65-F5344CB8AC3E}">
        <p14:creationId xmlns:p14="http://schemas.microsoft.com/office/powerpoint/2010/main" val="4265020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{{FA17DF21-7A7A-4757-B020-EFD71EF16612}}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Projet</a:t>
            </a:r>
            <a:endParaRPr lang="en-US" dirty="0"/>
          </a:p>
        </p:txBody>
      </p:sp>
      <p:sp>
        <p:nvSpPr>
          <p:cNvPr id="3" name="_OM_BulletList_"/>
          <p:cNvSpPr>
            <a:spLocks noGrp="1"/>
          </p:cNvSpPr>
          <p:nvPr>
            <p:ph type="body" idx="1"/>
          </p:nvPr>
        </p:nvSpPr>
        <p:spPr>
          <a:xfrm>
            <a:off x="107504" y="1414801"/>
            <a:ext cx="8856984" cy="3442960"/>
          </a:xfrm>
        </p:spPr>
        <p:txBody>
          <a:bodyPr>
            <a:normAutofit/>
          </a:bodyPr>
          <a:lstStyle/>
          <a:p>
            <a:r>
              <a:rPr lang="fr-FR" dirty="0" smtClean="0"/>
              <a:t>Présentation du projet</a:t>
            </a:r>
          </a:p>
          <a:p>
            <a:r>
              <a:rPr lang="fr-FR" dirty="0"/>
              <a:t>Cahier des </a:t>
            </a:r>
            <a:r>
              <a:rPr lang="fr-FR" dirty="0" smtClean="0"/>
              <a:t>charges</a:t>
            </a:r>
          </a:p>
          <a:p>
            <a:r>
              <a:rPr lang="fr-FR" dirty="0" smtClean="0"/>
              <a:t>Synoptique</a:t>
            </a:r>
          </a:p>
          <a:p>
            <a:r>
              <a:rPr lang="fr-FR" dirty="0" smtClean="0"/>
              <a:t>Cas d'Utilisation</a:t>
            </a:r>
          </a:p>
          <a:p>
            <a:r>
              <a:rPr lang="fr-FR" dirty="0" smtClean="0"/>
              <a:t>Ma partie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{{5E3EB8F0-22EC-42AF-BD1D-12F10D986C24}}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Présentation du projet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99592" y="2165293"/>
            <a:ext cx="806489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solidFill>
                  <a:srgbClr val="FF0000"/>
                </a:solidFill>
              </a:rPr>
              <a:t>		Marche </a:t>
            </a:r>
            <a:r>
              <a:rPr lang="fr-FR" sz="2400" b="1" dirty="0">
                <a:solidFill>
                  <a:srgbClr val="FF0000"/>
                </a:solidFill>
              </a:rPr>
              <a:t>Arrêt</a:t>
            </a:r>
            <a:r>
              <a:rPr lang="en-GB" sz="2400" b="1" dirty="0">
                <a:solidFill>
                  <a:srgbClr val="FF0000"/>
                </a:solidFill>
              </a:rPr>
              <a:t> Circuit </a:t>
            </a:r>
            <a:r>
              <a:rPr lang="fr-FR" sz="2400" b="1" dirty="0" smtClean="0">
                <a:solidFill>
                  <a:srgbClr val="FF0000"/>
                </a:solidFill>
              </a:rPr>
              <a:t>Climatiseurs</a:t>
            </a:r>
          </a:p>
          <a:p>
            <a:endParaRPr lang="fr-FR" sz="2400" b="1" dirty="0" smtClean="0">
              <a:solidFill>
                <a:srgbClr val="FF0000"/>
              </a:solidFill>
            </a:endParaRPr>
          </a:p>
          <a:p>
            <a:r>
              <a:rPr lang="fr-FR" sz="2400" b="1" dirty="0" smtClean="0">
                <a:solidFill>
                  <a:srgbClr val="00FFCC"/>
                </a:solidFill>
              </a:rPr>
              <a:t>Utilité </a:t>
            </a:r>
            <a:r>
              <a:rPr lang="fr-FR" sz="2400" b="1" dirty="0">
                <a:solidFill>
                  <a:srgbClr val="00FFCC"/>
                </a:solidFill>
              </a:rPr>
              <a:t>du projet:</a:t>
            </a:r>
          </a:p>
          <a:p>
            <a:pPr marL="0" indent="0">
              <a:buNone/>
            </a:pPr>
            <a:r>
              <a:rPr lang="fr-FR" dirty="0" smtClean="0">
                <a:solidFill>
                  <a:schemeClr val="bg1"/>
                </a:solidFill>
              </a:rPr>
              <a:t>	-</a:t>
            </a:r>
            <a:r>
              <a:rPr lang="fr-FR" dirty="0">
                <a:solidFill>
                  <a:schemeClr val="bg1"/>
                </a:solidFill>
              </a:rPr>
              <a:t>Réduction des couts énergétiques </a:t>
            </a:r>
          </a:p>
          <a:p>
            <a:pPr marL="0" indent="0">
              <a:buNone/>
            </a:pPr>
            <a:r>
              <a:rPr lang="fr-FR" dirty="0">
                <a:solidFill>
                  <a:schemeClr val="bg1"/>
                </a:solidFill>
              </a:rPr>
              <a:t>	</a:t>
            </a:r>
            <a:r>
              <a:rPr lang="fr-FR" dirty="0" smtClean="0">
                <a:solidFill>
                  <a:schemeClr val="bg1"/>
                </a:solidFill>
              </a:rPr>
              <a:t>-</a:t>
            </a:r>
            <a:r>
              <a:rPr lang="fr-FR" dirty="0">
                <a:solidFill>
                  <a:schemeClr val="bg1"/>
                </a:solidFill>
              </a:rPr>
              <a:t>gestion automatique des climatiseurs en cas d’oublie </a:t>
            </a:r>
          </a:p>
          <a:p>
            <a:pPr marL="0" indent="0">
              <a:buNone/>
            </a:pPr>
            <a:r>
              <a:rPr lang="fr-FR" dirty="0">
                <a:solidFill>
                  <a:schemeClr val="bg1"/>
                </a:solidFill>
              </a:rPr>
              <a:t>	</a:t>
            </a:r>
            <a:r>
              <a:rPr lang="fr-FR" dirty="0" smtClean="0">
                <a:solidFill>
                  <a:schemeClr val="bg1"/>
                </a:solidFill>
              </a:rPr>
              <a:t>-</a:t>
            </a:r>
            <a:r>
              <a:rPr lang="fr-FR" dirty="0">
                <a:solidFill>
                  <a:schemeClr val="bg1"/>
                </a:solidFill>
              </a:rPr>
              <a:t>Gestion à distance </a:t>
            </a:r>
            <a:endParaRPr lang="fr-FR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fr-FR" dirty="0">
              <a:solidFill>
                <a:schemeClr val="bg1"/>
              </a:solidFill>
            </a:endParaRPr>
          </a:p>
          <a:p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Matériel utilisé 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759" y="1669634"/>
            <a:ext cx="4248472" cy="1972815"/>
          </a:xfrm>
        </p:spPr>
        <p:txBody>
          <a:bodyPr/>
          <a:lstStyle/>
          <a:p>
            <a:r>
              <a:rPr lang="fr-F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ESP8266</a:t>
            </a:r>
          </a:p>
          <a:p>
            <a:r>
              <a:rPr lang="fr-F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LED infrarouge</a:t>
            </a:r>
          </a:p>
          <a:p>
            <a:r>
              <a:rPr lang="fr-F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Récepteur IR</a:t>
            </a:r>
          </a:p>
          <a:p>
            <a:r>
              <a:rPr lang="fr-F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Sonde DHT22</a:t>
            </a:r>
          </a:p>
          <a:p>
            <a:r>
              <a:rPr lang="fr-F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Ordinateur</a:t>
            </a:r>
          </a:p>
          <a:p>
            <a:r>
              <a:rPr lang="fr-F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Téléphone</a:t>
            </a:r>
            <a:endParaRPr lang="fr-F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age 8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12" t="32629" r="15055" b="28972"/>
          <a:stretch/>
        </p:blipFill>
        <p:spPr>
          <a:xfrm rot="1154185">
            <a:off x="2051720" y="4653136"/>
            <a:ext cx="1240785" cy="875848"/>
          </a:xfrm>
          <a:prstGeom prst="rect">
            <a:avLst/>
          </a:prstGeom>
        </p:spPr>
      </p:pic>
      <p:pic>
        <p:nvPicPr>
          <p:cNvPr id="9219" name="Picture 3" descr="C:\Users\J-LDS\Desktop\Projet BTS\imag\emetteur-recepteur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167" b="73500" l="7000" r="68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0231" y="3861047"/>
            <a:ext cx="1948325" cy="1948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C:\Users\J-LDS\Desktop\Projet BTS\imag\telephone.jpg"/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1340768"/>
            <a:ext cx="2333625" cy="1962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1" name="Picture 5" descr="C:\Users\J-LDS\Desktop\Projet BTS\imag\ordi.png"/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7106" y="2605388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C:\Users\J-LDS\Desktop\Projet BTS\imag\sonde.jpg"/>
          <p:cNvPicPr>
            <a:picLocks noChangeAspect="1" noChangeArrowheads="1"/>
          </p:cNvPicPr>
          <p:nvPr/>
        </p:nvPicPr>
        <p:blipFill>
          <a:blip r:embed="rId8" cstate="email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42" y="4973344"/>
            <a:ext cx="1672056" cy="1672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J-LDS\Desktop\Projet BTS\imag\emetteur-recepteur.png"/>
          <p:cNvPicPr>
            <a:picLocks noChangeAspect="1" noChangeArrowheads="1"/>
          </p:cNvPicPr>
          <p:nvPr/>
        </p:nvPicPr>
        <p:blipFill>
          <a:blip r:embed="rId10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2059" b="86275" l="35294" r="97059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4116897"/>
            <a:ext cx="1948325" cy="1948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735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Synoptique du projet </a:t>
            </a:r>
          </a:p>
        </p:txBody>
      </p:sp>
      <p:cxnSp>
        <p:nvCxnSpPr>
          <p:cNvPr id="7" name="Connecteur droit avec flèche 6"/>
          <p:cNvCxnSpPr/>
          <p:nvPr/>
        </p:nvCxnSpPr>
        <p:spPr>
          <a:xfrm>
            <a:off x="5364088" y="2249781"/>
            <a:ext cx="0" cy="990578"/>
          </a:xfrm>
          <a:prstGeom prst="straightConnector1">
            <a:avLst/>
          </a:prstGeom>
          <a:ln w="76200">
            <a:solidFill>
              <a:srgbClr val="00FF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 8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12" t="32629" r="15055" b="28972"/>
          <a:stretch/>
        </p:blipFill>
        <p:spPr>
          <a:xfrm>
            <a:off x="5009672" y="3316955"/>
            <a:ext cx="1165860" cy="822960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7678" y="2571719"/>
            <a:ext cx="1404726" cy="1872968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4" cstate="email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2887562"/>
            <a:ext cx="1014384" cy="1352512"/>
          </a:xfrm>
          <a:prstGeom prst="rect">
            <a:avLst/>
          </a:prstGeom>
        </p:spPr>
      </p:pic>
      <p:pic>
        <p:nvPicPr>
          <p:cNvPr id="1026" name="Picture 2" descr="Résultats de recherche d'images pour « bonhomme fond TRANSPARENT »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4368" y="5301206"/>
            <a:ext cx="1108192" cy="1423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Connecteur droit avec flèche 3"/>
          <p:cNvCxnSpPr/>
          <p:nvPr/>
        </p:nvCxnSpPr>
        <p:spPr>
          <a:xfrm flipV="1">
            <a:off x="2930041" y="4356633"/>
            <a:ext cx="0" cy="703139"/>
          </a:xfrm>
          <a:prstGeom prst="straightConnector1">
            <a:avLst/>
          </a:prstGeom>
          <a:ln w="76200">
            <a:solidFill>
              <a:srgbClr val="00FF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/>
          <p:cNvCxnSpPr/>
          <p:nvPr/>
        </p:nvCxnSpPr>
        <p:spPr>
          <a:xfrm>
            <a:off x="1635945" y="5663235"/>
            <a:ext cx="841068" cy="0"/>
          </a:xfrm>
          <a:prstGeom prst="straightConnector1">
            <a:avLst/>
          </a:prstGeom>
          <a:ln w="76200">
            <a:solidFill>
              <a:srgbClr val="00FF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/>
          <p:nvPr/>
        </p:nvCxnSpPr>
        <p:spPr>
          <a:xfrm>
            <a:off x="6185535" y="2060848"/>
            <a:ext cx="1338793" cy="1007397"/>
          </a:xfrm>
          <a:prstGeom prst="straightConnector1">
            <a:avLst/>
          </a:prstGeom>
          <a:ln w="76200">
            <a:solidFill>
              <a:srgbClr val="00FF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/>
          <p:nvPr/>
        </p:nvCxnSpPr>
        <p:spPr>
          <a:xfrm flipH="1">
            <a:off x="5534627" y="4206634"/>
            <a:ext cx="1" cy="936257"/>
          </a:xfrm>
          <a:prstGeom prst="straightConnector1">
            <a:avLst/>
          </a:prstGeom>
          <a:ln w="76200">
            <a:solidFill>
              <a:srgbClr val="00FF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 2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8579" y="5318390"/>
            <a:ext cx="1096953" cy="1472487"/>
          </a:xfrm>
          <a:prstGeom prst="rect">
            <a:avLst/>
          </a:prstGeom>
        </p:spPr>
      </p:pic>
      <p:cxnSp>
        <p:nvCxnSpPr>
          <p:cNvPr id="21" name="Connecteur droit avec flèche 3"/>
          <p:cNvCxnSpPr/>
          <p:nvPr/>
        </p:nvCxnSpPr>
        <p:spPr>
          <a:xfrm flipH="1" flipV="1">
            <a:off x="5789673" y="2249781"/>
            <a:ext cx="1" cy="918864"/>
          </a:xfrm>
          <a:prstGeom prst="straightConnector1">
            <a:avLst/>
          </a:prstGeom>
          <a:ln w="76200">
            <a:solidFill>
              <a:srgbClr val="00FF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" descr="C:\Users\J-LDS\Desktop\Projet BTS\imag\immeuble.png"/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3677" y="4758676"/>
            <a:ext cx="1729622" cy="1729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" name="Connecteur droit avec flèche 3"/>
          <p:cNvCxnSpPr/>
          <p:nvPr/>
        </p:nvCxnSpPr>
        <p:spPr>
          <a:xfrm flipH="1" flipV="1">
            <a:off x="6396128" y="1667205"/>
            <a:ext cx="1344224" cy="988076"/>
          </a:xfrm>
          <a:prstGeom prst="straightConnector1">
            <a:avLst/>
          </a:prstGeom>
          <a:ln w="76200">
            <a:solidFill>
              <a:srgbClr val="00FF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 descr="C:\Users\J-LDS\Desktop\Projet BTS\imag\logo-wifi.png"/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8862" y="1124744"/>
            <a:ext cx="1096393" cy="1096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Connecteur droit avec flèche 6"/>
          <p:cNvCxnSpPr/>
          <p:nvPr/>
        </p:nvCxnSpPr>
        <p:spPr>
          <a:xfrm flipH="1">
            <a:off x="3458251" y="1755329"/>
            <a:ext cx="1222928" cy="899952"/>
          </a:xfrm>
          <a:prstGeom prst="straightConnector1">
            <a:avLst/>
          </a:prstGeom>
          <a:ln w="76200">
            <a:solidFill>
              <a:srgbClr val="00FF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6"/>
          <p:cNvCxnSpPr/>
          <p:nvPr/>
        </p:nvCxnSpPr>
        <p:spPr>
          <a:xfrm flipV="1">
            <a:off x="3632404" y="1916832"/>
            <a:ext cx="1351355" cy="970730"/>
          </a:xfrm>
          <a:prstGeom prst="straightConnector1">
            <a:avLst/>
          </a:prstGeom>
          <a:ln w="76200">
            <a:solidFill>
              <a:srgbClr val="00FF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1842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{{7E188AE9-44F7-4977-9328-F9DF7B4A65A3}}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Cas d'Utilisation</a:t>
            </a:r>
            <a:endParaRPr lang="en-US" dirty="0"/>
          </a:p>
        </p:txBody>
      </p:sp>
      <p:pic>
        <p:nvPicPr>
          <p:cNvPr id="103" name="_OM_Attachment" descr="diagramme_uilisation_projet.PNG" title="diagramme_uilisation_projet.PNG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908720"/>
            <a:ext cx="8784976" cy="58895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71127195"/>
              </p:ext>
            </p:extLst>
          </p:nvPr>
        </p:nvGraphicFramePr>
        <p:xfrm>
          <a:off x="0" y="836712"/>
          <a:ext cx="9179520" cy="59742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5536"/>
                <a:gridCol w="4320480"/>
                <a:gridCol w="360040"/>
                <a:gridCol w="4103464"/>
              </a:tblGrid>
              <a:tr h="3688292">
                <a:tc>
                  <a:txBody>
                    <a:bodyPr/>
                    <a:lstStyle/>
                    <a:p>
                      <a:r>
                        <a:rPr lang="fr-FR" dirty="0" smtClean="0"/>
                        <a:t>Etudiant</a:t>
                      </a:r>
                      <a:r>
                        <a:rPr lang="fr-FR" baseline="0" dirty="0" smtClean="0"/>
                        <a:t> 1</a:t>
                      </a:r>
                      <a:endParaRPr lang="fr-FR" dirty="0"/>
                    </a:p>
                  </a:txBody>
                  <a:tcPr vert="vert270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b="1" i="1" u="none" strike="noStrike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CU :Enregistrer IR, Fixer Consigne(ext_H) </a:t>
                      </a:r>
                    </a:p>
                    <a:p>
                      <a:endParaRPr lang="pt-BR" sz="1800" b="0" i="0" u="none" strike="noStrike" kern="1200" baseline="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fr-FR" sz="1800" b="0" i="0" u="none" strike="noStrike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- Mise en place d’une librairie d’analyse de protocole IR. 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fr-FR" sz="1800" b="0" i="0" u="none" strike="noStrike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Création d’une BDD associant Message IR aux fonctionnalités d’une télécommande. Marche/</a:t>
                      </a:r>
                      <a:r>
                        <a:rPr lang="fr-FR" sz="1800" b="0" i="0" u="none" strike="noStrike" kern="1200" baseline="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Arret</a:t>
                      </a:r>
                      <a:r>
                        <a:rPr lang="fr-FR" sz="1800" b="0" i="0" u="none" strike="noStrike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, Up/down, </a:t>
                      </a:r>
                      <a:r>
                        <a:rPr lang="fr-FR" sz="1800" b="0" i="0" u="none" strike="noStrike" kern="1200" baseline="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Timer</a:t>
                      </a:r>
                      <a:r>
                        <a:rPr lang="fr-FR" sz="1800" b="0" i="0" u="none" strike="noStrike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et climatiseurs associé</a:t>
                      </a:r>
                    </a:p>
                    <a:p>
                      <a:endParaRPr lang="fr-FR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Etudiant 2</a:t>
                      </a:r>
                      <a:endParaRPr lang="fr-FR" dirty="0"/>
                    </a:p>
                  </a:txBody>
                  <a:tcPr vert="vert270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b="1" i="1" u="none" strike="noStrike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CU Rejouer IR, Visualiser Temperature </a:t>
                      </a:r>
                    </a:p>
                    <a:p>
                      <a:endParaRPr lang="pt-BR" sz="1800" b="0" i="0" u="none" strike="noStrike" kern="1200" baseline="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fr-FR" sz="1800" b="0" i="0" u="none" strike="noStrike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Réalisation d’une IHM permettant l’envoie des trames IR à destination d’un ou plusieurs climatiseur. 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fr-FR" sz="1800" b="0" i="0" u="none" strike="noStrike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Prise en main d’un module de réception IR. </a:t>
                      </a:r>
                    </a:p>
                    <a:p>
                      <a:r>
                        <a:rPr lang="fr-FR" sz="1800" b="0" i="0" u="none" strike="noStrike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- Visualisation sélective des relevés des courbes de températures </a:t>
                      </a:r>
                    </a:p>
                    <a:p>
                      <a:endParaRPr lang="fr-FR" dirty="0"/>
                    </a:p>
                  </a:txBody>
                  <a:tcPr>
                    <a:noFill/>
                  </a:tcPr>
                </a:tc>
              </a:tr>
              <a:tr h="2144356">
                <a:tc>
                  <a:txBody>
                    <a:bodyPr/>
                    <a:lstStyle/>
                    <a:p>
                      <a:r>
                        <a:rPr lang="fr-FR" b="1" dirty="0" smtClean="0">
                          <a:solidFill>
                            <a:schemeClr val="bg1"/>
                          </a:solidFill>
                        </a:rPr>
                        <a:t>Etudiant 3</a:t>
                      </a:r>
                    </a:p>
                  </a:txBody>
                  <a:tcPr vert="vert270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800" b="1" i="1" u="none" strike="noStrike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CU </a:t>
                      </a:r>
                      <a:r>
                        <a:rPr lang="fr-FR" sz="1800" b="1" i="1" u="none" strike="noStrike" kern="1200" baseline="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Lire_Sonde</a:t>
                      </a:r>
                      <a:r>
                        <a:rPr lang="fr-FR" sz="1800" b="1" i="1" u="none" strike="noStrike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, Fixer Consigne (</a:t>
                      </a:r>
                      <a:r>
                        <a:rPr lang="fr-FR" sz="1800" b="1" i="1" u="none" strike="noStrike" kern="1200" baseline="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ext_T</a:t>
                      </a:r>
                      <a:r>
                        <a:rPr lang="fr-FR" sz="1800" b="1" i="1" u="none" strike="noStrike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</a:p>
                    <a:p>
                      <a:endParaRPr lang="fr-FR" sz="1800" b="0" i="0" u="none" strike="noStrike" kern="1200" baseline="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fr-FR" sz="1800" b="0" i="0" u="none" strike="noStrike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- Adaptation d’une librairie de lecture de température. </a:t>
                      </a:r>
                    </a:p>
                    <a:p>
                      <a:r>
                        <a:rPr lang="fr-FR" sz="1800" b="0" i="0" u="none" strike="noStrike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- Récupération de valeur de température pour insertion dans une BDD </a:t>
                      </a:r>
                    </a:p>
                    <a:p>
                      <a:endParaRPr lang="fr-FR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b="1" dirty="0" smtClean="0">
                          <a:solidFill>
                            <a:schemeClr val="bg1"/>
                          </a:solidFill>
                        </a:rPr>
                        <a:t>Etudiant 4</a:t>
                      </a:r>
                      <a:endParaRPr lang="fr-FR" b="1" dirty="0">
                        <a:solidFill>
                          <a:schemeClr val="bg1"/>
                        </a:solidFill>
                      </a:endParaRPr>
                    </a:p>
                  </a:txBody>
                  <a:tcPr vert="vert270">
                    <a:solidFill>
                      <a:srgbClr val="FF0000">
                        <a:alpha val="67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800" b="1" i="1" u="none" strike="noStrike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CU Rejouer IR </a:t>
                      </a:r>
                    </a:p>
                    <a:p>
                      <a:endParaRPr lang="fr-FR" sz="1800" b="0" i="0" u="none" strike="noStrike" kern="1200" baseline="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fr-FR" sz="1800" b="0" i="0" u="none" strike="noStrike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- Réalisation d’une IHM pour appareil mobile. Permettant l’envoie des trames IR pour marche/arrêt, up/down d’un climatiseur </a:t>
                      </a:r>
                    </a:p>
                    <a:p>
                      <a:endParaRPr lang="fr-FR" dirty="0"/>
                    </a:p>
                  </a:txBody>
                  <a:tcPr>
                    <a:solidFill>
                      <a:srgbClr val="FF0000">
                        <a:alpha val="67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9552" y="188640"/>
            <a:ext cx="8229600" cy="648073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Cahier des charges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81001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{{32E90DE9-BD4A-4031-84C2-E494B99322AA}}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Ma </a:t>
            </a:r>
            <a:r>
              <a:rPr lang="fr-FR" dirty="0" smtClean="0"/>
              <a:t>partie</a:t>
            </a:r>
            <a:endParaRPr lang="fr-FR" dirty="0"/>
          </a:p>
        </p:txBody>
      </p:sp>
      <p:sp>
        <p:nvSpPr>
          <p:cNvPr id="104" name="Branch notes"/>
          <p:cNvSpPr>
            <a:spLocks noGrp="1"/>
          </p:cNvSpPr>
          <p:nvPr>
            <p:ph type="body" idx="1"/>
          </p:nvPr>
        </p:nvSpPr>
        <p:spPr>
          <a:xfrm>
            <a:off x="1259632" y="1414800"/>
            <a:ext cx="7056784" cy="3742392"/>
          </a:xfrm>
        </p:spPr>
        <p:txBody>
          <a:bodyPr/>
          <a:lstStyle/>
          <a:p>
            <a:pPr marL="0" indent="0">
              <a:buNone/>
            </a:pPr>
            <a:r>
              <a:rPr lang="fr-FR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-Cas d'Utilisation de l'Application</a:t>
            </a:r>
          </a:p>
          <a:p>
            <a:pPr marL="0" indent="0">
              <a:buNone/>
            </a:pPr>
            <a:r>
              <a:rPr lang="fr-FR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-Environnement </a:t>
            </a: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 développement pour </a:t>
            </a:r>
            <a:r>
              <a:rPr lang="fr-FR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Smartphone</a:t>
            </a:r>
          </a:p>
          <a:p>
            <a:pPr marL="0" indent="0">
              <a:buNone/>
            </a:pPr>
            <a:r>
              <a:rPr lang="fr-FR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-Codage</a:t>
            </a:r>
          </a:p>
          <a:p>
            <a:pPr marL="0" indent="0">
              <a:buNone/>
            </a:pPr>
            <a:r>
              <a:rPr lang="fr-FR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-La suite</a:t>
            </a:r>
            <a:endParaRPr lang="fr-F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{{B410E810-0DD1-4A77-A848-36811982F463}}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 d'Utilisation de l'Application</a:t>
            </a:r>
          </a:p>
        </p:txBody>
      </p:sp>
      <p:pic>
        <p:nvPicPr>
          <p:cNvPr id="105" name="_OM_Attachment" descr="diagramme_uilisation_application_V2.PNG" title="diagramme_uilisation_application_V2.PNG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1268760"/>
            <a:ext cx="8640960" cy="547258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st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Vist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Theme_projet</Template>
  <TotalTime>7753</TotalTime>
  <Words>337</Words>
  <Application>Microsoft Office PowerPoint</Application>
  <PresentationFormat>On-screen Show (4:3)</PresentationFormat>
  <Paragraphs>89</Paragraphs>
  <Slides>19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Vista</vt:lpstr>
      <vt:lpstr>MACC Marche Arrêt Circuit Climatiseurs </vt:lpstr>
      <vt:lpstr>Projet</vt:lpstr>
      <vt:lpstr>Présentation du projet</vt:lpstr>
      <vt:lpstr>Matériel utilisé </vt:lpstr>
      <vt:lpstr>Synoptique du projet </vt:lpstr>
      <vt:lpstr>Cas d'Utilisation</vt:lpstr>
      <vt:lpstr>Cahier des charges </vt:lpstr>
      <vt:lpstr>Ma partie</vt:lpstr>
      <vt:lpstr>Cas d'Utilisation de l'Application</vt:lpstr>
      <vt:lpstr>Environnement de développement</vt:lpstr>
      <vt:lpstr>Codage</vt:lpstr>
      <vt:lpstr>Interfaces</vt:lpstr>
      <vt:lpstr>Diagramme de Séquence LoginHome</vt:lpstr>
      <vt:lpstr>Diagramme de Séquence ClimHome</vt:lpstr>
      <vt:lpstr>Récupérer la température dans la BDD </vt:lpstr>
      <vt:lpstr>Trouver un ou plusieurs ESP</vt:lpstr>
      <vt:lpstr>Librairies Utilise</vt:lpstr>
      <vt:lpstr>Problème actuel</vt:lpstr>
      <vt:lpstr>La suite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Marche Arrêt Circuit Climatiseurs</dc:title>
  <dc:creator>Jean-Laurent Duzant</dc:creator>
  <cp:lastModifiedBy>Jean-Laurent Duzant</cp:lastModifiedBy>
  <cp:revision>88</cp:revision>
  <dcterms:created xsi:type="dcterms:W3CDTF">2009-01-13T09:44:07Z</dcterms:created>
  <dcterms:modified xsi:type="dcterms:W3CDTF">2018-05-26T14:06:34Z</dcterms:modified>
</cp:coreProperties>
</file>