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Default Extension="gif" ContentType="image/gif"/>
  <Default Extension="png" ContentType="image/png"/>
  <Default Extension="jpg" ContentType="image/jpeg"/>
  <Default Extension="ico" ContentType="image/ico"/>
  <Default Extension="tif" ContentType="image/tiff"/>
  <Default Extension="tiff" ContentType="image/tiff"/>
  <Default Extension="bmp" ContentType="image/bmp"/>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s/slide1.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648" y="-10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057C1-56DA-498A-A6EF-2A5019710084}" type="datetimeFigureOut">
              <a:rPr lang="en-US" smtClean="0"/>
              <a:t>
								3/24/2008 
								</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
								Click to edit Master text styles 
								</a:t>
            </a:r>
          </a:p>
          <a:p>
            <a:pPr lvl="1"/>
            <a:r>
              <a:rPr lang="en-US" smtClean="0"/>
              <a:t>
								Second level 
								</a:t>
            </a:r>
          </a:p>
          <a:p>
            <a:pPr lvl="2"/>
            <a:r>
              <a:rPr lang="en-US" smtClean="0"/>
              <a:t>
								Third level 
								</a:t>
            </a:r>
          </a:p>
          <a:p>
            <a:pPr lvl="3"/>
            <a:r>
              <a:rPr lang="en-US" smtClean="0"/>
              <a:t>
								Fourth level 
								</a:t>
            </a:r>
          </a:p>
          <a:p>
            <a:pPr lvl="4"/>
            <a:r>
              <a:rPr lang="en-US" smtClean="0"/>
              <a:t>
								Fifth level 
								</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D5E0C3-80C2-4ECD-858C-FC537B20FBAD}" type="slidenum">
              <a:rPr lang="en-US" smtClean="0"/>
              <a:t>
								‹#› 
                                </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r>
          </a:p>
        </p:txBody>
      </p:sp>
      <p:sp>
        <p:nvSpPr>
          <p:cNvPr id="4" name="Slide Number Placeholder 3"/>
          <p:cNvSpPr>
            <a:spLocks noGrp="1"/>
          </p:cNvSpPr>
          <p:nvPr>
            <p:ph type="sldNum" sz="quarter" idx="10"/>
          </p:nvPr>
        </p:nvSpPr>
        <p:spPr/>
        <p:txBody>
          <a:bodyPr/>
          <a:lstStyle/>
          <a:p>
            <a:fld id="{DCD5E0C3-80C2-4ECD-858C-FC537B20FBA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
<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p:nvSpPr>
        <p:spPr>
          <a:xfrm>
            <a:off x="642938" y="2143125"/>
            <a:ext cx="7858125" cy="1500188"/>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fld id="{AAE8C532-AD53-3941-9A78-B31686CFDB8E}"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E8C44E7-CCC9-D741-9FA2-460ADCC17C8D}" type="slidenum">
              <a:rPr lang="en-US"/>
              <a:pPr/>
              <a:t>‹#›</a:t>
            </a:fld>
            <a:endParaRPr lang="en-US"/>
          </a:p>
        </p:txBody>
      </p:sp>
    </p:spTree>
    <p:extLst>
      <p:ext uri="{BB962C8B-B14F-4D97-AF65-F5344CB8AC3E}">
        <p14:creationId xmlns:p14="http://schemas.microsoft.com/office/powerpoint/2010/main" val="413354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ounded Rectangle 3"/>
          <p:cNvSpPr/>
          <p:nvPr/>
        </p:nvSpPr>
        <p:spPr>
          <a:xfrm>
            <a:off x="428625" y="500063"/>
            <a:ext cx="8286750" cy="963612"/>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457200" y="357166"/>
            <a:ext cx="8229600" cy="1143000"/>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428736"/>
            <a:ext cx="82296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D32B74AD-3BCB-AD48-94BA-DEBE20CC2A75}"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4E410DC-6A6D-184E-9C92-D998AF3CD2D6}" type="slidenum">
              <a:rPr lang="en-US"/>
              <a:pPr/>
              <a:t>‹#›</a:t>
            </a:fld>
            <a:endParaRPr lang="en-US"/>
          </a:p>
        </p:txBody>
      </p:sp>
    </p:spTree>
    <p:extLst>
      <p:ext uri="{BB962C8B-B14F-4D97-AF65-F5344CB8AC3E}">
        <p14:creationId xmlns:p14="http://schemas.microsoft.com/office/powerpoint/2010/main" val="22626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ounded Rectangle 3"/>
          <p:cNvSpPr/>
          <p:nvPr/>
        </p:nvSpPr>
        <p:spPr>
          <a:xfrm>
            <a:off x="6643688" y="428625"/>
            <a:ext cx="2071687" cy="5500688"/>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Vertical Title 1"/>
          <p:cNvSpPr>
            <a:spLocks noGrp="1"/>
          </p:cNvSpPr>
          <p:nvPr>
            <p:ph type="title" orient="vert"/>
          </p:nvPr>
        </p:nvSpPr>
        <p:spPr>
          <a:xfrm>
            <a:off x="6629400" y="428605"/>
            <a:ext cx="2057400" cy="5500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8605"/>
            <a:ext cx="6019800" cy="5500726"/>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170E588F-545E-3E4A-940C-756F92BACF80}"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2BF1983-DD22-B24D-8641-DEBCEF742284}" type="slidenum">
              <a:rPr lang="en-US"/>
              <a:pPr/>
              <a:t>‹#›</a:t>
            </a:fld>
            <a:endParaRPr lang="en-US"/>
          </a:p>
        </p:txBody>
      </p:sp>
    </p:spTree>
    <p:extLst>
      <p:ext uri="{BB962C8B-B14F-4D97-AF65-F5344CB8AC3E}">
        <p14:creationId xmlns:p14="http://schemas.microsoft.com/office/powerpoint/2010/main" val="4157740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M Export Layout 2">
    <p:spTree>
      <p:nvGrpSpPr>
        <p:cNvPr id="1" name=""/>
        <p:cNvGrpSpPr/>
        <p:nvPr/>
      </p:nvGrpSpPr>
      <p:grpSpPr>
        <a:xfrm>
          <a:off x="0" y="0"/>
          <a:ext cx="0" cy="0"/>
          <a:chOff x="0" y="0"/>
          <a:chExt cx="0" cy="0"/>
        </a:xfrm>
      </p:grpSpPr>
      <p:sp>
        <p:nvSpPr>
          <p:cNvPr id="2" name="Title"/>
          <p:cNvSpPr>
            <a:spLocks noGrp="1"/>
          </p:cNvSpPr>
          <p:nvPr>
            <p:ph type="title"/>
          </p:nvPr>
        </p:nvSpPr>
        <p:spPr>
          <a:xfrm>
            <a:off x="457200" y="43200"/>
            <a:ext cx="8229600" cy="1143000"/>
          </a:xfrm>
        </p:spPr>
        <p:txBody>
          <a:bodyPr/>
          <a:lstStyle/>
          <a:p>
            <a:endParaRPr lang="en-US" dirty="0"/>
          </a:p>
        </p:txBody>
      </p:sp>
      <p:sp>
        <p:nvSpPr>
          <p:cNvPr id="3" name="Left body"/>
          <p:cNvSpPr>
            <a:spLocks noGrp="1"/>
          </p:cNvSpPr>
          <p:nvPr>
            <p:ph type="body" idx="1"/>
          </p:nvPr>
        </p:nvSpPr>
        <p:spPr>
          <a:xfrm>
            <a:off x="457200" y="1414801"/>
            <a:ext cx="3985200" cy="3442960"/>
          </a:xfrm>
        </p:spPr>
        <p:txBody>
          <a:bodyPr/>
          <a:lstStyle>
            <!--
            <a:lvl1pPr>
              <a:buFontTx/>
              <a:buNone/>
              <a:defRPr/>
            </a:lvl1pPr>
			-->
          </a:lstStyle>
          <a:p>
            <a:pPr lvl="0"/>
            <a:endParaRPr lang="en-US" dirty="0"/>
          </a:p>
        </p:txBody>
      </p:sp>
      <p:sp>
        <p:nvSpPr>
          <p:cNvPr id="5" name="Footer"/>
          <p:cNvSpPr>
            <a:spLocks noGrp="1"/>
          </p:cNvSpPr>
          <p:nvPr>
            <p:ph type="body" sz="quarter" idx="3"/>
          </p:nvPr>
        </p:nvSpPr>
        <p:spPr>
          <a:xfrm>
            <a:off x="500034" y="5119200"/>
            <a:ext cx="8229600" cy="1595948"/>
          </a:xfrm>
        </p:spPr>
        <p:txBody>
          <a:bodyPr/>
          <a:lstStyle>
            <a:lvl1pPr>
              <a:buFontTx/>
              <a:buNone/>
              <a:defRPr/>
            </a:lvl1pPr>
          </a:lstStyle>
          <a:p>
            <a:pPr lvl="0"/>
            <a:endParaRPr lang="en-US" dirty="0"/>
          </a:p>
        </p:txBody>
      </p:sp>
      <p:sp>
        <p:nvSpPr>
          <p:cNvPr id="4" name="Right body"/>
          <p:cNvSpPr>
            <a:spLocks noGrp="1"/>
          </p:cNvSpPr>
          <p:nvPr>
            <p:ph type="pic" sz="quarter" idx="1"/>
          </p:nvPr>
        </p:nvSpPr>
        <p:spPr>
          <a:xfrm>
            <a:off x="4705200" y="1414800"/>
            <a:ext cx="3985200" cy="3441600"/>
          </a:xfrm>
        </p:spPr>
        <p:txBody>
          <a:bodyPr/>
          <a:lstStyle>
            <a:lvl1pPr>
              <a:buFontTx/>
              <a:buNone/>
              <a:defRPr/>
            </a:lvl1pPr>
          </a:lstStyle>
          <a:p>
            <a:endParaRPr lang="en-US" dirty="0"/>
          </a:p>
        </p:txBody>
      </p:sp>
      <p:sp>
        <p:nvSpPr>
          <p:cNvPr id="6" name="Right body"/>
          <p:cNvSpPr>
            <a:spLocks noGrp="1"/>
          </p:cNvSpPr>
          <p:nvPr>
            <p:ph type="body" idx="2"/>
          </p:nvPr>
        </p:nvSpPr>
        <p:spPr>
          <a:xfrm>
            <a:off x="4705200" y="1414801"/>
            <a:ext cx="3985200" cy="3442960"/>
          </a:xfrm>
        </p:spPr>
        <p:txBody>
          <a:bodyPr/>
          <a:lstStyle>
              </a:lstStyle>
          <a:p>
            <a:pPr lvl="0"/>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M Export Layout 4">
    <p:spTree>
      <p:nvGrpSpPr>
        <p:cNvPr id="1" name=""/>
        <p:cNvGrpSpPr/>
        <p:nvPr/>
      </p:nvGrpSpPr>
      <p:grpSpPr>
        <a:xfrm>
          <a:off x="0" y="0"/>
          <a:ext cx="0" cy="0"/>
          <a:chOff x="0" y="0"/>
          <a:chExt cx="0" cy="0"/>
        </a:xfrm>
      </p:grpSpPr>
      <p:sp>
        <p:nvSpPr>
          <p:cNvPr id="2" name="Title"/>
          <p:cNvSpPr>
            <a:spLocks noGrp="1"/>
          </p:cNvSpPr>
          <p:nvPr>
            <p:ph type="title"/>
          </p:nvPr>
        </p:nvSpPr>
        <p:spPr>
          <a:xfrm>
            <a:off x="457200" y="43200"/>
            <a:ext cx="8229600" cy="1143000"/>
          </a:xfrm>
        </p:spPr>
        <p:txBody>
          <a:bodyPr/>
          <a:lstStyle/>
          <a:p>
            <a:endParaRPr lang="en-US" dirty="0"/>
          </a:p>
        </p:txBody>
      </p:sp>
      <p:sp>
        <p:nvSpPr>
          <p:cNvPr id="3" name="Left bod"/>
          <p:cNvSpPr>
            <a:spLocks noGrp="1"/>
          </p:cNvSpPr>
          <p:nvPr>
            <p:ph type="body" idx="1"/>
          </p:nvPr>
        </p:nvSpPr>
        <p:spPr>
          <a:xfrm>
            <a:off x="457200" y="1414801"/>
            <a:ext cx="3985200" cy="3442960"/>
          </a:xfrm>
        </p:spPr>
        <p:txBody>
          <a:bodyPr/>
          <a:lstStyle>
            <!--
            <a:lvl1pPr>
              <a:buFontTx/>
              <a:buNone/>
              <a:defRPr/>
            </a:lvl1pPr>
			-->
          </a:lstStyle>
          <a:p>
            <a:pPr lvl="0"/>
            <a:endParaRPr lang="en-US" dirty="0"/>
          </a:p>
        </p:txBody>
      </p:sp>
      <p:sp>
        <p:nvSpPr>
          <p:cNvPr id="5" name="Footer"/>
          <p:cNvSpPr>
            <a:spLocks noGrp="1"/>
          </p:cNvSpPr>
          <p:nvPr>
            <p:ph type="body" sz="quarter" idx="3"/>
          </p:nvPr>
        </p:nvSpPr>
        <p:spPr>
          <a:xfrm>
            <a:off x="500034" y="5119200"/>
            <a:ext cx="8229600" cy="1595948"/>
          </a:xfrm>
        </p:spPr>
        <p:txBody>
          <a:bodyPr/>
          <a:lstStyle>
            <a:lvl1pPr>
              <a:buFontTx/>
              <a:buNone/>
              <a:defRPr/>
            </a:lvl1pPr>
          </a:lstStyle>
          <a:p>
            <a:pPr lvl="0"/>
            <a:endParaRPr lang="en-US" dirty="0"/>
          </a:p>
        </p:txBody>
      </p:sp>
      <p:sp>
        <p:nvSpPr>
          <p:cNvPr id="4" name="Right body"/>
          <p:cNvSpPr>
            <a:spLocks noGrp="1"/>
          </p:cNvSpPr>
          <p:nvPr>
            <p:ph type="body" idx="2"/>
          </p:nvPr>
        </p:nvSpPr>
        <p:spPr>
          <a:xfrm>
            <a:off x="4705200" y="1414800"/>
            <a:ext cx="3985200" cy="3442960"/>
          </a:xfrm>
        </p:spPr>
        <p:txBody>
          <a:bodyPr/>
          <a:lstStyle>
            <a:lvl1pPr>
              <a:buFontTx/>
              <a:buNone/>
              <a:defRPr/>
            </a:lvl1pPr>
          </a:lstStyle>
          <a:p>
            <a:pPr lvl="0"/>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3"/>
          <p:cNvSpPr/>
          <p:nvPr/>
        </p:nvSpPr>
        <p:spPr>
          <a:xfrm>
            <a:off x="428625" y="500063"/>
            <a:ext cx="8286750" cy="963612"/>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457200" y="357166"/>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AE7695E-18BB-6241-9ABF-740E5544B0BD}"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DF492EB-0C8B-9C49-8950-A97DD7DCF7FE}" type="slidenum">
              <a:rPr lang="en-US"/>
              <a:pPr/>
              <a:t>‹#›</a:t>
            </a:fld>
            <a:endParaRPr lang="en-US"/>
          </a:p>
        </p:txBody>
      </p:sp>
    </p:spTree>
    <p:extLst>
      <p:ext uri="{BB962C8B-B14F-4D97-AF65-F5344CB8AC3E}">
        <p14:creationId xmlns:p14="http://schemas.microsoft.com/office/powerpoint/2010/main" val="395572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43369"/>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643182"/>
            <a:ext cx="7772400" cy="1500187"/>
          </a:xfrm>
        </p:spPr>
        <p:txBody>
          <a:bodyPr anchor="b"/>
          <a:lstStyle>
            <a:lvl1pPr marL="0" indent="0">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30053E1-6319-A345-A937-EDEB9B86E6FB}" type="datetimeFigureOut">
              <a:rPr lang="en-US"/>
              <a:pPr/>
              <a:t>01.09.11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6BCA805-29BD-FE41-9D82-154A6F51A9E4}" type="slidenum">
              <a:rPr lang="en-US"/>
              <a:pPr/>
              <a:t>‹#›</a:t>
            </a:fld>
            <a:endParaRPr lang="en-US"/>
          </a:p>
        </p:txBody>
      </p:sp>
    </p:spTree>
    <p:extLst>
      <p:ext uri="{BB962C8B-B14F-4D97-AF65-F5344CB8AC3E}">
        <p14:creationId xmlns:p14="http://schemas.microsoft.com/office/powerpoint/2010/main" val="1448672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ounded Rectangle 4"/>
          <p:cNvSpPr/>
          <p:nvPr/>
        </p:nvSpPr>
        <p:spPr>
          <a:xfrm>
            <a:off x="428625" y="500063"/>
            <a:ext cx="8286750" cy="963612"/>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457200" y="357166"/>
            <a:ext cx="8229600" cy="1143000"/>
          </a:xfrm>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1768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3985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a:xfrm>
            <a:off x="457200" y="71438"/>
            <a:ext cx="2133600" cy="365125"/>
          </a:xfrm>
        </p:spPr>
        <p:txBody>
          <a:bodyPr/>
          <a:lstStyle>
            <a:lvl1pPr>
              <a:defRPr/>
            </a:lvl1pPr>
          </a:lstStyle>
          <a:p>
            <a:fld id="{2C377226-4B7F-A24A-9838-68495E996B1D}" type="datetimeFigureOut">
              <a:rPr lang="en-US"/>
              <a:pPr/>
              <a:t>01.09.11</a:t>
            </a:fld>
            <a:endParaRPr lang="en-US"/>
          </a:p>
        </p:txBody>
      </p:sp>
      <p:sp>
        <p:nvSpPr>
          <p:cNvPr id="7" name="Footer Placeholder 4"/>
          <p:cNvSpPr>
            <a:spLocks noGrp="1"/>
          </p:cNvSpPr>
          <p:nvPr>
            <p:ph type="ftr" sz="quarter" idx="11"/>
          </p:nvPr>
        </p:nvSpPr>
        <p:spPr>
          <a:xfrm>
            <a:off x="3124200" y="71438"/>
            <a:ext cx="2895600" cy="365125"/>
          </a:xfrm>
        </p:spPr>
        <p:txBody>
          <a:bodyPr/>
          <a:lstStyle>
            <a:lvl1pPr>
              <a:defRPr>
                <a:solidFill>
                  <a:schemeClr val="accent1">
                    <a:lumMod val="50000"/>
                  </a:schemeClr>
                </a:solidFill>
              </a:defRPr>
            </a:lvl1pPr>
          </a:lstStyle>
          <a:p>
            <a:pPr>
              <a:defRPr/>
            </a:pPr>
            <a:endParaRPr lang="en-US"/>
          </a:p>
        </p:txBody>
      </p:sp>
      <p:sp>
        <p:nvSpPr>
          <p:cNvPr id="8" name="Slide Number Placeholder 5"/>
          <p:cNvSpPr>
            <a:spLocks noGrp="1"/>
          </p:cNvSpPr>
          <p:nvPr>
            <p:ph type="sldNum" sz="quarter" idx="12"/>
          </p:nvPr>
        </p:nvSpPr>
        <p:spPr>
          <a:xfrm>
            <a:off x="6553200" y="71438"/>
            <a:ext cx="2133600" cy="365125"/>
          </a:xfrm>
        </p:spPr>
        <p:txBody>
          <a:bodyPr/>
          <a:lstStyle>
            <a:lvl1pPr>
              <a:defRPr/>
            </a:lvl1pPr>
          </a:lstStyle>
          <a:p>
            <a:fld id="{64A8CD2C-DCC3-394C-B10E-548D545289EC}" type="slidenum">
              <a:rPr lang="en-US"/>
              <a:pPr/>
              <a:t>‹#›</a:t>
            </a:fld>
            <a:endParaRPr lang="en-US"/>
          </a:p>
        </p:txBody>
      </p:sp>
    </p:spTree>
    <p:extLst>
      <p:ext uri="{BB962C8B-B14F-4D97-AF65-F5344CB8AC3E}">
        <p14:creationId xmlns:p14="http://schemas.microsoft.com/office/powerpoint/2010/main" val="82540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ounded Rectangle 6"/>
          <p:cNvSpPr/>
          <p:nvPr/>
        </p:nvSpPr>
        <p:spPr>
          <a:xfrm>
            <a:off x="428625" y="428625"/>
            <a:ext cx="8286750" cy="963613"/>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457200" y="28572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2403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6379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62403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6379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p:txBody>
          <a:bodyPr/>
          <a:lstStyle>
            <a:lvl1pPr>
              <a:defRPr/>
            </a:lvl1pPr>
          </a:lstStyle>
          <a:p>
            <a:fld id="{D19C52F3-2B6F-AD48-9C8E-0F3CCACAB026}" type="datetimeFigureOut">
              <a:rPr lang="en-US"/>
              <a:pPr/>
              <a:t>01.09.11</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92C94FC9-3C31-804D-AE1F-C26C464CA20D}" type="slidenum">
              <a:rPr lang="en-US"/>
              <a:pPr/>
              <a:t>‹#›</a:t>
            </a:fld>
            <a:endParaRPr lang="en-US"/>
          </a:p>
        </p:txBody>
      </p:sp>
    </p:spTree>
    <p:extLst>
      <p:ext uri="{BB962C8B-B14F-4D97-AF65-F5344CB8AC3E}">
        <p14:creationId xmlns:p14="http://schemas.microsoft.com/office/powerpoint/2010/main" val="274424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ounded Rectangle 2"/>
          <p:cNvSpPr/>
          <p:nvPr/>
        </p:nvSpPr>
        <p:spPr>
          <a:xfrm>
            <a:off x="428625" y="500063"/>
            <a:ext cx="8286750" cy="963612"/>
          </a:xfrm>
          <a:prstGeom prst="roundRect">
            <a:avLst/>
          </a:prstGeom>
          <a:noFill/>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 name="Title 1"/>
          <p:cNvSpPr>
            <a:spLocks noGrp="1"/>
          </p:cNvSpPr>
          <p:nvPr>
            <p:ph type="title"/>
          </p:nvPr>
        </p:nvSpPr>
        <p:spPr>
          <a:xfrm>
            <a:off x="457200" y="357166"/>
            <a:ext cx="8229600" cy="1143000"/>
          </a:xfrm>
        </p:spPr>
        <p:txBody>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fld id="{2F4F096C-DE25-E846-866C-A50D0E8D4641}" type="datetimeFigureOut">
              <a:rPr lang="en-US"/>
              <a:pPr/>
              <a:t>01.09.11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1AA3CEC-0691-0447-9D51-DA527050066D}" type="slidenum">
              <a:rPr lang="en-US"/>
              <a:pPr/>
              <a:t>‹#›</a:t>
            </a:fld>
            <a:endParaRPr lang="en-US"/>
          </a:p>
        </p:txBody>
      </p:sp>
    </p:spTree>
    <p:extLst>
      <p:ext uri="{BB962C8B-B14F-4D97-AF65-F5344CB8AC3E}">
        <p14:creationId xmlns:p14="http://schemas.microsoft.com/office/powerpoint/2010/main" val="198147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E5E7484-23F5-374C-8302-27EFB1369B5A}" type="datetimeFigureOut">
              <a:rPr lang="en-US"/>
              <a:pPr/>
              <a:t>01.09.11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F75F958-8C42-1847-90F7-7B4C1C2E4170}" type="slidenum">
              <a:rPr lang="en-US"/>
              <a:pPr/>
              <a:t>‹#›</a:t>
            </a:fld>
            <a:endParaRPr lang="en-US"/>
          </a:p>
        </p:txBody>
      </p:sp>
    </p:spTree>
    <p:extLst>
      <p:ext uri="{BB962C8B-B14F-4D97-AF65-F5344CB8AC3E}">
        <p14:creationId xmlns:p14="http://schemas.microsoft.com/office/powerpoint/2010/main" val="255722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3008313" cy="8636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71480"/>
            <a:ext cx="5111750" cy="55546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3FB602-7EAD-1B46-850F-4C08D1728CEB}"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74B6A65-8697-1140-B057-4FCA99883E05}" type="slidenum">
              <a:rPr lang="en-US"/>
              <a:pPr/>
              <a:t>‹#›</a:t>
            </a:fld>
            <a:endParaRPr lang="en-US"/>
          </a:p>
        </p:txBody>
      </p:sp>
    </p:spTree>
    <p:extLst>
      <p:ext uri="{BB962C8B-B14F-4D97-AF65-F5344CB8AC3E}">
        <p14:creationId xmlns:p14="http://schemas.microsoft.com/office/powerpoint/2010/main" val="160804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714884"/>
            <a:ext cx="5486400" cy="42862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7148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14351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A6DACCE-4D1E-D742-8271-DE72A25796BA}" type="datetimeFigureOut">
              <a:rPr lang="en-US"/>
              <a:pPr/>
              <a:t>01.09.11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66A7C36-6BA8-ED47-B8E7-D01FCB43AC0F}" type="slidenum">
              <a:rPr lang="en-US"/>
              <a:pPr/>
              <a:t>‹#›</a:t>
            </a:fld>
            <a:endParaRPr lang="en-US"/>
          </a:p>
        </p:txBody>
      </p:sp>
    </p:spTree>
    <p:extLst>
      <p:ext uri="{BB962C8B-B14F-4D97-AF65-F5344CB8AC3E}">
        <p14:creationId xmlns:p14="http://schemas.microsoft.com/office/powerpoint/2010/main" val="2208085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286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0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254061"/>
                </a:solidFill>
                <a:latin typeface="Rockwell" charset="0"/>
              </a:defRPr>
            </a:lvl1pPr>
          </a:lstStyle>
          <a:p>
            <a:fld id="{15F482B1-489E-4D40-BBAC-4FA23C071048}" type="datetimeFigureOut">
              <a:rPr lang="en-US"/>
              <a:pPr/>
              <a:t>01.09.11</a:t>
            </a:fld>
            <a:endParaRPr lang="en-US"/>
          </a:p>
        </p:txBody>
      </p:sp>
      <p:sp>
        <p:nvSpPr>
          <p:cNvPr id="5" name="Footer Placeholder 4"/>
          <p:cNvSpPr>
            <a:spLocks noGrp="1"/>
          </p:cNvSpPr>
          <p:nvPr>
            <p:ph type="ftr" sz="quarter" idx="3"/>
          </p:nvPr>
        </p:nvSpPr>
        <p:spPr>
          <a:xfrm>
            <a:off x="3124200" y="6350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accent1">
                    <a:lumMod val="50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254061"/>
                </a:solidFill>
                <a:latin typeface="Rockwell" charset="0"/>
              </a:defRPr>
            </a:lvl1pPr>
          </a:lstStyle>
          <a:p>
            <a:fld id="{6597242A-675B-9847-BA5A-02D18240CB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86" r:id="rId3"/>
    <p:sldLayoutId id="2147483692" r:id="rId4"/>
    <p:sldLayoutId id="2147483693" r:id="rId5"/>
    <p:sldLayoutId id="2147483694" r:id="rId6"/>
    <p:sldLayoutId id="2147483687" r:id="rId7"/>
    <p:sldLayoutId id="2147483688" r:id="rId8"/>
    <p:sldLayoutId id="2147483689" r:id="rId9"/>
    <p:sldLayoutId id="2147483695" r:id="rId10"/>
    <p:sldLayoutId id="2147483696" r:id="rId11"/>
    <p:sldLayoutId id="2147483697" r:id="rId14"/>
    <p:sldLayoutId id="2147483698" r:id="rId15"/>
  </p:sldLayoutIdLst>
  <p:txStyles>
    <p:titleStyle>
      <a:lvl1pPr algn="ctr" rtl="0" eaLnBrk="0" fontAlgn="base" hangingPunct="0">
        <a:spcBef>
          <a:spcPct val="0"/>
        </a:spcBef>
        <a:spcAft>
          <a:spcPct val="0"/>
        </a:spcAft>
        <a:defRPr sz="4400" kern="1200">
          <a:solidFill>
            <a:srgbClr val="0070C0"/>
          </a:solidFill>
          <a:latin typeface="+mj-lt"/>
          <a:ea typeface="ＭＳ Ｐゴシック" charset="0"/>
          <a:cs typeface="+mj-cs"/>
        </a:defRPr>
      </a:lvl1pPr>
      <a:lvl2pPr algn="ctr" rtl="0" eaLnBrk="0" fontAlgn="base" hangingPunct="0">
        <a:spcBef>
          <a:spcPct val="0"/>
        </a:spcBef>
        <a:spcAft>
          <a:spcPct val="0"/>
        </a:spcAft>
        <a:defRPr sz="4400">
          <a:solidFill>
            <a:srgbClr val="0070C0"/>
          </a:solidFill>
          <a:latin typeface="Rockwell" pitchFamily="18" charset="0"/>
          <a:ea typeface="ＭＳ Ｐゴシック" charset="0"/>
        </a:defRPr>
      </a:lvl2pPr>
      <a:lvl3pPr algn="ctr" rtl="0" eaLnBrk="0" fontAlgn="base" hangingPunct="0">
        <a:spcBef>
          <a:spcPct val="0"/>
        </a:spcBef>
        <a:spcAft>
          <a:spcPct val="0"/>
        </a:spcAft>
        <a:defRPr sz="4400">
          <a:solidFill>
            <a:srgbClr val="0070C0"/>
          </a:solidFill>
          <a:latin typeface="Rockwell" pitchFamily="18" charset="0"/>
          <a:ea typeface="ＭＳ Ｐゴシック" charset="0"/>
        </a:defRPr>
      </a:lvl3pPr>
      <a:lvl4pPr algn="ctr" rtl="0" eaLnBrk="0" fontAlgn="base" hangingPunct="0">
        <a:spcBef>
          <a:spcPct val="0"/>
        </a:spcBef>
        <a:spcAft>
          <a:spcPct val="0"/>
        </a:spcAft>
        <a:defRPr sz="4400">
          <a:solidFill>
            <a:srgbClr val="0070C0"/>
          </a:solidFill>
          <a:latin typeface="Rockwell" pitchFamily="18" charset="0"/>
          <a:ea typeface="ＭＳ Ｐゴシック" charset="0"/>
        </a:defRPr>
      </a:lvl4pPr>
      <a:lvl5pPr algn="ctr" rtl="0" eaLnBrk="0" fontAlgn="base" hangingPunct="0">
        <a:spcBef>
          <a:spcPct val="0"/>
        </a:spcBef>
        <a:spcAft>
          <a:spcPct val="0"/>
        </a:spcAft>
        <a:defRPr sz="4400">
          <a:solidFill>
            <a:srgbClr val="0070C0"/>
          </a:solidFill>
          <a:latin typeface="Rockwell" pitchFamily="18" charset="0"/>
          <a:ea typeface="ＭＳ Ｐゴシック"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2060"/>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2060"/>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2060"/>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2060"/>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206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FA17DF21-7A7A-4757-B020-EFD71EF16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Marche Arrêt Circuit Climatiseurs</a:t>
            </a:r>
            <a:endParaRPr lang="en-US" dirty="0"/>
          </a:p>
        </p:txBody>
      </p:sp>
      <p:sp>
        <p:nvSpPr>
          <p:cNvPr id="3" name="_OM_BulletList_"/>
          <p:cNvSpPr>
            <a:spLocks noGrp="1"/>
          </p:cNvSpPr>
          <p:nvPr>
            <p:ph type="body" idx="1"/>
          </p:nvPr>
        </p:nvSpPr>
        <p:spPr/>
        <p:txBody>
          <a:bodyPr>
            <a:normAutofit/>
          </a:bodyPr>
          <a:lstStyle/>
          <a:p>
            <a:r>
              <a:t>Situation</a:t>
            </a:r>
          </a:p>
          <a:p>
            <a:r>
              <a:t>Présentation du projet</a:t>
            </a:r>
          </a:p>
          <a:p>
            <a:r>
              <a:t>Différent matériaux utilisé</a:t>
            </a:r>
          </a:p>
          <a:p>
            <a:r>
              <a:t>Ma partie</a:t>
            </a:r>
          </a:p>
          <a:p>
            <a:r>
              <a:t>Différent Version</a:t>
            </a:r>
          </a:p>
          <a:p>
            <a:r>
              <a:t>Estimation d'énergie économiser</a:t>
            </a:r>
          </a:p>
          <a:p>
            <a:r>
              <a:t>La suite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F5E64E4-0AAB-4774-9A50-69AEE31308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LED infrarouge</a:t>
            </a:r>
            <a:endParaRPr lang="en-US" dirty="0"/>
          </a:p>
        </p:txBody>
      </p:sp>
      <p:sp>
        <p:nvSpPr>
          <p:cNvPr id="3" name="_OM_BulletList_"/>
          <p:cNvSpPr>
            <a:spLocks noGrp="1"/>
          </p:cNvSpPr>
          <p:nvPr>
            <p:ph type="body" idx="1"/>
          </p:nvPr>
        </p:nvSpPr>
        <p:spPr/>
        <p:txBody>
          <a:bodyPr>
            <a:normAutofit/>
          </a:bodyPr>
          <a:lstStyle/>
          <a:p>
            <a:r>
              <a:t>Émetteur IR</a:t>
            </a:r>
          </a:p>
          <a:p>
            <a:r>
              <a:t>Récepteur IR</a:t>
            </a:r>
          </a:p>
        </p:txBody>
      </p:sp>
      <p:sp xmlns:a="http://schemas.openxmlformats.org/drawingml/2006/main" xmlns:r="http://schemas.openxmlformats.org/officeDocument/2006/relationships" xmlns:p="http://schemas.openxmlformats.org/presentationml/2006/main">
        <p:nvSpPr>
          <p:cNvPr id="107" name="Branch notes"/>
          <p:cNvSpPr>
            <a:spLocks noGrp="1"/>
          </p:cNvSpPr>
          <p:nvPr>
            <p:ph type="body" idx="2"/>
          </p:nvPr>
        </p:nvSpPr>
        <p:spPr>
          <a:xfrm>
            <a:off x="0" y="5119200"/>
            <a:ext cx="4574880" cy="648000"/>
          </a:xfrm>
        </p:spPr>
        <p:txBody>
          <a:bodyPr/>
          <a:lstStyle/>
          <a:p>
            <a:pPr marL="0" indent="0">
              <a:buNone/>
            </a:pPr>
            <a:r>
              <a:rPr sz="1200"/>
              <a:t xml:space="preserve">Un capteur infra-rouge IR est l'œœil éélectronique qui se trouve sur de nombreux appareils qui viennent avec une tééléécommande. La commande àà distance transmet un faisceau infra-rouge, invisible àà l'œœil humain, sur une distance fixe de l'appareil, qui suit les instructions de transmission codéées de chaque bouton de la tééléécommande. Par exemple, en appuyant sur "On" sur la tééléécommande du climatiseur provoque la mise en marche du moteur qui allume le climatiseur.</a:t>
            </a:r>
          </a:p>
          <a:p>
            <a:pPr marL="0" indent="0">
              <a:buNone/>
            </a:pPr>
            <a:r>
              <a:rPr sz="1200"/>
              <a:t xml:space="preserv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03698C2-F842-4E8A-8408-1F998556E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Émetteur IR</a:t>
            </a:r>
            <a:endParaRPr lang="en-US" dirty="0"/>
          </a:p>
        </p:txBody>
      </p:sp>
      <p:sp>
        <p:nvSpPr>
          <p:cNvPr id="3" name="_OM_BulletList_"/>
          <p:cNvSpPr>
            <a:spLocks noGrp="1"/>
          </p:cNvSpPr>
          <p:nvPr>
            <p:ph type="body" idx="1"/>
          </p:nvPr>
        </p:nvSpPr>
        <p:spPr/>
        <p:txBody>
          <a:bodyPr>
            <a:normAutofit/>
          </a:bodyPr>
          <a:lstStyle/>
          <a:p>
            <a:r>
              <a:t> Principe du fonctionnement</a:t>
            </a:r>
          </a:p>
          <a:p>
            <a:r>
              <a:t>Caractéristiques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94799FF-DB8B-43C6-81DD-0C65ECEB21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Principe du fonctionnement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C313E38-481E-4A14-829D-6528DFBD35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Caractéristiques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F8414AB-8EA9-418B-ABBD-C934564D92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Récepteur IR</a:t>
            </a:r>
            <a:endParaRPr lang="en-US" dirty="0"/>
          </a:p>
        </p:txBody>
      </p:sp>
      <p:sp>
        <p:nvSpPr>
          <p:cNvPr id="3" name="_OM_BulletList_"/>
          <p:cNvSpPr>
            <a:spLocks noGrp="1"/>
          </p:cNvSpPr>
          <p:nvPr>
            <p:ph type="body" idx="1"/>
          </p:nvPr>
        </p:nvSpPr>
        <p:spPr/>
        <p:txBody>
          <a:bodyPr>
            <a:normAutofit/>
          </a:bodyPr>
          <a:lstStyle/>
          <a:p>
            <a:r>
              <a:t> Principe du fonctionnement</a:t>
            </a:r>
          </a:p>
          <a:p>
            <a:r>
              <a:t>Caractéristiques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05644D1-03DA-41C9-B3D9-1078EBEF8A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Principe du fonctionnement</a:t>
            </a:r>
            <a:endParaRPr lang="en-US" dirty="0"/>
          </a:p>
        </p:txBody>
      </p:sp>
      <p:sp xmlns:a="http://schemas.openxmlformats.org/drawingml/2006/main" xmlns:r="http://schemas.openxmlformats.org/officeDocument/2006/relationships" xmlns:p="http://schemas.openxmlformats.org/presentationml/2006/main">
        <p:nvSpPr>
          <p:cNvPr id="108" name="Branch notes"/>
          <p:cNvSpPr>
            <a:spLocks noGrp="1"/>
          </p:cNvSpPr>
          <p:nvPr>
            <p:ph type="body" idx="1"/>
          </p:nvPr>
        </p:nvSpPr>
        <p:spPr>
          <a:xfrm>
            <a:off x="0" y="1414801"/>
            <a:ext cx="4574880" cy="648000"/>
          </a:xfrm>
        </p:spPr>
        <p:txBody>
          <a:bodyPr/>
          <a:lstStyle/>
          <a:p>
            <a:pPr marL="0" indent="0">
              <a:buNone/>
            </a:pPr>
            <a:r>
              <a:rPr sz="1200"/>
              <a:t xml:space="preserve">L'énergie émise par un objet atteint le capteur IR par l'intermédiaire du système optique de l'appareil, qui à son tour focalise l'énergie sur ses détecteurs photosensibles. Les détecteurs convertissent l'énergie infrarouge en un signal électrique, qui est ensuite converti en une valeur de température en fonction de l'émissivité de l'objet. Cette valeur peut être visualisée sur le capteur infrarouge ou converti en tant qu'entrée numérique et transmis à un terminal d'ordinateur pour l'affichage.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6B5C57A-99AE-4520-A998-ED2F547280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Caractéristiques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F803D46-F37B-425D-A9E5-186F46C1E2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Sonde DHT22</a:t>
            </a:r>
            <a:endParaRPr lang="en-US" dirty="0"/>
          </a:p>
        </p:txBody>
      </p:sp>
      <p:sp xmlns:a="http://schemas.openxmlformats.org/drawingml/2006/main" xmlns:r="http://schemas.openxmlformats.org/officeDocument/2006/relationships" xmlns:p="http://schemas.openxmlformats.org/presentationml/2006/main">
        <p:nvSpPr>
          <p:cNvPr id="109" name="Branch notes"/>
          <p:cNvSpPr>
            <a:spLocks noGrp="1"/>
          </p:cNvSpPr>
          <p:nvPr>
            <p:ph type="body" idx="1"/>
          </p:nvPr>
        </p:nvSpPr>
        <p:spPr>
          <a:xfrm>
            <a:off x="0" y="1414801"/>
            <a:ext cx="4574880" cy="648000"/>
          </a:xfrm>
        </p:spPr>
        <p:txBody>
          <a:bodyPr/>
          <a:lstStyle/>
          <a:p>
            <a:pPr marL="0" indent="0">
              <a:buNone/>
            </a:pPr>
            <a:r>
              <a:rPr sz="1200"/>
              <a:t xml:space="preserve">Il s'agit d'un module de tempéérature et d'humiditéé numéérique calibréé avec capteur intéégréé DHT22 (AM2302), qui offre une préécision supéérieure et une plage de mesure plus large que le DHT11.</a:t>
            </a:r>
          </a:p>
          <a:p>
            <a:pPr marL="0" indent="0">
              <a:buNone/>
            </a:pPr>
            <a:r>
              <a:rPr sz="1200"/>
              <a:t xml:space="preserve">Il peut êêtre utiliséé pour déétecter la tempéérature ambiante et l'humiditéé, àà travers l'interface standard àà un fil.</a:t>
            </a:r>
          </a:p>
          <a:p>
            <a:pPr marL="0" indent="0">
              <a:buNone/>
            </a:pPr>
            <a:r>
              <a:rPr sz="1200"/>
              <a:t xml:space="preserve">
</a:t>
            </a:r>
          </a:p>
          <a:p>
            <a:pPr marL="0" indent="0">
              <a:buNone/>
            </a:pPr>
            <a:r>
              <a:rPr sz="1200"/>
              <a:t xml:space="preserve">Caractééristiques:</a:t>
            </a:r>
          </a:p>
          <a:p>
            <a:pPr marL="0" indent="0">
              <a:buNone/>
            </a:pPr>
            <a:r>
              <a:rPr sz="1200"/>
              <a:t xml:space="preserve">·	Tempéérature</a:t>
            </a:r>
          </a:p>
          <a:p>
            <a:pPr marL="0" indent="0">
              <a:buNone/>
            </a:pPr>
            <a:r>
              <a:rPr sz="1200"/>
              <a:t xml:space="preserve">Réésolution: 0.1 °° C</a:t>
            </a:r>
          </a:p>
          <a:p>
            <a:pPr marL="0" indent="0">
              <a:buNone/>
            </a:pPr>
            <a:r>
              <a:rPr sz="1200"/>
              <a:t xml:space="preserve">Préécision: ±± 0,5 ℃?</a:t>
            </a:r>
          </a:p>
          <a:p>
            <a:pPr marL="0" indent="0">
              <a:buNone/>
            </a:pPr>
            <a:r>
              <a:rPr sz="1200"/>
              <a:t xml:space="preserve">Plage de mesure: -40 °° C ~ 80 °° C</a:t>
            </a:r>
          </a:p>
          <a:p>
            <a:pPr marL="0" indent="0">
              <a:buNone/>
            </a:pPr>
            <a:r>
              <a:rPr sz="1200"/>
              <a:t xml:space="preserve">·	Humiditéé</a:t>
            </a:r>
          </a:p>
          <a:p>
            <a:pPr marL="0" indent="0">
              <a:buNone/>
            </a:pPr>
            <a:r>
              <a:rPr sz="1200"/>
              <a:t xml:space="preserve">Réésolution: 0,1% HR</a:t>
            </a:r>
          </a:p>
          <a:p>
            <a:pPr marL="0" indent="0">
              <a:buNone/>
            </a:pPr>
            <a:r>
              <a:rPr sz="1200"/>
              <a:t xml:space="preserve">Préécision: ±± 2% HR (25 °° C)</a:t>
            </a:r>
          </a:p>
          <a:p>
            <a:pPr marL="0" indent="0">
              <a:buNone/>
            </a:pPr>
            <a:r>
              <a:rPr sz="1200"/>
              <a:t xml:space="preserve">Plage de mesure: 0% RH ~ 99,9% RH</a:t>
            </a:r>
          </a:p>
          <a:p>
            <a:pPr marL="0" indent="0">
              <a:buNone/>
            </a:pPr>
            <a:r>
              <a:rPr sz="1200"/>
              <a:t xml:space="preserve">·	Tension de fonctionnement: 3.3V ~ 5.5 V</a:t>
            </a:r>
          </a:p>
          <a:p>
            <a:pPr marL="0" indent="0">
              <a:buNone/>
            </a:pPr>
            <a:r>
              <a:rPr sz="1200"/>
              <a:t xml:space="preserve">·	Condition de stockage recommandéée</a:t>
            </a:r>
          </a:p>
          <a:p>
            <a:pPr marL="0" indent="0">
              <a:buNone/>
            </a:pPr>
            <a:r>
              <a:rPr sz="1200"/>
              <a:t xml:space="preserve">Tempéérature: 10 °° C ~ 40 °° C</a:t>
            </a:r>
          </a:p>
          <a:p>
            <a:pPr marL="0" indent="0">
              <a:buNone/>
            </a:pPr>
            <a:r>
              <a:rPr sz="1200"/>
              <a:t xml:space="preserve">Humiditéé: 60% HR ou moins</a:t>
            </a:r>
          </a:p>
          <a:p>
            <a:pPr marL="0" indent="0">
              <a:buNone/>
            </a:pPr>
            <a:r>
              <a:rPr sz="1200"/>
              <a:t xml:space="preserve">
</a:t>
            </a:r>
          </a:p>
          <a:p>
            <a:pPr marL="0" indent="0">
              <a:buNone/>
            </a:pPr>
            <a:r>
              <a:rPr sz="1200"/>
              <a:t xml:space="preserve">Applications:</a:t>
            </a:r>
          </a:p>
          <a:p>
            <a:pPr marL="0" indent="0">
              <a:buNone/>
            </a:pPr>
            <a:r>
              <a:rPr sz="1200"/>
              <a:t xml:space="preserve">·	Station méétééo</a:t>
            </a:r>
          </a:p>
          <a:p>
            <a:pPr marL="0" indent="0">
              <a:buNone/>
            </a:pPr>
            <a:r>
              <a:rPr sz="1200"/>
              <a:t xml:space="preserve">·	Contrôôleur d'humiditéé</a:t>
            </a:r>
          </a:p>
          <a:p>
            <a:pPr marL="0" indent="0">
              <a:buNone/>
            </a:pPr>
            <a:r>
              <a:rPr sz="1200"/>
              <a:t xml:space="preserve">·	Dispositif de test et de déétection</a:t>
            </a:r>
          </a:p>
          <a:p>
            <a:pPr marL="0" indent="0">
              <a:buNone/>
            </a:pPr>
            <a:r>
              <a:rPr sz="1200"/>
              <a:t xml:space="preserve">
</a:t>
            </a:r>
          </a:p>
          <a:p>
            <a:pPr marL="0" indent="0">
              <a:buNone/>
            </a:pPr>
            <a:r>
              <a:rPr sz="1200"/>
              <a:t xml:space="preserve">Comment utiliser:</a:t>
            </a:r>
          </a:p>
          <a:p>
            <a:pPr marL="0" indent="0">
              <a:buNone/>
            </a:pPr>
            <a:r>
              <a:rPr sz="1200"/>
              <a:t xml:space="preserve">Dans le cas de travailler avec un MCU:</a:t>
            </a:r>
          </a:p>
          <a:p>
            <a:pPr marL="0" indent="0">
              <a:buNone/>
            </a:pPr>
            <a:r>
              <a:rPr sz="1200"/>
              <a:t xml:space="preserve">
</a:t>
            </a:r>
          </a:p>
          <a:p>
            <a:pPr marL="0" indent="0">
              <a:buNone/>
            </a:pPr>
            <a:r>
              <a:rPr sz="1200"/>
              <a:t xml:space="preserve">·	VCC ↔? 3.3V ~ 5.5V</a:t>
            </a:r>
          </a:p>
          <a:p>
            <a:pPr marL="0" indent="0">
              <a:buNone/>
            </a:pPr>
            <a:r>
              <a:rPr sz="1200"/>
              <a:t xml:space="preserve">·	GND ↔? GND</a:t>
            </a:r>
          </a:p>
          <a:p>
            <a:pPr marL="0" indent="0">
              <a:buNone/>
            </a:pPr>
            <a:r>
              <a:rPr sz="1200"/>
              <a:t xml:space="preserve">·	DOUT ↔? MCU.IO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B7585E7-F89E-4D04-B904-9CCB6120F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Ordinateur</a:t>
            </a:r>
            <a:endParaRPr lang="en-US" dirty="0"/>
          </a:p>
        </p:txBody>
      </p:sp>
      <p:sp xmlns:a="http://schemas.openxmlformats.org/drawingml/2006/main" xmlns:r="http://schemas.openxmlformats.org/officeDocument/2006/relationships" xmlns:p="http://schemas.openxmlformats.org/presentationml/2006/main">
        <p:nvSpPr>
          <p:cNvPr id="110" name="Branch notes"/>
          <p:cNvSpPr>
            <a:spLocks noGrp="1"/>
          </p:cNvSpPr>
          <p:nvPr>
            <p:ph type="body" idx="1"/>
          </p:nvPr>
        </p:nvSpPr>
        <p:spPr>
          <a:xfrm>
            <a:off x="0" y="1414801"/>
            <a:ext cx="4574880" cy="648000"/>
          </a:xfrm>
        </p:spPr>
        <p:txBody>
          <a:bodyPr/>
          <a:lstStyle/>
          <a:p>
            <a:pPr marL="0" indent="0">
              <a:buNone/>
            </a:pPr>
            <a:r>
              <a:rPr sz="1200"/>
              <a:t xml:space="preserve">L'utilité d'un ordinateur permet sur une page web d'entrer les différents information d'une nouvelle climatiseur, d'enregistre les informations et les messages IR (trame IR) dans la base de donnée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7BFFD6F-49EF-4770-9166-476DB32F6D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Téléphone</a:t>
            </a:r>
            <a:endParaRPr lang="en-US" dirty="0"/>
          </a:p>
        </p:txBody>
      </p:sp>
      <p:sp xmlns:a="http://schemas.openxmlformats.org/drawingml/2006/main" xmlns:r="http://schemas.openxmlformats.org/officeDocument/2006/relationships" xmlns:p="http://schemas.openxmlformats.org/presentationml/2006/main">
        <p:nvSpPr>
          <p:cNvPr id="111" name="Branch notes"/>
          <p:cNvSpPr>
            <a:spLocks noGrp="1"/>
          </p:cNvSpPr>
          <p:nvPr>
            <p:ph type="body" idx="1"/>
          </p:nvPr>
        </p:nvSpPr>
        <p:spPr>
          <a:xfrm>
            <a:off x="0" y="1414801"/>
            <a:ext cx="4574880" cy="648000"/>
          </a:xfrm>
        </p:spPr>
        <p:txBody>
          <a:bodyPr/>
          <a:lstStyle/>
          <a:p>
            <a:pPr marL="0" indent="0">
              <a:buNone/>
            </a:pPr>
            <a:r>
              <a:rPr sz="1200"/>
              <a:t xml:space="preserve">L'utilisation du Téléphone dans ce projet permet d'effectuer les différents action a un ou plusieurs climatiseur(s) dans une pièces après avoir installer l'application sur le téléphone.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151CE8E1-239D-4389-940F-243D519F72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Situation</a:t>
            </a:r>
            <a:endParaRPr lang="en-US" dirty="0"/>
          </a:p>
        </p:txBody>
      </p:sp>
      <p:sp>
        <p:nvSpPr>
          <p:cNvPr id="3" name="_OM_BulletList_"/>
          <p:cNvSpPr>
            <a:spLocks noGrp="1"/>
          </p:cNvSpPr>
          <p:nvPr>
            <p:ph type="body" idx="1"/>
          </p:nvPr>
        </p:nvSpPr>
        <p:spPr/>
        <p:txBody>
          <a:bodyPr>
            <a:normAutofit/>
          </a:bodyPr>
          <a:lstStyle/>
          <a:p>
            <a:r>
              <a:t>Besoin</a:t>
            </a:r>
          </a:p>
        </p:txBody>
      </p:sp>
      <p:sp xmlns:a="http://schemas.openxmlformats.org/drawingml/2006/main" xmlns:r="http://schemas.openxmlformats.org/officeDocument/2006/relationships" xmlns:p="http://schemas.openxmlformats.org/presentationml/2006/main">
        <p:nvSpPr>
          <p:cNvPr id="101" name="Branch notes"/>
          <p:cNvSpPr>
            <a:spLocks noGrp="1"/>
          </p:cNvSpPr>
          <p:nvPr>
            <p:ph type="body" idx="2"/>
          </p:nvPr>
        </p:nvSpPr>
        <p:spPr>
          <a:xfrm>
            <a:off x="0" y="5119200"/>
            <a:ext cx="4574880" cy="648000"/>
          </a:xfrm>
        </p:spPr>
        <p:txBody>
          <a:bodyPr/>
          <a:lstStyle/>
          <a:p>
            <a:pPr marL="0" indent="0">
              <a:buNone/>
            </a:pPr>
            <a:r>
              <a:rPr sz="1200"/>
              <a:t xml:space="preserve">Dans chaque immeuble qui a plusieurs pièce et plusieurs climatiseurs, il est </a:t>
            </a:r>
          </a:p>
          <a:p>
            <a:pPr marL="0" indent="0">
              <a:buNone/>
            </a:pPr>
            <a:r>
              <a:rPr sz="1200"/>
              <a:t xml:space="preserve">Le systèème àà vocation àà êêtre utiliséé dans un éétablissement (hôôtels, bureaux, éécoles) disposant de nombreuses climatisations individuelles dissééminéée dans des pièèces ééparses. L’’objectif est de rééduire les couts éénergéétiques attribuéé àà l’’oublie de l’’arrêêt par le personnel des systèèmes de climatisations. Une marche ou un arrêêt distant sous contrainte, horaire journalier, tempéérature ambiante, ou par opéérateur direct permettra une diminution sensible du cout des factures éénergéétiques de l’’éétablissement concernéé. Une commande par smartphone connectéé permettra en éétant dans la salle concernéée de s’’affranchir des tééléécommandes des constructeurs.</a:t>
            </a:r>
          </a:p>
          <a:p>
            <a:pPr marL="0" indent="0">
              <a:buNone/>
            </a:pPr>
            <a:r>
              <a:rPr sz="1200"/>
              <a:t xml:space="preserve">
</a:t>
            </a:r>
          </a:p>
          <a:p>
            <a:pPr marL="0" indent="0">
              <a:buNone/>
            </a:pPr>
            <a:r>
              <a:rPr sz="1200"/>
              <a:t xml:space="preserve">
</a:t>
            </a:r>
          </a:p>
          <a:p>
            <a:pPr marL="0" indent="0">
              <a:buNone/>
            </a:pPr>
            <a:r>
              <a:rPr sz="1200"/>
              <a:t xml:space="preserve">Préésentation du projet </a:t>
            </a:r>
          </a:p>
          <a:p>
            <a:pPr marL="0" indent="0">
              <a:buNone/>
            </a:pPr>
            <a:r>
              <a:rPr sz="1200"/>
              <a:t xml:space="preserve">
</a:t>
            </a:r>
          </a:p>
          <a:p>
            <a:pPr marL="0" indent="0">
              <a:buNone/>
            </a:pPr>
            <a:r>
              <a:rPr sz="1200"/>
              <a:t xml:space="preserve">Le systèème àà vocation àà êêtre utiliséé dans un éétablissement (hôôtels, bureaux, éécoles) disposant de nombreuses climatisations individuelles dissééminéée dans des pièèces ééparses. L’’objectif est de rééduire les couts éénergéétiques attribuéé àà l’’oublie de l’’arrêêt par le personnel des systèèmes de climatisations. Une marche ou un arrêêt distant sous contrainte, horaire journalier, tempéérature ambiante, ou par opéérateur direct permettra une diminution sensible du coût des factures éénergéétiques de l’’éétablissement concernéé. Une commande par smartphone connectéé permettra en éétant dans la salle concernéée de s’’affranchir des tééléécommandes des constructeurs.</a:t>
            </a:r>
          </a:p>
          <a:p>
            <a:pPr marL="0" indent="0">
              <a:buNone/>
            </a:pPr>
            <a:r>
              <a:rPr sz="1200"/>
              <a:t xml:space="preserve">
</a:t>
            </a:r>
          </a:p>
          <a:p>
            <a:pPr marL="0" indent="0">
              <a:buNone/>
            </a:pPr>
            <a:r>
              <a:rPr sz="1200"/>
              <a:t xml:space="preserve">Synoptique</a:t>
            </a:r>
          </a:p>
          <a:p>
            <a:pPr marL="0" indent="0">
              <a:buNone/>
            </a:pPr>
            <a:r>
              <a:rPr sz="1200"/>
              <a:t xml:space="preserve">Diagramme de cas d'utilisation</a:t>
            </a:r>
          </a:p>
          <a:p>
            <a:pPr marL="0" indent="0">
              <a:buNone/>
            </a:pPr>
            <a:r>
              <a:rPr sz="1200"/>
              <a:t xml:space="preserve">Cahier des charges (expliquer et dire ma partie)</a:t>
            </a:r>
          </a:p>
          <a:p>
            <a:pPr marL="0" indent="0">
              <a:buNone/>
            </a:pPr>
            <a:r>
              <a:rPr sz="1200"/>
              <a:t xml:space="preserv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2E90DE9-BD4A-4031-84C2-E494B99322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 partie</a:t>
            </a:r>
            <a:endParaRPr lang="en-US" dirty="0"/>
          </a:p>
        </p:txBody>
      </p:sp>
      <p:sp>
        <p:nvSpPr>
          <p:cNvPr id="3" name="_OM_BulletList_"/>
          <p:cNvSpPr>
            <a:spLocks noGrp="1"/>
          </p:cNvSpPr>
          <p:nvPr>
            <p:ph type="body" idx="1"/>
          </p:nvPr>
        </p:nvSpPr>
        <p:spPr/>
        <p:txBody>
          <a:bodyPr>
            <a:normAutofit/>
          </a:bodyPr>
          <a:lstStyle/>
          <a:p>
            <a:r>
              <a:t>Diagramme de Cas d'Utilisation</a:t>
            </a:r>
          </a:p>
          <a:p>
            <a:r>
              <a:t>Diagramme de Classe</a:t>
            </a:r>
          </a:p>
          <a:p>
            <a:r>
              <a:t>Diagramme de Séquence</a:t>
            </a:r>
          </a:p>
          <a:p>
            <a:r>
              <a:t>Comment envoyer des commandes a un climatiseur via smartphone ?</a:t>
            </a:r>
          </a:p>
          <a:p>
            <a:r>
              <a:t>Idée</a:t>
            </a:r>
          </a:p>
        </p:txBody>
      </p:sp>
      <p:sp xmlns:a="http://schemas.openxmlformats.org/drawingml/2006/main" xmlns:r="http://schemas.openxmlformats.org/officeDocument/2006/relationships" xmlns:p="http://schemas.openxmlformats.org/presentationml/2006/main">
        <p:nvSpPr>
          <p:cNvPr id="112" name="Branch notes"/>
          <p:cNvSpPr>
            <a:spLocks noGrp="1"/>
          </p:cNvSpPr>
          <p:nvPr>
            <p:ph type="body" idx="2"/>
          </p:nvPr>
        </p:nvSpPr>
        <p:spPr>
          <a:xfrm>
            <a:off x="0" y="5119200"/>
            <a:ext cx="4574880" cy="648000"/>
          </a:xfrm>
        </p:spPr>
        <p:txBody>
          <a:bodyPr/>
          <a:lstStyle/>
          <a:p>
            <a:pPr marL="0" indent="0">
              <a:buNone/>
            </a:pPr>
            <a:r>
              <a:rPr sz="1200"/>
              <a:t xml:space="preserve">Rééalisation d’’une Interface Homme Machine (IHM) pour appareil mobile qui permet d’’envoyer de rejouer les trames IR pour marche/arrêêt, up/down d’’un climatiseur</a:t>
            </a:r>
          </a:p>
          <a:p>
            <a:pPr marL="0" indent="0">
              <a:buNone/>
            </a:pPr>
            <a:r>
              <a:rPr sz="1200"/>
              <a:t xml:space="preserve">Voici comment je découpe ma partie.....</a:t>
            </a:r>
          </a:p>
          <a:p>
            <a:pPr marL="0" indent="0">
              <a:buNone/>
            </a:pPr>
            <a:r>
              <a:rPr sz="1200"/>
              <a:t xml:space="preserve">
</a:t>
            </a:r>
          </a:p>
          <a:p>
            <a:pPr marL="0" indent="0">
              <a:buNone/>
            </a:pPr>
            <a:r>
              <a:rPr sz="1200"/>
              <a:t xml:space="preserve">-Diagramme de Cas d'Utilisation</a:t>
            </a:r>
          </a:p>
          <a:p>
            <a:pPr marL="0" indent="0">
              <a:buNone/>
            </a:pPr>
            <a:r>
              <a:rPr sz="1200"/>
              <a:t xml:space="preserve">-Diagramme de Classe</a:t>
            </a:r>
          </a:p>
          <a:p>
            <a:pPr marL="0" indent="0">
              <a:buNone/>
            </a:pPr>
            <a:r>
              <a:rPr sz="1200"/>
              <a:t xml:space="preserve">-Diagramme de Séquence</a:t>
            </a:r>
          </a:p>
          <a:p>
            <a:pPr marL="0" indent="0">
              <a:buNone/>
            </a:pPr>
            <a:r>
              <a:rPr sz="1200"/>
              <a:t xml:space="preserve">	-LoginHome</a:t>
            </a:r>
          </a:p>
          <a:p>
            <a:pPr marL="0" indent="0">
              <a:buNone/>
            </a:pPr>
            <a:r>
              <a:rPr sz="1200"/>
              <a:t xml:space="preserve">	-ClimHome</a:t>
            </a:r>
          </a:p>
          <a:p>
            <a:pPr marL="0" indent="0">
              <a:buNone/>
            </a:pPr>
            <a:r>
              <a:rPr sz="1200"/>
              <a:t xml:space="preserve">	-GraphTemperature </a:t>
            </a:r>
          </a:p>
          <a:p>
            <a:pPr marL="0" indent="0">
              <a:buNone/>
            </a:pPr>
            <a:r>
              <a:rPr sz="1200"/>
              <a:t xml:space="preserve">
</a:t>
            </a:r>
          </a:p>
          <a:p>
            <a:pPr marL="0" indent="0">
              <a:buNone/>
            </a:pPr>
            <a:r>
              <a:rPr sz="1200"/>
              <a:t xml:space="preserve">Comment envoyer des commandes a un climatiseur via smartphone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410E810-0DD1-4A77-A848-36811982F46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Diagramme de Cas d'Utilisation</a:t>
            </a:r>
            <a:endParaRPr lang="en-US" dirty="0"/>
          </a:p>
        </p:txBody>
      </p:sp>
      <p:sp xmlns:a="http://schemas.openxmlformats.org/drawingml/2006/main" xmlns:r="http://schemas.openxmlformats.org/officeDocument/2006/relationships" xmlns:p="http://schemas.openxmlformats.org/presentationml/2006/main">
        <p:nvSpPr>
          <p:cNvPr id="113" name="Branch notes"/>
          <p:cNvSpPr>
            <a:spLocks noGrp="1"/>
          </p:cNvSpPr>
          <p:nvPr>
            <p:ph type="body" idx="1"/>
          </p:nvPr>
        </p:nvSpPr>
        <p:spPr>
          <a:xfrm>
            <a:off x="0" y="1414801"/>
            <a:ext cx="4574880" cy="648000"/>
          </a:xfrm>
        </p:spPr>
        <p:txBody>
          <a:bodyPr/>
          <a:lstStyle/>
          <a:p>
            <a:pPr marL="0" indent="0">
              <a:buNone/>
            </a:pPr>
            <a:r>
              <a:rPr sz="1200"/>
              <a:t xml:space="preserve">Voici le principe du fonctionnement de l'application:</a:t>
            </a:r>
          </a:p>
          <a:p>
            <a:pPr marL="0" indent="0">
              <a:buNone/>
            </a:pPr>
            <a:r>
              <a:rPr sz="1200"/>
              <a:t xml:space="preserve">
</a:t>
            </a:r>
          </a:p>
          <a:p>
            <a:pPr marL="0" indent="0">
              <a:buNone/>
            </a:pPr>
            <a:r>
              <a:rPr sz="1200"/>
              <a:t xml:space="preserve">
</a:t>
            </a:r>
          </a:p>
          <a:p>
            <a:pPr marL="0" indent="0">
              <a:buNone/>
            </a:pPr>
            <a:r>
              <a:rPr sz="1200"/>
              <a:t xml:space="preserv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9829318-1F38-4383-9982-31FFDA7362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Diagramme de Classe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E979591-E795-4A70-A9E1-36839AC715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Diagramme de Séquence</a:t>
            </a:r>
            <a:endParaRPr lang="en-US" dirty="0"/>
          </a:p>
        </p:txBody>
      </p:sp>
      <p:sp>
        <p:nvSpPr>
          <p:cNvPr id="3" name="_OM_BulletList_"/>
          <p:cNvSpPr>
            <a:spLocks noGrp="1"/>
          </p:cNvSpPr>
          <p:nvPr>
            <p:ph type="body" idx="1"/>
          </p:nvPr>
        </p:nvSpPr>
        <p:spPr/>
        <p:txBody>
          <a:bodyPr>
            <a:normAutofit/>
          </a:bodyPr>
          <a:lstStyle/>
          <a:p>
            <a:r>
              <a:t>LoginHome</a:t>
            </a:r>
          </a:p>
          <a:p>
            <a:r>
              <a:t>ClimHome</a:t>
            </a:r>
          </a:p>
          <a:p>
            <a:r>
              <a:t>GraphTemperature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ED8CFF5-9B75-426F-BC57-6DA6B09FE7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LoginHome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83E751D-C203-4432-8A39-A4CBC83347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ClimHome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057BDA8-B08E-4EA1-A4C5-C5F5580B33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GraphTemperature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954C23C-7FCA-4C57-94E3-FC7D04A91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 envoyer des commandes a un climatiseur via smartphone ?</a:t>
            </a:r>
            <a:endParaRPr lang="en-US" dirty="0"/>
          </a:p>
        </p:txBody>
      </p:sp>
      <p:sp>
        <p:nvSpPr>
          <p:cNvPr id="3" name="_OM_BulletList_"/>
          <p:cNvSpPr>
            <a:spLocks noGrp="1"/>
          </p:cNvSpPr>
          <p:nvPr>
            <p:ph type="body" idx="1"/>
          </p:nvPr>
        </p:nvSpPr>
        <p:spPr/>
        <p:txBody>
          <a:bodyPr>
            <a:normAutofit/>
          </a:bodyPr>
          <a:lstStyle/>
          <a:p>
            <a:r>
              <a:t>Environnement de développement  pour Smartphone Android</a:t>
            </a:r>
          </a:p>
          <a:p>
            <a:r>
              <a:t>IHM</a:t>
            </a:r>
          </a:p>
          <a:p>
            <a:r>
              <a:t>Connexion à la base de donnée </a:t>
            </a:r>
          </a:p>
          <a:p>
            <a:r>
              <a:t>Communication avec ESP32</a:t>
            </a:r>
          </a:p>
          <a:p>
            <a:r>
              <a:t>Comment trouver la clim</a:t>
            </a:r>
          </a:p>
        </p:txBody>
      </p:sp>
      <p:sp xmlns:a="http://schemas.openxmlformats.org/drawingml/2006/main" xmlns:r="http://schemas.openxmlformats.org/officeDocument/2006/relationships" xmlns:p="http://schemas.openxmlformats.org/presentationml/2006/main">
        <p:nvSpPr>
          <p:cNvPr id="114" name="Branch notes"/>
          <p:cNvSpPr>
            <a:spLocks noGrp="1"/>
          </p:cNvSpPr>
          <p:nvPr>
            <p:ph type="body" idx="2"/>
          </p:nvPr>
        </p:nvSpPr>
        <p:spPr>
          <a:xfrm>
            <a:off x="0" y="5119200"/>
            <a:ext cx="4574880" cy="648000"/>
          </a:xfrm>
        </p:spPr>
        <p:txBody>
          <a:bodyPr/>
          <a:lstStyle/>
          <a:p>
            <a:pPr marL="0" indent="0">
              <a:buNone/>
            </a:pPr>
            <a:r>
              <a:rPr sz="1200"/>
              <a:t xml:space="preserve">Avant de procéédéé d'allumer, ééteindre et changer la tempéérature, il y a difféérent tache a effectue qui sont :</a:t>
            </a:r>
          </a:p>
          <a:p>
            <a:pPr marL="0" indent="0">
              <a:buNone/>
            </a:pPr>
            <a:r>
              <a:rPr sz="1200"/>
              <a:t xml:space="preserve">Choisir l'environnement de dééveloppement</a:t>
            </a:r>
          </a:p>
          <a:p>
            <a:pPr marL="0" indent="0">
              <a:buNone/>
            </a:pPr>
            <a:r>
              <a:rPr sz="1200"/>
              <a:t xml:space="preserve">Repréésenter l'application</a:t>
            </a:r>
          </a:p>
          <a:p>
            <a:pPr marL="0" indent="0">
              <a:buNone/>
            </a:pPr>
            <a:r>
              <a:rPr sz="1200"/>
              <a:t xml:space="preserve">Connexion sur la  base de donnéée</a:t>
            </a:r>
          </a:p>
          <a:p>
            <a:pPr marL="0" indent="0">
              <a:buNone/>
            </a:pPr>
            <a:r>
              <a:rPr sz="1200"/>
              <a:t xml:space="preserve">Communication avec ESP</a:t>
            </a:r>
          </a:p>
          <a:p>
            <a:pPr marL="0" indent="0">
              <a:buNone/>
            </a:pPr>
            <a:r>
              <a:rPr sz="1200"/>
              <a:t xml:space="preserve">Repréésentation graphique les quatre dernières température enregistre dans la basse de donnéée </a:t>
            </a:r>
          </a:p>
          <a:p>
            <a:pPr marL="0" indent="0">
              <a:buNone/>
            </a:pPr>
            <a:r>
              <a:rPr sz="1200"/>
              <a:t xml:space="preserv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F3D82643-62E8-4528-81A4-67718E0B19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Environnement de développement  pour Smartphone Android</a:t>
            </a:r>
            <a:endParaRPr lang="en-US" dirty="0"/>
          </a:p>
        </p:txBody>
      </p:sp>
      <p:sp xmlns:a="http://schemas.openxmlformats.org/drawingml/2006/main" xmlns:r="http://schemas.openxmlformats.org/officeDocument/2006/relationships" xmlns:p="http://schemas.openxmlformats.org/presentationml/2006/main">
        <p:nvSpPr>
          <p:cNvPr id="115" name="Branch notes"/>
          <p:cNvSpPr>
            <a:spLocks noGrp="1"/>
          </p:cNvSpPr>
          <p:nvPr>
            <p:ph type="body" idx="1"/>
          </p:nvPr>
        </p:nvSpPr>
        <p:spPr>
          <a:xfrm>
            <a:off x="0" y="1414801"/>
            <a:ext cx="4574880" cy="648000"/>
          </a:xfrm>
        </p:spPr>
        <p:txBody>
          <a:bodyPr/>
          <a:lstStyle/>
          <a:p>
            <a:pPr marL="0" indent="0">
              <a:buNone/>
            </a:pPr>
            <a:r>
              <a:rPr b="1" sz="1200" u="none" baseline="0">
                <a:latin typeface="Verdana"/>
              </a:rPr>
              <a:t xml:space="preserve">Recherche de différent environnement de développement  pour mobile.</a:t>
            </a:r>
          </a:p>
          <a:p>
            <a:pPr marL="0" indent="0">
              <a:buNone/>
            </a:pPr>
            <a:r>
              <a:rPr sz="1200" u="none" baseline="0">
                <a:latin typeface="Verdana"/>
              </a:rPr>
              <a:t xml:space="preserve">Dans mes recherches il y a plusieurs environnements de développement pour mobile, je vous présente « integrated development environment » (IDE)  suivant :</a:t>
            </a:r>
          </a:p>
          <a:p>
            <a:pPr marL="0" indent="0">
              <a:buNone/>
            </a:pPr>
            <a:r>
              <a:rPr b="1" sz="1200" u="none" baseline="0">
                <a:latin typeface="Verdana"/>
              </a:rPr>
              <a:t xml:space="preserve">Android Studio</a:t>
            </a:r>
            <a:r>
              <a:rPr sz="1200" u="none" baseline="0">
                <a:latin typeface="Verdana"/>
              </a:rPr>
              <a:t xml:space="preserve"> sorti en 2013, dont l’’installation est réalisable en même temps que le SDK sur tout type de systèmes d’’exploitation, représente l’’IDE privilégié par Google pour la création d’’applications Android.</a:t>
            </a:r>
          </a:p>
          <a:p>
            <a:pPr marL="0" indent="0">
              <a:buNone/>
            </a:pPr>
            <a:r>
              <a:rPr sz="1200" u="none" baseline="0">
                <a:latin typeface="Verdana"/>
              </a:rPr>
              <a:t xml:space="preserve">Grâce à sa puissance, sa simplicité et sa gratuité, il a pu détrôner facilement tous les autres environnements utilisés jusqu’’à lors.</a:t>
            </a:r>
          </a:p>
          <a:p>
            <a:pPr marL="0" indent="0">
              <a:buNone/>
            </a:pPr>
            <a:r>
              <a:rPr sz="1200" u="none" baseline="0">
                <a:latin typeface="Verdana"/>
              </a:rPr>
              <a:t xml:space="preserve">En se basant sur IntelliJ IDEA, cet utilitaire ne permet pas juste de créer des applications compatibles avec votre smartphone, mais elles pourront fonctionner aussi sur vos montres connectées, téléviseurs connectés et tablettes. Les développeurs pourront aussi visualiser leur travail grâce à un émulateur intégré.</a:t>
            </a:r>
          </a:p>
          <a:p>
            <a:pPr marL="0" indent="0">
              <a:buNone/>
            </a:pPr>
            <a:r>
              <a:rPr b="1" sz="1200" u="none" baseline="0">
                <a:latin typeface="Verdana"/>
              </a:rPr>
              <a:t xml:space="preserve">Eclipse</a:t>
            </a:r>
            <a:r>
              <a:rPr sz="1200" u="none" baseline="0">
                <a:latin typeface="Verdana"/>
              </a:rPr>
              <a:t xml:space="preserve"> est un IDE créer le 7 Novembre 2001 qui contient un  « workspace »  et des extensions de plug-in.  Les programmes d’’Eclipse sont plus souvent écrite en  Java pour développer des applications de Java, mais Eclipse peut développer des applications sur d’’autre langage de programmation par des plug-ins qui inclue : C, C++ C#, Java, JavaScript, Perl, Php, Python et d’’autre encore.</a:t>
            </a:r>
          </a:p>
          <a:p>
            <a:pPr marL="0" indent="0">
              <a:buNone/>
            </a:pPr>
            <a:r>
              <a:rPr b="1" sz="1200" u="none" baseline="0">
                <a:latin typeface="Verdana"/>
              </a:rPr>
              <a:t xml:space="preserve">NetBeans</a:t>
            </a:r>
            <a:r>
              <a:rPr sz="1200" u="none" baseline="0">
                <a:latin typeface="Verdana"/>
              </a:rPr>
              <a:t xml:space="preserve"> est un environnement de développement intégré (EDI), placé en </a:t>
            </a:r>
            <a:r>
              <a:rPr i="1" sz="1200" u="none" baseline="0">
                <a:latin typeface="Verdana"/>
              </a:rPr>
              <a:t xml:space="preserve">open source</a:t>
            </a:r>
            <a:r>
              <a:rPr sz="1200" u="none" baseline="0">
                <a:latin typeface="Verdana"/>
              </a:rPr>
              <a:t xml:space="preserve"> par Sun en juin 2000 sous licence CDDL (Common Development and Distribution License) et GPLv2. En plus de Java, NetBeans permet la prise en charge native de divers langages tels le C, le C++, le JavaScript, le XML, le Groovy, le PHP et le HTML, ou d'autres (dont Python et Ruby) par l'ajout de </a:t>
            </a:r>
            <a:r>
              <a:rPr i="1" sz="1200" u="none" baseline="0">
                <a:latin typeface="Verdana"/>
              </a:rPr>
              <a:t xml:space="preserve">greffons</a:t>
            </a:r>
            <a:r>
              <a:rPr sz="1200" u="none" baseline="0">
                <a:latin typeface="Verdana"/>
              </a:rPr>
              <a:t xml:space="preserve">. Il offre toutes les facilités d'un IDE moderne (éditeur en couleurs, projets multi-langage, refactoring, éditeur graphique d'interfaces et de pages Web).</a:t>
            </a:r>
          </a:p>
          <a:p>
            <a:pPr marL="0" indent="0">
              <a:buNone/>
            </a:pPr>
            <a:r>
              <a:rPr sz="1200" u="none" baseline="0">
                <a:latin typeface="Verdana"/>
              </a:rPr>
              <a:t xml:space="preserve">Compilé en Java, NetBeans est disponible sous Windows, Linux, Solaris (sur x86 et SPARC), Mac OS X ou sous une version indépendante des systèmes d'exploitation (requérant une machine virtuelle Java). Un environnement Java Development Kit JDKest requis pour les développements en Java</a:t>
            </a:r>
          </a:p>
          <a:p>
            <a:pPr marL="0" indent="0">
              <a:buNone/>
            </a:pPr>
            <a:r>
              <a:rPr sz="1200" u="none" baseline="0">
                <a:latin typeface="Verdana"/>
              </a:rPr>
              <a:t xml:space="preserve">
</a:t>
            </a:r>
          </a:p>
          <a:p>
            <a:pPr marL="0" indent="0">
              <a:buNone/>
            </a:pPr>
            <a:r>
              <a:rPr b="1" sz="1200" u="none" baseline="0">
                <a:latin typeface="Verdana"/>
              </a:rPr>
              <a:t xml:space="preserve">Qt Creator</a:t>
            </a:r>
            <a:r>
              <a:rPr sz="1200" u="none" baseline="0">
                <a:latin typeface="Verdana"/>
              </a:rPr>
              <a:t xml:space="preserve"> est un environnement de développement intégré multiplate-forme faisant partie du framework Qt. Il est donc orienté pour la programmation en C++, développé par « Qt Project ».Il intègre directement dans l'interface un débogueur, un outil de création d'interfaces graphiques, des outils pour la publication de code sur Git et Mercurial ainsi que la documentation Qt. L'éditeur de texte intégré permet l'autocomplétion ainsi que la coloration syntaxique. Qt Creator utilise sous Linux le compilateur gcc. Il peut utiliser MinGW ou le compilateur de Visual Studio sous Windows.</a:t>
            </a:r>
          </a:p>
          <a:p>
            <a:pPr marL="0" indent="0">
              <a:buNone/>
            </a:pPr>
            <a:r>
              <a:rPr sz="1200" u="none" baseline="0">
                <a:latin typeface="Verdana"/>
              </a:rPr>
              <a:t xml:space="preserve">Qt Creator a été traduit en français par l'équipe Qt de « Developpez.com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b="1" sz="1200" u="none" baseline="0">
                <a:latin typeface="Verdana"/>
              </a:rPr>
              <a:t xml:space="preserve">Conclusion</a:t>
            </a:r>
            <a:r>
              <a:rPr sz="1200" u="none" baseline="0">
                <a:latin typeface="Verdana"/>
              </a:rPr>
              <a:t xml:space="preserve"> </a:t>
            </a:r>
          </a:p>
          <a:p>
            <a:pPr marL="0" indent="0">
              <a:buNone/>
            </a:pPr>
            <a:r>
              <a:rPr sz="1200" u="none" baseline="0">
                <a:latin typeface="Verdana"/>
              </a:rPr>
              <a:t xml:space="preserve">Android Studio est l'IDE officiel pour le développement d'applications Android, basé sur IntelliJ IDEA. En plus des fonctionnalités que vous attendez d'IntelliJ, Android Studio propose:</a:t>
            </a:r>
          </a:p>
          <a:p>
            <a:pPr marL="0" indent="0">
              <a:buNone/>
            </a:pPr>
            <a:r>
              <a:rPr sz="1200" u="none" baseline="0">
                <a:latin typeface="Verdana"/>
              </a:rPr>
              <a:t xml:space="preserve">*La simplicité et sa gratuité</a:t>
            </a:r>
          </a:p>
          <a:p>
            <a:pPr marL="0" indent="0">
              <a:buNone/>
            </a:pPr>
            <a:r>
              <a:rPr sz="1200" u="none" baseline="0">
                <a:latin typeface="Verdana"/>
              </a:rPr>
              <a:t xml:space="preserve">*Système flexible de Gradle-based build</a:t>
            </a:r>
          </a:p>
          <a:p>
            <a:pPr marL="0" indent="0">
              <a:buNone/>
            </a:pPr>
            <a:r>
              <a:rPr sz="1200" u="none" baseline="0">
                <a:latin typeface="Verdana"/>
              </a:rPr>
              <a:t xml:space="preserve">*Générer plusieurs fichiers apk</a:t>
            </a:r>
          </a:p>
          <a:p>
            <a:pPr marL="0" indent="0">
              <a:buNone/>
            </a:pPr>
            <a:r>
              <a:rPr sz="1200" u="none" baseline="0">
                <a:latin typeface="Verdana"/>
              </a:rPr>
              <a:t xml:space="preserve">*Modèles de code pour vous aider à créer des fonctionnalités d'application courantes</a:t>
            </a:r>
          </a:p>
          <a:p>
            <a:pPr marL="0" indent="0">
              <a:buNone/>
            </a:pPr>
            <a:r>
              <a:rPr sz="1200" u="none" baseline="0">
                <a:latin typeface="Verdana"/>
              </a:rPr>
              <a:t xml:space="preserve">*Éditeur de mise en page riche avec prise en charge de l'édition de thèmes par glisser-déposer</a:t>
            </a:r>
          </a:p>
          <a:p>
            <a:pPr marL="0" indent="0">
              <a:buNone/>
            </a:pPr>
            <a:r>
              <a:rPr sz="1200" u="none" baseline="0">
                <a:latin typeface="Verdana"/>
              </a:rPr>
              <a:t xml:space="preserve">*Prise en charge intégrée de Google Cloud Platform, facilitant l'intégration de Google Cloud Messaging et App Engine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7FE0B70-88AA-42EB-88E7-22C1E6C603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IHM</a:t>
            </a:r>
            <a:endParaRPr lang="en-US" dirty="0"/>
          </a:p>
        </p:txBody>
      </p:sp>
      <p:sp>
        <p:nvSpPr>
          <p:cNvPr id="3" name="_OM_BulletList_"/>
          <p:cNvSpPr>
            <a:spLocks noGrp="1"/>
          </p:cNvSpPr>
          <p:nvPr>
            <p:ph type="body" idx="1"/>
          </p:nvPr>
        </p:nvSpPr>
        <p:spPr/>
        <p:txBody>
          <a:bodyPr>
            <a:normAutofit/>
          </a:bodyPr>
          <a:lstStyle/>
          <a:p>
            <a:r>
              <a:t>Interface d'identification</a:t>
            </a:r>
          </a:p>
          <a:p>
            <a:r>
              <a:t>Interface d'accuiel</a:t>
            </a:r>
          </a:p>
          <a:p>
            <a:r>
              <a:t>Interface de représentation graphique</a:t>
            </a:r>
          </a:p>
        </p:txBody>
      </p:sp>
      <p:sp xmlns:a="http://schemas.openxmlformats.org/drawingml/2006/main" xmlns:r="http://schemas.openxmlformats.org/officeDocument/2006/relationships" xmlns:p="http://schemas.openxmlformats.org/presentationml/2006/main">
        <p:nvSpPr>
          <p:cNvPr id="116" name="Branch notes"/>
          <p:cNvSpPr>
            <a:spLocks noGrp="1"/>
          </p:cNvSpPr>
          <p:nvPr>
            <p:ph type="body" idx="2"/>
          </p:nvPr>
        </p:nvSpPr>
        <p:spPr>
          <a:xfrm>
            <a:off x="0" y="5119200"/>
            <a:ext cx="4574880" cy="648000"/>
          </a:xfrm>
        </p:spPr>
        <p:txBody>
          <a:bodyPr/>
          <a:lstStyle/>
          <a:p>
            <a:pPr marL="0" indent="0">
              <a:buNone/>
            </a:pPr>
            <a:r>
              <a:rPr sz="1200"/>
              <a:t xml:space="preserve">Les interactions Homme-machines (IHM) dééfinissent les moyens et outils mis en œœuvre afin qu'un humain puisse contrôôler et communiquer avec une machine.</a:t>
            </a:r>
          </a:p>
          <a:p>
            <a:pPr marL="0" indent="0">
              <a:buNone/>
            </a:pPr>
            <a:r>
              <a:rPr sz="1200"/>
              <a:t xml:space="preserve">
</a:t>
            </a:r>
          </a:p>
          <a:p>
            <a:pPr marL="0" indent="0">
              <a:buNone/>
            </a:pPr>
            <a:r>
              <a:rPr sz="1200"/>
              <a:t xml:space="preserve">L'interface homme-machine (IHM) est l'interface utilisateur qui relie l'opéérateur au dispositif de commande d'un systèème industriel.</a:t>
            </a:r>
          </a:p>
          <a:p>
            <a:pPr marL="0" indent="0">
              <a:buNone/>
            </a:pPr>
            <a:r>
              <a:rPr sz="1200"/>
              <a:t xml:space="preserve">Les systèèmes de contrôôle industriel intèègrent des ééquipements et des logiciels conççus pour surveiller et contrôôler le fonctionnement des machines-outils et des appareils associéés dans les environnements industriels, notamment ceux déésignéés sous le terme de systèème essentiel. Une IHM comprend des composants éélectroniques de signalisation et de contrôôle des systèèmes d'automatisation.</a:t>
            </a:r>
          </a:p>
          <a:p>
            <a:pPr marL="0" indent="0">
              <a:buNone/>
            </a:pPr>
            <a:r>
              <a:rPr sz="1200"/>
              <a:t xml:space="preserve">Certaines IHM traduisent les donnéées des systèèmes de contrôôle industriel en repréésentations graphiques lisibles par l'homme. Dans l'IHM, l'opéérateur voit des schéémas des systèèmes ; il peut par exemple activer et déésactiver des interrupteurs et des pompes ou augmenter ou rééduire des tempéératures.</a:t>
            </a:r>
          </a:p>
          <a:p>
            <a:pPr marL="0" indent="0">
              <a:buNone/>
            </a:pPr>
            <a:r>
              <a:rPr sz="1200"/>
              <a:t xml:space="preserve">
</a:t>
            </a:r>
          </a:p>
          <a:p>
            <a:pPr marL="0" indent="0">
              <a:buNone/>
            </a:pPr>
            <a:r>
              <a:rPr sz="1200"/>
              <a:t xml:space="preserve">L'accessibilitéé des IHM pose un risque pour la séécuritéé des systèèmes industriels. En effet, les systèèmes en eux-mêêmes éétaient jusque-làà considééréés comme hors d'atteinte des programmes malveillants car non connectéés àà Internet. Or, dans certains cas, les administrateurs déésactivent déélibééréément les dispositifs de séécuritéé.</a:t>
            </a:r>
          </a:p>
          <a:p>
            <a:pPr marL="0" indent="0">
              <a:buNone/>
            </a:pPr>
            <a:r>
              <a:rPr sz="1200"/>
              <a:t xml:space="preserve">
</a:t>
            </a:r>
          </a:p>
          <a:p>
            <a:pPr marL="0" indent="0">
              <a:buNone/>
            </a:pPr>
            <a:r>
              <a:rPr sz="1200"/>
              <a:t xml:space="preserve">
</a:t>
            </a:r>
          </a:p>
          <a:p>
            <a:pPr marL="0" indent="0">
              <a:buNone/>
            </a:pPr>
            <a:r>
              <a:rPr sz="1200"/>
              <a:t xml:space="preserve">Au fil du temps l'ééquipe et moi rééalise que il faut savoir si c'est un utilisateur qui travail pour une entreprise (ex: un professeur) qui utilise l'application, donc j'ai rajouter un espace d'identification qui sera la premier page avant d'utiliser l'application. Nous avons aussi suggééréé que l'utilisateur puis choisir la climatiseur (ou plusieurs et les contrôôlent simultanéément), alors un interface est produite pour que l'utilisateur puise séélectionner un ou plusieurs climatiseur.</a:t>
            </a:r>
          </a:p>
          <a:p>
            <a:pPr marL="0" indent="0">
              <a:buNone/>
            </a:pPr>
            <a:r>
              <a:rPr sz="1200"/>
              <a:t xml:space="preserve">
</a:t>
            </a:r>
          </a:p>
          <a:p>
            <a:pPr marL="0" indent="0">
              <a:buNone/>
            </a:pPr>
            <a:r>
              <a:rPr sz="1200"/>
              <a:t xml:space="preserv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2F35504-0419-49CA-944E-128A016BE7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Besoin</a:t>
            </a:r>
            <a:endParaRPr lang="en-US" dirty="0"/>
          </a:p>
        </p:txBody>
      </p:sp>
      <p:sp xmlns:a="http://schemas.openxmlformats.org/drawingml/2006/main" xmlns:r="http://schemas.openxmlformats.org/officeDocument/2006/relationships" xmlns:p="http://schemas.openxmlformats.org/presentationml/2006/main">
        <p:nvSpPr>
          <p:cNvPr id="102" name="Branch notes"/>
          <p:cNvSpPr>
            <a:spLocks noGrp="1"/>
          </p:cNvSpPr>
          <p:nvPr>
            <p:ph type="body" idx="1"/>
          </p:nvPr>
        </p:nvSpPr>
        <p:spPr>
          <a:xfrm>
            <a:off x="0" y="1414801"/>
            <a:ext cx="4574880" cy="648000"/>
          </a:xfrm>
        </p:spPr>
        <p:txBody>
          <a:bodyPr/>
          <a:lstStyle/>
          <a:p>
            <a:pPr marL="0" indent="0">
              <a:buNone/>
            </a:pPr>
            <a:r>
              <a:rPr sz="1200"/>
              <a:t xml:space="preserve">Objectif : Pourquoi fait-on ce projet ?</a:t>
            </a:r>
          </a:p>
          <a:p>
            <a:pPr marL="0" indent="0">
              <a:buNone/>
            </a:pPr>
            <a:r>
              <a:rPr sz="1200"/>
              <a:t xml:space="preserve">L’’objectif est de rééduire les coûts éénergéétiques attribuéé àà l’’oublie de l’’arrêêt par le personnel des systèèmes de climatisation</a:t>
            </a:r>
          </a:p>
          <a:p>
            <a:pPr marL="0" indent="0">
              <a:buNone/>
            </a:pPr>
            <a:r>
              <a:rPr sz="1200"/>
              <a:t xml:space="preserve">permettra une diminution sensible du coût des factures éénergéétiques de l’’éétablissement concernéé.</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64DC0AE4-C58D-4A3C-A249-35F7A612BC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d'identification</a:t>
            </a:r>
            <a:endParaRPr lang="en-US" dirty="0"/>
          </a:p>
        </p:txBody>
      </p:sp>
      <p:sp xmlns:a="http://schemas.openxmlformats.org/drawingml/2006/main" xmlns:r="http://schemas.openxmlformats.org/officeDocument/2006/relationships" xmlns:p="http://schemas.openxmlformats.org/presentationml/2006/main">
        <p:nvSpPr>
          <p:cNvPr id="117" name="Branch notes"/>
          <p:cNvSpPr>
            <a:spLocks noGrp="1"/>
          </p:cNvSpPr>
          <p:nvPr>
            <p:ph type="body" idx="1"/>
          </p:nvPr>
        </p:nvSpPr>
        <p:spPr>
          <a:xfrm>
            <a:off x="0" y="1414801"/>
            <a:ext cx="4574880" cy="648000"/>
          </a:xfrm>
        </p:spPr>
        <p:txBody>
          <a:bodyPr/>
          <a:lstStyle/>
          <a:p>
            <a:pPr marL="0" indent="0">
              <a:buNone/>
            </a:pPr>
            <a:r>
              <a:rPr sz="1200"/>
              <a:t xml:space="preserve">Image de l'interface du login :</a:t>
            </a:r>
          </a:p>
          <a:p>
            <a:pPr marL="0" indent="0">
              <a:buNone/>
            </a:pPr>
            <a:r>
              <a:rPr sz="1200"/>
              <a:t xml:space="preserve">
</a:t>
            </a:r>
          </a:p>
          <a:p>
            <a:pPr marL="0" indent="0">
              <a:buNone/>
            </a:pPr>
            <a:r>
              <a:rPr sz="1200"/>
              <a:t xml:space="preserve">
</a:t>
            </a:r>
          </a:p>
          <a:p>
            <a:pPr marL="0" indent="0">
              <a:buNone/>
            </a:pPr>
            <a:r>
              <a:rPr sz="1200"/>
              <a:t xml:space="preserve">
</a:t>
            </a:r>
          </a:p>
          <a:p>
            <a:pPr marL="0" indent="0">
              <a:buNone/>
            </a:pPr>
            <a:r>
              <a:rPr sz="1200"/>
              <a:t xml:space="preserve">
</a:t>
            </a:r>
          </a:p>
          <a:p>
            <a:pPr marL="0" indent="0">
              <a:buNone/>
            </a:pPr>
            <a:r>
              <a:rPr sz="1200"/>
              <a:t xml:space="preserv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3DD9747A-B445-4150-B582-7B2A223CA4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d'accuiel</a:t>
            </a:r>
            <a:endParaRPr lang="en-US" dirty="0"/>
          </a:p>
        </p:txBody>
      </p:sp>
      <p:sp xmlns:a="http://schemas.openxmlformats.org/drawingml/2006/main" xmlns:r="http://schemas.openxmlformats.org/officeDocument/2006/relationships" xmlns:p="http://schemas.openxmlformats.org/presentationml/2006/main">
        <p:nvSpPr>
          <p:cNvPr id="118" name="Branch notes"/>
          <p:cNvSpPr>
            <a:spLocks noGrp="1"/>
          </p:cNvSpPr>
          <p:nvPr>
            <p:ph type="body" idx="1"/>
          </p:nvPr>
        </p:nvSpPr>
        <p:spPr>
          <a:xfrm>
            <a:off x="0" y="1414801"/>
            <a:ext cx="4574880" cy="648000"/>
          </a:xfrm>
        </p:spPr>
        <p:txBody>
          <a:bodyPr/>
          <a:lstStyle/>
          <a:p>
            <a:pPr marL="0" indent="0">
              <a:buNone/>
            </a:pPr>
            <a:r>
              <a:rPr sz="1200"/>
              <a:t xml:space="preserve">Image de l'interface de la climatiseur :</a:t>
            </a:r>
          </a:p>
          <a:p>
            <a:pPr marL="0" indent="0">
              <a:buNone/>
            </a:pPr>
            <a:r>
              <a:rPr sz="1200"/>
              <a:t xml:space="preserve">
</a:t>
            </a:r>
          </a:p>
          <a:p>
            <a:pPr marL="0" indent="0">
              <a:buNone/>
            </a:pPr>
            <a:r>
              <a:rPr sz="1200"/>
              <a:t xml:space="preserv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5A595926-9EB6-493F-82DD-C105A1E2FD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de représentation graphique</a:t>
            </a:r>
            <a:endParaRPr lang="en-US" dirty="0"/>
          </a:p>
        </p:txBody>
      </p:sp>
      <p:sp xmlns:a="http://schemas.openxmlformats.org/drawingml/2006/main" xmlns:r="http://schemas.openxmlformats.org/officeDocument/2006/relationships" xmlns:p="http://schemas.openxmlformats.org/presentationml/2006/main">
        <p:nvSpPr>
          <p:cNvPr id="119" name="Branch notes"/>
          <p:cNvSpPr>
            <a:spLocks noGrp="1"/>
          </p:cNvSpPr>
          <p:nvPr>
            <p:ph type="body" idx="1"/>
          </p:nvPr>
        </p:nvSpPr>
        <p:spPr>
          <a:xfrm>
            <a:off x="0" y="1414801"/>
            <a:ext cx="4574880" cy="648000"/>
          </a:xfrm>
        </p:spPr>
        <p:txBody>
          <a:bodyPr/>
          <a:lstStyle/>
          <a:p>
            <a:pPr marL="0" indent="0">
              <a:buNone/>
            </a:pPr>
            <a:r>
              <a:rPr sz="1200"/>
              <a:t xml:space="preserve">Image de l'interface du graphique de tempéérature : </a:t>
            </a:r>
          </a:p>
          <a:p>
            <a:pPr marL="0" indent="0">
              <a:buNone/>
            </a:pPr>
            <a:r>
              <a:rPr sz="1200"/>
              <a:t xml:space="preserve">
</a:t>
            </a:r>
          </a:p>
          <a:p>
            <a:pPr marL="0" indent="0">
              <a:buNone/>
            </a:pPr>
            <a:r>
              <a:rPr sz="1200"/>
              <a:t xml:space="preserve">
</a:t>
            </a:r>
          </a:p>
          <a:p>
            <a:pPr marL="0" indent="0">
              <a:buNone/>
            </a:pPr>
            <a:r>
              <a:rPr sz="1200"/>
              <a:t xml:space="preserve">
</a:t>
            </a:r>
          </a:p>
          <a:p>
            <a:pPr marL="0" indent="0">
              <a:buNone/>
            </a:pPr>
            <a:r>
              <a:rPr sz="1200"/>
              <a:t xml:space="preserv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C9CA113-73C9-4025-9041-8A73AEE11E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Connexion à la base de donnée </a:t>
            </a:r>
            <a:endParaRPr lang="en-US" dirty="0"/>
          </a:p>
        </p:txBody>
      </p:sp>
      <p:sp>
        <p:nvSpPr>
          <p:cNvPr id="3" name="_OM_BulletList_"/>
          <p:cNvSpPr>
            <a:spLocks noGrp="1"/>
          </p:cNvSpPr>
          <p:nvPr>
            <p:ph type="body" idx="1"/>
          </p:nvPr>
        </p:nvSpPr>
        <p:spPr/>
        <p:txBody>
          <a:bodyPr>
            <a:normAutofit/>
          </a:bodyPr>
          <a:lstStyle/>
          <a:p>
            <a:r>
              <a:t>Vérifier l'Identité </a:t>
            </a:r>
          </a:p>
          <a:p>
            <a:r>
              <a:t>Affichage du graphe</a:t>
            </a:r>
          </a:p>
        </p:txBody>
      </p:sp>
      <p:sp xmlns:a="http://schemas.openxmlformats.org/drawingml/2006/main" xmlns:r="http://schemas.openxmlformats.org/officeDocument/2006/relationships" xmlns:p="http://schemas.openxmlformats.org/presentationml/2006/main">
        <p:nvSpPr>
          <p:cNvPr id="120" name="Branch notes"/>
          <p:cNvSpPr>
            <a:spLocks noGrp="1"/>
          </p:cNvSpPr>
          <p:nvPr>
            <p:ph type="body" idx="2"/>
          </p:nvPr>
        </p:nvSpPr>
        <p:spPr>
          <a:xfrm>
            <a:off x="0" y="5119200"/>
            <a:ext cx="4574880" cy="648000"/>
          </a:xfrm>
        </p:spPr>
        <p:txBody>
          <a:bodyPr/>
          <a:lstStyle/>
          <a:p>
            <a:pPr marL="0" indent="0">
              <a:buNone/>
            </a:pPr>
            <a:r>
              <a:rPr sz="1200" u="none" baseline="0">
                <a:latin typeface="Verdana"/>
              </a:rPr>
              <a:t xml:space="preserve">La connexion a la base de donne est important car elle permet de réécupéérer quatre information critique du bon fonctionnement de l'application. </a:t>
            </a:r>
          </a:p>
          <a:p>
            <a:pPr marL="0" indent="0">
              <a:buNone/>
            </a:pPr>
            <a:r>
              <a:rPr sz="1200" u="none" baseline="0">
                <a:latin typeface="Verdana"/>
              </a:rPr>
              <a:t xml:space="preserve">*Comparer l'identifiant que l'utilisateur a entre avec celle dans la base de donnéée.</a:t>
            </a:r>
          </a:p>
          <a:p>
            <a:pPr marL="0" indent="0">
              <a:buNone/>
            </a:pPr>
            <a:r>
              <a:rPr sz="1200" u="none" baseline="0">
                <a:latin typeface="Verdana"/>
              </a:rPr>
              <a:t xml:space="preserve">*Séélectionner la climatiseur dans la pièèce.</a:t>
            </a:r>
          </a:p>
          <a:p>
            <a:pPr marL="0" indent="0">
              <a:buNone/>
            </a:pPr>
            <a:r>
              <a:rPr sz="1200" u="none" baseline="0">
                <a:latin typeface="Verdana"/>
              </a:rPr>
              <a:t xml:space="preserve">* Réécupéérer les quatre dernièère tempéérature enregistre dans la base de donnéée.</a:t>
            </a:r>
          </a:p>
          <a:p>
            <a:pPr marL="0" indent="0">
              <a:buNone/>
            </a:pPr>
            <a:r>
              <a:rPr sz="1200" u="none" baseline="0">
                <a:latin typeface="Verdana"/>
              </a:rPr>
              <a:t xml:space="preserve">
</a:t>
            </a:r>
          </a:p>
          <a:p>
            <a:pPr marL="0" indent="0">
              <a:buNone/>
            </a:pPr>
            <a:r>
              <a:rPr sz="1200" u="none" baseline="0">
                <a:latin typeface="Verdana"/>
              </a:rPr>
              <a:t xml:space="preserve">Alors j'utilise une bibliothèèque JDBC (</a:t>
            </a:r>
            <a:r>
              <a:rPr b="1" sz="1200" u="none" baseline="0">
                <a:latin typeface="Verdana"/>
              </a:rPr>
              <a:t xml:space="preserve">Java Database Connectivity</a:t>
            </a:r>
            <a:r>
              <a:rPr sz="1200" u="none" baseline="0">
                <a:latin typeface="Verdana"/>
              </a:rPr>
              <a:t xml:space="preserve">) est le bibliothèèque standard de l'industrie pour la connectivitéé indéépendante de la base de donnéées entre le langage de programmation Java et un large ééventail de bases de donnéées. Bases de donnéées SQL et autres sources de donnéées tabulaires, telles que des feuilles de calcul ou des fichiers plats. L'API JDBC fournit une API de niveau appel pour l'accèès àà la base de donnéées SQL.</a:t>
            </a:r>
          </a:p>
          <a:p>
            <a:pPr marL="0" indent="0">
              <a:buNone/>
            </a:pPr>
            <a:r>
              <a:rPr sz="1200" u="none" baseline="0">
                <a:latin typeface="Verdana"/>
              </a:rPr>
              <a:t xml:space="preserve">
</a:t>
            </a:r>
          </a:p>
          <a:p>
            <a:pPr marL="0" indent="0">
              <a:buNone/>
            </a:pPr>
            <a:r>
              <a:rPr sz="1200" u="none" baseline="0">
                <a:latin typeface="Verdana"/>
              </a:rPr>
              <a:t xml:space="preserve">Je cherche a savoir de la part de mon collèègue le nom de la basse de donnéée et l'adresse IP qu'il a configuréé:</a:t>
            </a:r>
          </a:p>
          <a:p>
            <a:pPr marL="0" indent="0">
              <a:buNone/>
            </a:pPr>
            <a:r>
              <a:rPr sz="1200" u="none" baseline="0">
                <a:latin typeface="Verdana"/>
              </a:rPr>
              <a:t xml:space="preserve">-L'adresse IP de la base de donnée (</a:t>
            </a:r>
            <a:r>
              <a:rPr b="1" sz="1200" u="none" baseline="0">
                <a:latin typeface="Verdana"/>
              </a:rPr>
              <a:t xml:space="preserve">"93.121.229.118"</a:t>
            </a:r>
            <a:r>
              <a:rPr sz="1200" u="none" baseline="0">
                <a:latin typeface="Verdana"/>
              </a:rPr>
              <a:t xml:space="preserve">)</a:t>
            </a:r>
          </a:p>
          <a:p>
            <a:pPr marL="0" indent="0">
              <a:buNone/>
            </a:pPr>
            <a:r>
              <a:rPr sz="1200" u="none" baseline="0">
                <a:latin typeface="Verdana"/>
              </a:rPr>
              <a:t xml:space="preserve">-le nom de la base de donnée (</a:t>
            </a:r>
            <a:r>
              <a:rPr b="1" sz="1200" u="none" baseline="0">
                <a:latin typeface="Verdana"/>
              </a:rPr>
              <a:t xml:space="preserve">"MACC"</a:t>
            </a:r>
            <a:r>
              <a:rPr sz="1200" u="none" baseline="0">
                <a:latin typeface="Verdana"/>
              </a:rPr>
              <a:t xml:space="preserve">)</a:t>
            </a:r>
          </a:p>
          <a:p>
            <a:pPr marL="0" indent="0">
              <a:buNone/>
            </a:pPr>
            <a:r>
              <a:rPr sz="1200" u="none" baseline="0">
                <a:latin typeface="Verdana"/>
              </a:rPr>
              <a:t xml:space="preserve">-Identification base de donnée (</a:t>
            </a:r>
            <a:r>
              <a:rPr b="1" sz="1200" u="none" baseline="0">
                <a:latin typeface="Verdana"/>
              </a:rPr>
              <a:t xml:space="preserve">"pi"</a:t>
            </a:r>
            <a:r>
              <a:rPr sz="1200" u="none" baseline="0">
                <a:latin typeface="Verdana"/>
              </a:rPr>
              <a:t xml:space="preserve">)</a:t>
            </a:r>
          </a:p>
          <a:p>
            <a:pPr marL="0" indent="0">
              <a:buNone/>
            </a:pPr>
            <a:r>
              <a:rPr sz="1200" u="none" baseline="0">
                <a:latin typeface="Verdana"/>
              </a:rPr>
              <a:t xml:space="preserve">-Mot de passe pour accééder la base de donnée (</a:t>
            </a:r>
            <a:r>
              <a:rPr b="1" sz="1200" u="none" baseline="0">
                <a:latin typeface="Verdana"/>
              </a:rPr>
              <a:t xml:space="preserve">"Simconolat"</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je veux vouloir envoyer une connexion a la basse de donnée. Ainsi formulé un prototype possible serait</a:t>
            </a:r>
          </a:p>
          <a:p>
            <a:pPr marL="0" indent="0">
              <a:buNone/>
            </a:pPr>
            <a:r>
              <a:rPr b="1" sz="1200" u="none" baseline="0">
                <a:latin typeface="Verdana"/>
              </a:rPr>
              <a:t xml:space="preserve">public </a:t>
            </a:r>
            <a:r>
              <a:rPr sz="1200" u="none" baseline="0">
                <a:latin typeface="Verdana"/>
              </a:rPr>
              <a:t xml:space="preserve">Connection e4Csg1MACC_CONN().</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Avec ces informations que mon collèègue, je créée un ficher ConnectionClass.java avec une classe  ConnectionClasse, j'utilise un prototype  </a:t>
            </a:r>
            <a:r>
              <a:rPr b="1" sz="1200" u="none" baseline="0">
                <a:latin typeface="Verdana"/>
              </a:rPr>
              <a:t xml:space="preserve">public </a:t>
            </a:r>
            <a:r>
              <a:rPr sz="1200" u="none" baseline="0">
                <a:latin typeface="Verdana"/>
              </a:rPr>
              <a:t xml:space="preserve">Connection e4Csg1MACC_CONN() qui permettra la connexion.  </a:t>
            </a:r>
          </a:p>
          <a:p>
            <a:pPr marL="0" indent="0">
              <a:buNone/>
            </a:pPr>
            <a:r>
              <a:rPr sz="1200" u="none" baseline="0">
                <a:latin typeface="Verdana"/>
              </a:rPr>
              <a:t xml:space="preserve">Dans la mééthode il aura un objet de con par Connection qui sera affecte par l'addresse de la basse de donnéée suivie du nom, puis les identifications (username, mot de passe) pour séécurise la connexion.</a:t>
            </a:r>
          </a:p>
          <a:p>
            <a:pPr marL="0" indent="0">
              <a:buNone/>
            </a:pPr>
            <a:r>
              <a:rPr sz="1200" u="none" baseline="0">
                <a:latin typeface="Verdana"/>
              </a:rPr>
              <a:t xml:space="preserve">
</a:t>
            </a:r>
          </a:p>
          <a:p>
            <a:pPr marL="0" indent="0">
              <a:buNone/>
            </a:pPr>
            <a:r>
              <a:rPr sz="1200" u="none" baseline="0">
                <a:latin typeface="Verdana"/>
              </a:rPr>
              <a:t xml:space="preserve">Comment mon cerveau a t'il fait pour trouver cette solution. Je dois analyser pas a pas, j'ai :</a:t>
            </a:r>
          </a:p>
          <a:p>
            <a:pPr marL="0" indent="0">
              <a:buNone/>
            </a:pPr>
            <a:r>
              <a:rPr sz="1200" u="none" baseline="0">
                <a:latin typeface="Verdana"/>
              </a:rPr>
              <a:t xml:space="preserve">-Appeler une connexion dans un ou plusieurs ficher.</a:t>
            </a:r>
          </a:p>
          <a:p>
            <a:pPr marL="0" indent="0">
              <a:buNone/>
            </a:pPr>
            <a:r>
              <a:rPr sz="1200" u="none" baseline="0">
                <a:latin typeface="Verdana"/>
              </a:rPr>
              <a:t xml:space="preserve">-Crééer un objet de Connection</a:t>
            </a:r>
          </a:p>
          <a:p>
            <a:pPr marL="0" indent="0">
              <a:buNone/>
            </a:pPr>
            <a:r>
              <a:rPr sz="1200" u="none" baseline="0">
                <a:latin typeface="Verdana"/>
              </a:rPr>
              <a:t xml:space="preserve">
</a:t>
            </a:r>
          </a:p>
          <a:p>
            <a:pPr marL="0" indent="0">
              <a:buNone/>
            </a:pPr>
            <a:r>
              <a:rPr sz="1200" u="none" baseline="0">
                <a:latin typeface="Verdana"/>
              </a:rPr>
              <a:t xml:space="preserve">Avoir une connexion de la base de donnée permet a plusieurs mééthode dans plusieurs ficher java puise avoir une connexion pour exécute la tache X.</a:t>
            </a:r>
          </a:p>
          <a:p>
            <a:pPr marL="0" indent="0">
              <a:buNone/>
            </a:pPr>
            <a:r>
              <a:rPr sz="1200" u="none" baseline="0">
                <a:latin typeface="Verdana"/>
              </a:rPr>
              <a:t xml:space="preserve">Chaque ficher qui a besoin de réécupéérer et/ou comparer des valeurs dans la basse de donnéée, crééer un objet de Connection avec un accès a la mééthode e4Csg1MACC_CONN().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84F809B4-EEC8-4415-9782-B671455A8E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Vérifier l'Identité </a:t>
            </a:r>
            <a:endParaRPr lang="en-US" dirty="0"/>
          </a:p>
        </p:txBody>
      </p:sp>
      <p:sp xmlns:a="http://schemas.openxmlformats.org/drawingml/2006/main" xmlns:r="http://schemas.openxmlformats.org/officeDocument/2006/relationships" xmlns:p="http://schemas.openxmlformats.org/presentationml/2006/main">
        <p:nvSpPr>
          <p:cNvPr id="121" name="Branch notes"/>
          <p:cNvSpPr>
            <a:spLocks noGrp="1"/>
          </p:cNvSpPr>
          <p:nvPr>
            <p:ph type="body" idx="1"/>
          </p:nvPr>
        </p:nvSpPr>
        <p:spPr>
          <a:xfrm>
            <a:off x="0" y="1414801"/>
            <a:ext cx="4574880" cy="648000"/>
          </a:xfrm>
        </p:spPr>
        <p:txBody>
          <a:bodyPr/>
          <a:lstStyle/>
          <a:p>
            <a:pPr marL="0" indent="0">
              <a:buNone/>
            </a:pPr>
            <a:r>
              <a:rPr sz="1200" u="none" baseline="0">
                <a:latin typeface="Verdana"/>
              </a:rPr>
              <a:t xml:space="preserve">J'ai une application qui néécessite de comparer l'information saisie par l'utilisateur avec les informations préé-enregistréé par l'administration dans la basse de donnéée, ce qui donnerait l'accès a l'utilisateur l'interface de la télécommande et aussi l'accès au représentation graphique des températures via un bouton "Graph". Grace àà cette identification seuls les utilisateurs autoriséés pourront avoir accèès au fonctionnement de l’’application.</a:t>
            </a:r>
          </a:p>
          <a:p>
            <a:pPr marL="0" indent="0">
              <a:buNone/>
            </a:pPr>
            <a:r>
              <a:rPr sz="1200" u="none" baseline="0">
                <a:latin typeface="Verdana"/>
              </a:rPr>
              <a:t xml:space="preserve">
</a:t>
            </a:r>
          </a:p>
          <a:p>
            <a:pPr marL="0" indent="0">
              <a:buNone/>
            </a:pPr>
            <a:r>
              <a:rPr sz="1200" u="none" baseline="0">
                <a:latin typeface="Verdana"/>
              </a:rPr>
              <a:t xml:space="preserve">Tout d'abord Quand l'utilisateur ouvrira l'application il aura une fenêtre d'identification. Il devra saisir ces informations donnée par l’’administration (nom d'utilisateur, mot de passe) et appuie sur le bouton « Login ». Les informations entré vont être compare avec celle trouve dans la base de donnée, si les informations compare sont exact l’’utilisateur accès à la fenêtre suivante sinon un message d’’erreur informe l’’utilisateur.</a:t>
            </a:r>
          </a:p>
          <a:p>
            <a:pPr marL="0" indent="0">
              <a:buNone/>
            </a:pPr>
            <a:r>
              <a:rPr sz="1200" u="none" baseline="0">
                <a:latin typeface="Verdana"/>
              </a:rPr>
              <a:t xml:space="preserve">Voici les différents étapes comment je procède àà la validation d'identité :</a:t>
            </a:r>
          </a:p>
          <a:p>
            <a:pPr marL="0" indent="0">
              <a:buNone/>
            </a:pPr>
            <a:r>
              <a:rPr sz="1200" u="none" baseline="0">
                <a:latin typeface="Verdana"/>
              </a:rPr>
              <a:t xml:space="preserve">-Connexion àà la base de donnée</a:t>
            </a:r>
          </a:p>
          <a:p>
            <a:pPr marL="0" indent="0">
              <a:buNone/>
            </a:pPr>
            <a:r>
              <a:rPr sz="1200" u="none" baseline="0">
                <a:latin typeface="Verdana"/>
              </a:rPr>
              <a:t xml:space="preserve">-Chercher les information saisie si il existe </a:t>
            </a:r>
          </a:p>
          <a:p>
            <a:pPr marL="0" indent="0">
              <a:buNone/>
            </a:pPr>
            <a:r>
              <a:rPr sz="1200" u="none" baseline="0">
                <a:latin typeface="Verdana"/>
              </a:rPr>
              <a:t xml:space="preserve">-Valider ou non l'accès</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La création d'un objet "con" de "Connection" que j'affecte la méthode "e4Csg1MACC_CONN()" dans la classe ConnectionClass.</a:t>
            </a:r>
          </a:p>
          <a:p>
            <a:pPr marL="0" indent="0">
              <a:buNone/>
            </a:pPr>
            <a:r>
              <a:rPr sz="1200" u="none" baseline="0">
                <a:latin typeface="Verdana"/>
              </a:rPr>
              <a:t xml:space="preserve">L'appelle de con permet lancer la connexion entre moi et la base de donnée. La représentation du code :</a:t>
            </a:r>
          </a:p>
          <a:p>
            <a:pPr marL="0" indent="0">
              <a:buNone/>
            </a:pPr>
            <a:r>
              <a:rPr sz="1200" u="none" baseline="0">
                <a:latin typeface="Verdana"/>
              </a:rPr>
              <a:t xml:space="preserve">Connection con = </a:t>
            </a:r>
            <a:r>
              <a:rPr b="1" sz="1200" u="none" baseline="0">
                <a:latin typeface="Verdana"/>
              </a:rPr>
              <a:t xml:space="preserve">connectionClass</a:t>
            </a:r>
            <a:r>
              <a:rPr sz="1200" u="none" baseline="0">
                <a:latin typeface="Verdana"/>
              </a:rPr>
              <a:t xml:space="preserve">.e4Csg1MACC_CONN();</a:t>
            </a:r>
          </a:p>
          <a:p>
            <a:pPr marL="0" indent="0">
              <a:buNone/>
            </a:pPr>
            <a:r>
              <a:rPr sz="1200" u="none" baseline="0">
                <a:latin typeface="Verdana"/>
              </a:rPr>
              <a:t xml:space="preserve">
</a:t>
            </a:r>
          </a:p>
          <a:p>
            <a:pPr marL="0" indent="0">
              <a:buNone/>
            </a:pPr>
            <a:r>
              <a:rPr sz="1200" u="none" baseline="0">
                <a:latin typeface="Verdana"/>
              </a:rPr>
              <a:t xml:space="preserve">Avec les informations saisie par l'utilisateur, j'écris une requête SQL qui me permet d'avoir tout les noms d'utilisateurs et leurs mot de passe, mais avant il faut établir une connexion avec la base de donnée puis crée un objet pour l'execution du SQL Statement et enfin un objet ResultSet qui donne le résulta de la requête SQL. Avec le résulta de la requête je cherche si l'utilisateur a bien saisie les information ou sinon les informations sont incorrect ou il n'existe pas dans la base de donnée.</a:t>
            </a:r>
          </a:p>
          <a:p>
            <a:pPr marL="0" indent="0">
              <a:buNone/>
            </a:pPr>
            <a:r>
              <a:rPr sz="1200" u="none" baseline="0">
                <a:latin typeface="Verdana"/>
              </a:rPr>
              <a:t xml:space="preserve">
</a:t>
            </a:r>
          </a:p>
          <a:p>
            <a:pPr marL="0" indent="0">
              <a:buNone/>
            </a:pPr>
            <a:r>
              <a:rPr sz="1200" u="none" baseline="0">
                <a:latin typeface="Verdana"/>
              </a:rPr>
              <a:t xml:space="preserve">J'ai ainsi formulé un prototype serait: </a:t>
            </a:r>
            <a:r>
              <a:rPr b="1" sz="1200" u="none" baseline="0">
                <a:latin typeface="Verdana"/>
              </a:rPr>
              <a:t xml:space="preserve">private void </a:t>
            </a:r>
            <a:r>
              <a:rPr sz="1200" u="none" baseline="0">
                <a:latin typeface="Verdana"/>
              </a:rPr>
              <a:t xml:space="preserve">e4Csg1MACC_get_db_Data() et une classe abstrait : </a:t>
            </a:r>
            <a:r>
              <a:rPr b="1" sz="1200" u="none" baseline="0">
                <a:latin typeface="Verdana"/>
              </a:rPr>
              <a:t xml:space="preserve">private class </a:t>
            </a:r>
            <a:r>
              <a:rPr sz="1200" u="none" baseline="0">
                <a:latin typeface="Verdana"/>
              </a:rPr>
              <a:t xml:space="preserve">E4doLogin </a:t>
            </a:r>
            <a:r>
              <a:rPr b="1" sz="1200" u="none" baseline="0">
                <a:latin typeface="Verdana"/>
              </a:rPr>
              <a:t xml:space="preserve">extends </a:t>
            </a:r>
            <a:r>
              <a:rPr sz="1200" u="none" baseline="0">
                <a:latin typeface="Verdana"/>
              </a:rPr>
              <a:t xml:space="preserve">AsyncTask&lt;String,String,String&gt;.</a:t>
            </a:r>
          </a:p>
          <a:p>
            <a:pPr marL="0" indent="0">
              <a:buNone/>
            </a:pPr>
            <a:r>
              <a:rPr sz="1200" u="none" baseline="0">
                <a:latin typeface="Verdana"/>
              </a:rPr>
              <a:t xml:space="preserve">
</a:t>
            </a:r>
          </a:p>
          <a:p>
            <a:pPr marL="0" indent="0">
              <a:buNone/>
            </a:pPr>
            <a:r>
              <a:rPr sz="1200" u="none" baseline="0">
                <a:latin typeface="Verdana"/>
              </a:rPr>
              <a:t xml:space="preserve">Dans la méthode e4Csg1MACC_get_db_Data(), j'établie une connexion avec la base de donnée. Si ma connexion est nulle (n'existe pas) j'affiche un message "Please check your internet connection". Si la connexion existe alors:</a:t>
            </a:r>
          </a:p>
          <a:p>
            <a:pPr marL="0" indent="0">
              <a:buNone/>
            </a:pPr>
            <a:r>
              <a:rPr sz="1200" u="none" baseline="0">
                <a:latin typeface="Verdana"/>
              </a:rPr>
              <a:t xml:space="preserve">-préparer une requête SQL</a:t>
            </a:r>
          </a:p>
          <a:p>
            <a:pPr marL="0" indent="0">
              <a:buNone/>
            </a:pPr>
            <a:r>
              <a:rPr sz="1200" u="none" baseline="0">
                <a:latin typeface="Verdana"/>
              </a:rPr>
              <a:t xml:space="preserve">-exécuter la requête</a:t>
            </a:r>
          </a:p>
          <a:p>
            <a:pPr marL="0" indent="0">
              <a:buNone/>
            </a:pPr>
            <a:r>
              <a:rPr sz="1200" u="none" baseline="0">
                <a:latin typeface="Verdana"/>
              </a:rPr>
              <a:t xml:space="preserve">- trouver et faire correspondre les informations d'identification entrées et stockées dans le base de donnée.</a:t>
            </a:r>
          </a:p>
          <a:p>
            <a:pPr marL="0" indent="0">
              <a:buNone/>
            </a:pPr>
            <a:r>
              <a:rPr sz="1200" u="none" baseline="0">
                <a:latin typeface="Verdana"/>
              </a:rPr>
              <a:t xml:space="preserve">		-Si trouvé, affiche un message disant "login successfully"</a:t>
            </a:r>
          </a:p>
          <a:p>
            <a:pPr marL="0" indent="0">
              <a:buNone/>
            </a:pPr>
            <a:r>
              <a:rPr sz="1200" u="none" baseline="0">
                <a:latin typeface="Verdana"/>
              </a:rPr>
              <a:t xml:space="preserve">		-Sinon, affiche un message "Error credential...not match!!!"</a:t>
            </a:r>
          </a:p>
          <a:p>
            <a:pPr marL="0" indent="0">
              <a:buNone/>
            </a:pPr>
            <a:r>
              <a:rPr sz="1200" u="none" baseline="0">
                <a:latin typeface="Verdana"/>
              </a:rPr>
              <a:t xml:space="preserve">
</a:t>
            </a:r>
          </a:p>
          <a:p>
            <a:pPr marL="0" indent="0">
              <a:buNone/>
            </a:pPr>
            <a:r>
              <a:rPr sz="1200" u="none" baseline="0">
                <a:latin typeface="Verdana"/>
              </a:rPr>
              <a:t xml:space="preserve">Voici le code de la méthode :</a:t>
            </a:r>
          </a:p>
          <a:p>
            <a:pPr marL="0" indent="0">
              <a:buNone/>
            </a:pPr>
            <a:r>
              <a:rPr sz="1200" u="none" baseline="0">
                <a:latin typeface="Verdana"/>
              </a:rPr>
              <a:t xml:space="preserve"> </a:t>
            </a:r>
            <a:r>
              <a:rPr b="1" sz="1200" u="none" baseline="0">
                <a:latin typeface="Verdana"/>
              </a:rPr>
              <a:t xml:space="preserve">private void </a:t>
            </a:r>
            <a:r>
              <a:rPr sz="1200" u="none" baseline="0">
                <a:latin typeface="Verdana"/>
              </a:rPr>
              <a:t xml:space="preserve">e4Csg1MACC_get_db_Data(){</a:t>
            </a:r>
          </a:p>
          <a:p>
            <a:pPr marL="0" indent="0">
              <a:buNone/>
            </a:pPr>
            <a:r>
              <a:rPr sz="1200" u="none" baseline="0">
                <a:latin typeface="Verdana"/>
              </a:rPr>
              <a:t xml:space="preserve">    </a:t>
            </a:r>
            <a:r>
              <a:rPr b="1" sz="1200" u="none" baseline="0">
                <a:latin typeface="Verdana"/>
              </a:rPr>
              <a:t xml:space="preserve">try </a:t>
            </a:r>
            <a:r>
              <a:rPr sz="1200" u="none" baseline="0">
                <a:latin typeface="Verdana"/>
              </a:rPr>
              <a:t xml:space="preserve">{</a:t>
            </a:r>
          </a:p>
          <a:p>
            <a:pPr marL="0" indent="0">
              <a:buNone/>
            </a:pPr>
            <a:r>
              <a:rPr sz="1200" u="none" baseline="0">
                <a:latin typeface="Verdana"/>
              </a:rPr>
              <a:t xml:space="preserve">        </a:t>
            </a:r>
            <a:r>
              <a:rPr i="1" sz="1200" u="none" baseline="0">
                <a:latin typeface="Verdana"/>
              </a:rPr>
              <a:t xml:space="preserve">//call my e4Csg1MACC_CONN() method situated in my ConnectionClass file</a:t>
            </a:r>
          </a:p>
          <a:p>
            <a:pPr marL="0" indent="0">
              <a:buNone/>
            </a:pPr>
            <a:r>
              <a:rPr i="1" sz="1200" u="none" baseline="0">
                <a:latin typeface="Verdana"/>
              </a:rPr>
              <a:t xml:space="preserve">        // to establish a connexion with the db.................................................</a:t>
            </a:r>
          </a:p>
          <a:p>
            <a:pPr marL="0" indent="0">
              <a:buNone/>
            </a:pPr>
            <a:r>
              <a:rPr i="1" sz="1200" u="none" baseline="0">
                <a:latin typeface="Verdana"/>
              </a:rPr>
              <a:t xml:space="preserve">        //if my connexion is null (does not exit) show a message................................</a:t>
            </a:r>
          </a:p>
          <a:p>
            <a:pPr marL="0" indent="0">
              <a:buNone/>
            </a:pPr>
            <a:r>
              <a:rPr i="1" sz="1200" u="none" baseline="0">
                <a:latin typeface="Verdana"/>
              </a:rPr>
              <a:t xml:space="preserve">        </a:t>
            </a:r>
            <a:r>
              <a:rPr sz="1200" u="none" baseline="0">
                <a:latin typeface="Verdana"/>
              </a:rPr>
              <a:t xml:space="preserve">Connection con = </a:t>
            </a:r>
            <a:r>
              <a:rPr b="1" sz="1200" u="none" baseline="0">
                <a:latin typeface="Verdana"/>
              </a:rPr>
              <a:t xml:space="preserve">connectionClass</a:t>
            </a:r>
            <a:r>
              <a:rPr sz="1200" u="none" baseline="0">
                <a:latin typeface="Verdana"/>
              </a:rPr>
              <a:t xml:space="preserve">.e4Csg1MACC_CONN();</a:t>
            </a:r>
          </a:p>
          <a:p>
            <a:pPr marL="0" indent="0">
              <a:buNone/>
            </a:pPr>
            <a:r>
              <a:rPr sz="1200" u="none" baseline="0">
                <a:latin typeface="Verdana"/>
              </a:rPr>
              <a:t xml:space="preserve">        </a:t>
            </a:r>
            <a:r>
              <a:rPr b="1" sz="1200" u="none" baseline="0">
                <a:latin typeface="Verdana"/>
              </a:rPr>
              <a:t xml:space="preserve">if </a:t>
            </a:r>
            <a:r>
              <a:rPr sz="1200" u="none" baseline="0">
                <a:latin typeface="Verdana"/>
              </a:rPr>
              <a:t xml:space="preserve">(con == </a:t>
            </a:r>
            <a:r>
              <a:rPr b="1" sz="1200" u="none" baseline="0">
                <a:latin typeface="Verdana"/>
              </a:rPr>
              <a:t xml:space="preserve">null</a:t>
            </a: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"Please check your internet connection"</a:t>
            </a:r>
            <a:r>
              <a:rPr sz="1200" u="none" baseline="0">
                <a:latin typeface="Verdana"/>
              </a:rPr>
              <a:t xml:space="preserve">;</a:t>
            </a:r>
          </a:p>
          <a:p>
            <a:pPr marL="0" indent="0">
              <a:buNone/>
            </a:pPr>
            <a:r>
              <a:rPr sz="1200" u="none" baseline="0">
                <a:latin typeface="Verdana"/>
              </a:rPr>
              <a:t xml:space="preserve">        } </a:t>
            </a:r>
            <a:r>
              <a:rPr b="1" sz="1200" u="none" baseline="0">
                <a:latin typeface="Verdana"/>
              </a:rPr>
              <a:t xml:space="preserve">else </a:t>
            </a:r>
            <a:r>
              <a:rPr sz="1200" u="none" baseline="0">
                <a:latin typeface="Verdana"/>
              </a:rPr>
              <a:t xml:space="preserve">{</a:t>
            </a:r>
          </a:p>
          <a:p>
            <a:pPr marL="0" indent="0">
              <a:buNone/>
            </a:pPr>
            <a:r>
              <a:rPr sz="1200" u="none" baseline="0">
                <a:latin typeface="Verdana"/>
              </a:rPr>
              <a:t xml:space="preserve">            </a:t>
            </a:r>
            <a:r>
              <a:rPr i="1" sz="1200" u="none" baseline="0">
                <a:latin typeface="Verdana"/>
              </a:rPr>
              <a:t xml:space="preserve">/*if the connexion exist then :</a:t>
            </a:r>
          </a:p>
          <a:p>
            <a:pPr marL="0" indent="0">
              <a:buNone/>
            </a:pPr>
            <a:r>
              <a:rPr i="1" sz="1200" u="none" baseline="0">
                <a:latin typeface="Verdana"/>
              </a:rPr>
              <a:t xml:space="preserve">            * prepare a query</a:t>
            </a:r>
          </a:p>
          <a:p>
            <a:pPr marL="0" indent="0">
              <a:buNone/>
            </a:pPr>
            <a:r>
              <a:rPr i="1" sz="1200" u="none" baseline="0">
                <a:latin typeface="Verdana"/>
              </a:rPr>
              <a:t xml:space="preserve">            * execute the query</a:t>
            </a:r>
          </a:p>
          <a:p>
            <a:pPr marL="0" indent="0">
              <a:buNone/>
            </a:pPr>
            <a:r>
              <a:rPr i="1" sz="1200" u="none" baseline="0">
                <a:latin typeface="Verdana"/>
              </a:rPr>
              <a:t xml:space="preserve">            * find and match the credentials entered and stored in the db</a:t>
            </a:r>
          </a:p>
          <a:p>
            <a:pPr marL="0" indent="0">
              <a:buNone/>
            </a:pPr>
            <a:r>
              <a:rPr i="1" sz="1200" u="none" baseline="0">
                <a:latin typeface="Verdana"/>
              </a:rPr>
              <a:t xml:space="preserve">            *       -if found, show a message saying "login successfully"</a:t>
            </a:r>
          </a:p>
          <a:p>
            <a:pPr marL="0" indent="0">
              <a:buNone/>
            </a:pPr>
            <a:r>
              <a:rPr i="1" sz="1200" u="none" baseline="0">
                <a:latin typeface="Verdana"/>
              </a:rPr>
              <a:t xml:space="preserve">            *       -if not, show a message "Error credential...not match!!!"...................*/</a:t>
            </a:r>
          </a:p>
          <a:p>
            <a:pPr marL="0" indent="0">
              <a:buNone/>
            </a:pPr>
            <a:r>
              <a:rPr i="1" sz="1200" u="none" baseline="0">
                <a:latin typeface="Verdana"/>
              </a:rPr>
              <a:t xml:space="preserve">
</a:t>
            </a:r>
          </a:p>
          <a:p>
            <a:pPr marL="0" indent="0">
              <a:buNone/>
            </a:pPr>
            <a:r>
              <a:rPr i="1" sz="1200" u="none" baseline="0">
                <a:latin typeface="Verdana"/>
              </a:rPr>
              <a:t xml:space="preserve">            </a:t>
            </a:r>
            <a:r>
              <a:rPr sz="1200" u="none" baseline="0">
                <a:latin typeface="Verdana"/>
              </a:rPr>
              <a:t xml:space="preserve">String query = </a:t>
            </a:r>
            <a:r>
              <a:rPr b="1" sz="1200" u="none" baseline="0">
                <a:latin typeface="Verdana"/>
              </a:rPr>
              <a:t xml:space="preserve">" select * from PROFESSEUR where NOM = '"</a:t>
            </a:r>
            <a:r>
              <a:rPr sz="1200" u="none" baseline="0">
                <a:latin typeface="Verdana"/>
              </a:rPr>
              <a:t xml:space="preserve">+</a:t>
            </a:r>
            <a:r>
              <a:rPr b="1" sz="1200" u="none" baseline="0">
                <a:latin typeface="Verdana"/>
              </a:rPr>
              <a:t xml:space="preserve">userStr</a:t>
            </a:r>
            <a:r>
              <a:rPr sz="1200" u="none" baseline="0">
                <a:latin typeface="Verdana"/>
              </a:rPr>
              <a:t xml:space="preserve">+</a:t>
            </a:r>
            <a:r>
              <a:rPr b="1" sz="1200" u="none" baseline="0">
                <a:latin typeface="Verdana"/>
              </a:rPr>
              <a:t xml:space="preserve">"' and MDP = '"</a:t>
            </a:r>
            <a:r>
              <a:rPr sz="1200" u="none" baseline="0">
                <a:latin typeface="Verdana"/>
              </a:rPr>
              <a:t xml:space="preserve">+</a:t>
            </a:r>
            <a:r>
              <a:rPr b="1" sz="1200" u="none" baseline="0">
                <a:latin typeface="Verdana"/>
              </a:rPr>
              <a:t xml:space="preserve">passStr</a:t>
            </a:r>
            <a:r>
              <a:rPr sz="1200" u="none" baseline="0">
                <a:latin typeface="Verdana"/>
              </a:rPr>
              <a:t xml:space="preserve">+</a:t>
            </a:r>
            <a:r>
              <a:rPr b="1" sz="1200" u="none" baseline="0">
                <a:latin typeface="Verdana"/>
              </a:rPr>
              <a:t xml:space="preserve">"'"</a:t>
            </a:r>
            <a:r>
              <a:rPr sz="1200" u="none" baseline="0">
                <a:latin typeface="Verdana"/>
              </a:rPr>
              <a:t xml:space="preserve">;</a:t>
            </a:r>
          </a:p>
          <a:p>
            <a:pPr marL="0" indent="0">
              <a:buNone/>
            </a:pPr>
            <a:r>
              <a:rPr sz="1200" u="none" baseline="0">
                <a:latin typeface="Verdana"/>
              </a:rPr>
              <a:t xml:space="preserve">            Statement stmt = con.createStatement();</a:t>
            </a:r>
          </a:p>
          <a:p>
            <a:pPr marL="0" indent="0">
              <a:buNone/>
            </a:pPr>
            <a:r>
              <a:rPr sz="1200" u="none" baseline="0">
                <a:latin typeface="Verdana"/>
              </a:rPr>
              <a:t xml:space="preserve">            ResultSet rs = stmt.executeQuery(query);</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while </a:t>
            </a:r>
            <a:r>
              <a:rPr sz="1200" u="none" baseline="0">
                <a:latin typeface="Verdana"/>
              </a:rPr>
              <a:t xml:space="preserve">(rs.next()) {</a:t>
            </a:r>
          </a:p>
          <a:p>
            <a:pPr marL="0" indent="0">
              <a:buNone/>
            </a:pPr>
            <a:r>
              <a:rPr sz="1200" u="none" baseline="0">
                <a:latin typeface="Verdana"/>
              </a:rPr>
              <a:t xml:space="preserve">                </a:t>
            </a:r>
            <a:r>
              <a:rPr b="1" sz="1200" u="none" baseline="0">
                <a:latin typeface="Verdana"/>
              </a:rPr>
              <a:t xml:space="preserve">userDB </a:t>
            </a:r>
            <a:r>
              <a:rPr sz="1200" u="none" baseline="0">
                <a:latin typeface="Verdana"/>
              </a:rPr>
              <a:t xml:space="preserve">= rs.getString(2);</a:t>
            </a:r>
          </a:p>
          <a:p>
            <a:pPr marL="0" indent="0">
              <a:buNone/>
            </a:pPr>
            <a:r>
              <a:rPr sz="1200" u="none" baseline="0">
                <a:latin typeface="Verdana"/>
              </a:rPr>
              <a:t xml:space="preserve">                </a:t>
            </a:r>
            <a:r>
              <a:rPr b="1" sz="1200" u="none" baseline="0">
                <a:latin typeface="Verdana"/>
              </a:rPr>
              <a:t xml:space="preserve">passDB </a:t>
            </a:r>
            <a:r>
              <a:rPr sz="1200" u="none" baseline="0">
                <a:latin typeface="Verdana"/>
              </a:rPr>
              <a:t xml:space="preserve">= rs.getString(5);</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if </a:t>
            </a:r>
            <a:r>
              <a:rPr sz="1200" u="none" baseline="0">
                <a:latin typeface="Verdana"/>
              </a:rPr>
              <a:t xml:space="preserve">(</a:t>
            </a:r>
            <a:r>
              <a:rPr b="1" sz="1200" u="none" baseline="0">
                <a:latin typeface="Verdana"/>
              </a:rPr>
              <a:t xml:space="preserve">userDB</a:t>
            </a:r>
            <a:r>
              <a:rPr sz="1200" u="none" baseline="0">
                <a:latin typeface="Verdana"/>
              </a:rPr>
              <a:t xml:space="preserve">.equals(</a:t>
            </a:r>
            <a:r>
              <a:rPr b="1" sz="1200" u="none" baseline="0">
                <a:latin typeface="Verdana"/>
              </a:rPr>
              <a:t xml:space="preserve">userStr</a:t>
            </a:r>
            <a:r>
              <a:rPr sz="1200" u="none" baseline="0">
                <a:latin typeface="Verdana"/>
              </a:rPr>
              <a:t xml:space="preserve">) &amp;&amp; </a:t>
            </a:r>
            <a:r>
              <a:rPr b="1" sz="1200" u="none" baseline="0">
                <a:latin typeface="Verdana"/>
              </a:rPr>
              <a:t xml:space="preserve">passDB</a:t>
            </a:r>
            <a:r>
              <a:rPr sz="1200" u="none" baseline="0">
                <a:latin typeface="Verdana"/>
              </a:rPr>
              <a:t xml:space="preserve">.equals(</a:t>
            </a:r>
            <a:r>
              <a:rPr b="1" sz="1200" u="none" baseline="0">
                <a:latin typeface="Verdana"/>
              </a:rPr>
              <a:t xml:space="preserve">passStr</a:t>
            </a: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isSuccess </a:t>
            </a:r>
            <a:r>
              <a:rPr sz="1200" u="none" baseline="0">
                <a:latin typeface="Verdana"/>
              </a:rPr>
              <a:t xml:space="preserve">= </a:t>
            </a:r>
            <a:r>
              <a:rPr b="1" sz="1200" u="none" baseline="0">
                <a:latin typeface="Verdana"/>
              </a:rPr>
              <a:t xml:space="preserve">true</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"Login successfull"</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if</a:t>
            </a:r>
            <a:r>
              <a:rPr sz="1200" u="none" baseline="0">
                <a:latin typeface="Verdana"/>
              </a:rPr>
              <a:t xml:space="preserve">(!</a:t>
            </a:r>
            <a:r>
              <a:rPr b="1" sz="1200" u="none" baseline="0">
                <a:latin typeface="Verdana"/>
              </a:rPr>
              <a:t xml:space="preserve">userDB</a:t>
            </a:r>
            <a:r>
              <a:rPr sz="1200" u="none" baseline="0">
                <a:latin typeface="Verdana"/>
              </a:rPr>
              <a:t xml:space="preserve">.equals(</a:t>
            </a:r>
            <a:r>
              <a:rPr b="1" sz="1200" u="none" baseline="0">
                <a:latin typeface="Verdana"/>
              </a:rPr>
              <a:t xml:space="preserve">userStr</a:t>
            </a:r>
            <a:r>
              <a:rPr sz="1200" u="none" baseline="0">
                <a:latin typeface="Verdana"/>
              </a:rPr>
              <a:t xml:space="preserve">)|| !</a:t>
            </a:r>
            <a:r>
              <a:rPr b="1" sz="1200" u="none" baseline="0">
                <a:latin typeface="Verdana"/>
              </a:rPr>
              <a:t xml:space="preserve">passDB</a:t>
            </a:r>
            <a:r>
              <a:rPr sz="1200" u="none" baseline="0">
                <a:latin typeface="Verdana"/>
              </a:rPr>
              <a:t xml:space="preserve">.equals(</a:t>
            </a:r>
            <a:r>
              <a:rPr b="1" sz="1200" u="none" baseline="0">
                <a:latin typeface="Verdana"/>
              </a:rPr>
              <a:t xml:space="preserve">passStr</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"Error credential...not match!!!"</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catch </a:t>
            </a:r>
            <a:r>
              <a:rPr sz="1200" u="none" baseline="0">
                <a:latin typeface="Verdana"/>
              </a:rPr>
              <a:t xml:space="preserve">(Exception ex) {</a:t>
            </a:r>
          </a:p>
          <a:p>
            <a:pPr marL="0" indent="0">
              <a:buNone/>
            </a:pPr>
            <a:r>
              <a:rPr sz="1200" u="none" baseline="0">
                <a:latin typeface="Verdana"/>
              </a:rPr>
              <a:t xml:space="preserve">        </a:t>
            </a:r>
            <a:r>
              <a:rPr i="1" sz="1200" u="none" baseline="0">
                <a:latin typeface="Verdana"/>
              </a:rPr>
              <a:t xml:space="preserve">/*if the db does not exist</a:t>
            </a:r>
          </a:p>
          <a:p>
            <a:pPr marL="0" indent="0">
              <a:buNone/>
            </a:pPr>
            <a:r>
              <a:rPr i="1" sz="1200" u="none" baseline="0">
                <a:latin typeface="Verdana"/>
              </a:rPr>
              <a:t xml:space="preserve">        * if the table does not exist</a:t>
            </a:r>
          </a:p>
          <a:p>
            <a:pPr marL="0" indent="0">
              <a:buNone/>
            </a:pPr>
            <a:r>
              <a:rPr i="1" sz="1200" u="none" baseline="0">
                <a:latin typeface="Verdana"/>
              </a:rPr>
              <a:t xml:space="preserve">        * show a message explaining it to the user..............................................*/</a:t>
            </a:r>
          </a:p>
          <a:p>
            <a:pPr marL="0" indent="0">
              <a:buNone/>
            </a:pPr>
            <a:r>
              <a:rPr i="1" sz="1200" u="none" baseline="0">
                <a:latin typeface="Verdana"/>
              </a:rPr>
              <a:t xml:space="preserve">        </a:t>
            </a:r>
            <a:r>
              <a:rPr b="1" sz="1200" u="none" baseline="0">
                <a:latin typeface="Verdana"/>
              </a:rPr>
              <a:t xml:space="preserve">isSuccess </a:t>
            </a:r>
            <a:r>
              <a:rPr sz="1200" u="none" baseline="0">
                <a:latin typeface="Verdana"/>
              </a:rPr>
              <a:t xml:space="preserve">= </a:t>
            </a:r>
            <a:r>
              <a:rPr b="1" sz="1200" u="none" baseline="0">
                <a:latin typeface="Verdana"/>
              </a:rPr>
              <a:t xml:space="preserve">false</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"Exceptions....." </a:t>
            </a:r>
            <a:r>
              <a:rPr sz="1200" u="none" baseline="0">
                <a:latin typeface="Verdana"/>
              </a:rPr>
              <a:t xml:space="preserve">+ex;</a:t>
            </a:r>
          </a:p>
          <a:p>
            <a:pPr marL="0" indent="0">
              <a:buNone/>
            </a:pPr>
            <a:r>
              <a:rPr sz="1200" u="none" baseline="0">
                <a:latin typeface="Verdana"/>
              </a:rPr>
              <a:t xml:space="preserve">        Log.</a:t>
            </a:r>
            <a:r>
              <a:rPr i="1" sz="1200" u="none" baseline="0">
                <a:latin typeface="Verdana"/>
              </a:rPr>
              <a:t xml:space="preserve">e</a:t>
            </a:r>
            <a:r>
              <a:rPr sz="1200" u="none" baseline="0">
                <a:latin typeface="Verdana"/>
              </a:rPr>
              <a:t xml:space="preserve">(</a:t>
            </a:r>
            <a:r>
              <a:rPr b="1" sz="1200" u="none" baseline="0">
                <a:latin typeface="Verdana"/>
              </a:rPr>
              <a:t xml:space="preserve">"Exceptions....."</a:t>
            </a:r>
            <a:r>
              <a:rPr sz="1200" u="none" baseline="0">
                <a:latin typeface="Verdana"/>
              </a:rPr>
              <a:t xml:space="preserve">,ex.getMessage());</a:t>
            </a:r>
          </a:p>
          <a:p>
            <a:pPr marL="0" indent="0">
              <a:buNone/>
            </a:pPr>
            <a:r>
              <a:rPr sz="1200" u="none" baseline="0">
                <a:latin typeface="Verdana"/>
              </a:rPr>
              <a:t xml:space="preserve">    }</a:t>
            </a:r>
            <a:r>
              <a:rPr i="1" sz="1200" u="none" baseline="0">
                <a:latin typeface="Verdana"/>
              </a:rPr>
              <a:t xml:space="preserve">
</a:t>
            </a:r>
          </a:p>
          <a:p>
            <a:pPr marL="0" indent="0">
              <a:buNone/>
            </a:pP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Qu'es qu'un "AsyncTask" ?</a:t>
            </a:r>
          </a:p>
          <a:p>
            <a:pPr marL="0" indent="0">
              <a:buNone/>
            </a:pPr>
            <a:r>
              <a:rPr sz="1200" u="none" baseline="0">
                <a:latin typeface="Verdana"/>
              </a:rPr>
              <a:t xml:space="preserve">AsyncTask permet une utilisation correcte et facile du thread UI. Cette classe me permet d'effectuer des opéérations en arrièère-plan et de publier des réésultats sur le thread d'interface utilisateur sans avoir àà manipuler les threads et / ou les gestionnaires.</a:t>
            </a:r>
          </a:p>
          <a:p>
            <a:pPr marL="0" indent="0">
              <a:buNone/>
            </a:pPr>
            <a:r>
              <a:rPr sz="1200" u="none" baseline="0">
                <a:latin typeface="Verdana"/>
              </a:rPr>
              <a:t xml:space="preserve">AsyncTask est conççu pour êêtre une classe d'assistance autour de Thread et Handler et ne constitue pas un cadre de threading géénéérique. AsyncTasks devrait idééalement êêtre utiliséé pour des opéérations courtes. </a:t>
            </a:r>
          </a:p>
          <a:p>
            <a:pPr marL="0" indent="0">
              <a:buNone/>
            </a:pPr>
            <a:r>
              <a:rPr sz="1200" u="none" baseline="0">
                <a:latin typeface="Verdana"/>
              </a:rPr>
              <a:t xml:space="preserve">Une tââche asynchrone est dééfinie par un calcul qui s'exéécute sur un thread d'arrièère-plan et dont le réésultat est publiéé sur le thread de l'interface utilisateur. Une tââche asynchrone est dééfinie par 3 types géénéériques, appeléés Params, Progress et Result, et 4 éétapes, appeléées onPreExecute, doInBackground, onProgressUpdate et onPostExecute.</a:t>
            </a:r>
          </a:p>
          <a:p>
            <a:pPr marL="0" indent="0">
              <a:buNone/>
            </a:pPr>
            <a:r>
              <a:rPr sz="1200" u="none" baseline="0">
                <a:latin typeface="Verdana"/>
              </a:rPr>
              <a:t xml:space="preserve">
</a:t>
            </a:r>
          </a:p>
          <a:p>
            <a:pPr marL="0" indent="0">
              <a:buNone/>
            </a:pPr>
            <a:r>
              <a:rPr sz="1200" u="none" baseline="0">
                <a:latin typeface="Verdana"/>
              </a:rPr>
              <a:t xml:space="preserve">Quand la  </a:t>
            </a:r>
            <a:r>
              <a:rPr b="1" sz="1200" u="none" baseline="0">
                <a:latin typeface="Verdana"/>
              </a:rPr>
              <a:t xml:space="preserve">class </a:t>
            </a:r>
            <a:r>
              <a:rPr sz="1200" u="none" baseline="0">
                <a:latin typeface="Verdana"/>
              </a:rPr>
              <a:t xml:space="preserve">E4doLogin </a:t>
            </a:r>
            <a:r>
              <a:rPr b="1" sz="1200" u="none" baseline="0">
                <a:latin typeface="Verdana"/>
              </a:rPr>
              <a:t xml:space="preserve">extends </a:t>
            </a:r>
            <a:r>
              <a:rPr sz="1200" u="none" baseline="0">
                <a:latin typeface="Verdana"/>
              </a:rPr>
              <a:t xml:space="preserve">AsyncTask&lt;String,String,String&gt; s'exécute, il y a 4 éétapes:</a:t>
            </a:r>
          </a:p>
          <a:p>
            <a:pPr marL="0" indent="0">
              <a:buNone/>
            </a:pPr>
            <a:r>
              <a:rPr b="1" sz="1200" u="none" baseline="0">
                <a:latin typeface="Verdana"/>
              </a:rPr>
              <a:t xml:space="preserve">onPreExecute ()</a:t>
            </a:r>
            <a:r>
              <a:rPr sz="1200" u="none" baseline="0">
                <a:latin typeface="Verdana"/>
              </a:rPr>
              <a:t xml:space="preserve">, invoqué sur le thread de l'interface utilisateur avant l'exécution de la tâche. Cette étape est normalement utilisée pour configurer la tâche.</a:t>
            </a:r>
          </a:p>
          <a:p>
            <a:pPr marL="0" indent="0">
              <a:buNone/>
            </a:pPr>
            <a:r>
              <a:rPr sz="1200" u="none" baseline="0">
                <a:latin typeface="Verdana"/>
              </a:rPr>
              <a:t xml:space="preserve">J'ai affiché une barre de progression dans l'interface utilisateur qui signal le chargement du graphique.</a:t>
            </a:r>
          </a:p>
          <a:p>
            <a:pPr marL="0" indent="0">
              <a:buNone/>
            </a:pPr>
            <a:r>
              <a:rPr b="1" sz="1200" u="none" baseline="0">
                <a:latin typeface="Verdana"/>
              </a:rPr>
              <a:t xml:space="preserve">doInBackground (String... params)</a:t>
            </a:r>
            <a:r>
              <a:rPr sz="1200" u="none" baseline="0">
                <a:latin typeface="Verdana"/>
              </a:rPr>
              <a:t xml:space="preserve">, invoqué sur le thread d'arrière-plan immédiatement après l'exécution de onPreExecute (). Cette étape est utilisée pour effectuer un calcul en arrière-plan qui peut prendre beaucoup de temps. Les paramètres de la tâche asynchrone sont transmis à cette étape. Le résultat du calcul doit être retourné par cette étape et sera renvoyé à la dernière étape.</a:t>
            </a:r>
          </a:p>
          <a:p>
            <a:pPr marL="0" indent="0">
              <a:buNone/>
            </a:pPr>
            <a:r>
              <a:rPr sz="1200" u="none" baseline="0">
                <a:latin typeface="Verdana"/>
              </a:rPr>
              <a:t xml:space="preserve">Ici où j'exécute ma méthode e4Csg1MACC_get_db_Data().</a:t>
            </a:r>
          </a:p>
          <a:p>
            <a:pPr marL="0" indent="0">
              <a:buNone/>
            </a:pPr>
            <a:r>
              <a:rPr b="1" sz="1200" u="none" baseline="0">
                <a:latin typeface="Verdana"/>
              </a:rPr>
              <a:t xml:space="preserve">onPostExecute (Résultat)</a:t>
            </a:r>
            <a:r>
              <a:rPr sz="1200" u="none" baseline="0">
                <a:latin typeface="Verdana"/>
              </a:rPr>
              <a:t xml:space="preserve">, invoqué sur le thread d'interface utilisateur après la fin du calcul de l'arrière-plan. Le résultat du calcul de l'arrière-plan est passé à cette étape en tant que paramètre.</a:t>
            </a:r>
          </a:p>
          <a:p>
            <a:pPr marL="0" indent="0">
              <a:buNone/>
            </a:pPr>
            <a:r>
              <a:rPr sz="1200" u="none" baseline="0">
                <a:latin typeface="Verdana"/>
              </a:rPr>
              <a:t xml:space="preserve">Au finale un message s'affiche tout dépend si l'échec de la connexion, l'état du login. Si les informations trouvé est un succès alors je passe sur l'autre écran que je passe le nom de l'utilisateur. </a:t>
            </a:r>
          </a:p>
          <a:p>
            <a:pPr marL="0" indent="0">
              <a:buNone/>
            </a:pPr>
            <a:r>
              <a:rPr sz="1200" u="none" baseline="0">
                <a:latin typeface="Verdana"/>
              </a:rPr>
              <a:t xml:space="preserve">
</a:t>
            </a:r>
          </a:p>
          <a:p>
            <a:pPr marL="0" indent="0">
              <a:buNone/>
            </a:pPr>
            <a:r>
              <a:rPr sz="1200" u="none" baseline="0">
                <a:latin typeface="Verdana"/>
              </a:rPr>
              <a:t xml:space="preserve">Sur l'écran de "LoginHome" il y a un bouton "Login" qui permet de lancer l'identification, que je déclare ici :</a:t>
            </a:r>
          </a:p>
          <a:p>
            <a:pPr marL="0" indent="0">
              <a:buNone/>
            </a:pPr>
            <a:r>
              <a:rPr b="1" sz="1200" u="none" baseline="0">
                <a:latin typeface="Verdana"/>
              </a:rPr>
              <a:t xml:space="preserve">private </a:t>
            </a:r>
            <a:r>
              <a:rPr sz="1200" u="none" baseline="0">
                <a:latin typeface="Verdana"/>
              </a:rPr>
              <a:t xml:space="preserve">Button </a:t>
            </a:r>
            <a:r>
              <a:rPr b="1" sz="1200" u="none" baseline="0">
                <a:latin typeface="Verdana"/>
              </a:rPr>
              <a:t xml:space="preserve">login</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Puis j'affecte ma variable "login" a mon bouton objet "Login" dans "activity_login_home.xml" qui a un id "login". Voici la représentation coder :</a:t>
            </a:r>
          </a:p>
          <a:p>
            <a:pPr marL="0" indent="0">
              <a:buNone/>
            </a:pPr>
            <a:r>
              <a:rPr b="1" sz="1200" u="none" baseline="0">
                <a:latin typeface="Verdana"/>
              </a:rPr>
              <a:t xml:space="preserve">login</a:t>
            </a:r>
            <a:r>
              <a:rPr sz="1200" u="none" baseline="0">
                <a:latin typeface="Verdana"/>
              </a:rPr>
              <a:t xml:space="preserve">= (Button) findViewById(R.id.</a:t>
            </a:r>
            <a:r>
              <a:rPr b="1" i="1" sz="1200" u="none" baseline="0">
                <a:latin typeface="Verdana"/>
              </a:rPr>
              <a:t xml:space="preserve">login</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Pour représenter l'action qui donne l'accès a l'accueil, j'utilise la méthode "OnClickListener()" dans la librairie "View" d'Android Studio que quand j'appuie mon bouton "Login" exécuter la méthode dans un "setOnClickListener()" qui exécute ma classe E4doLogin.</a:t>
            </a:r>
          </a:p>
          <a:p>
            <a:pPr marL="0" indent="0">
              <a:buNone/>
            </a:pPr>
            <a:r>
              <a:rPr sz="1200" u="none" baseline="0">
                <a:latin typeface="Verdana"/>
              </a:rPr>
              <a:t xml:space="preserve">Le code qui représenter l'action a l'accueil :</a:t>
            </a:r>
          </a:p>
          <a:p>
            <a:pPr marL="0" indent="0">
              <a:buNone/>
            </a:pPr>
            <a:r>
              <a:rPr b="1" sz="1200" u="none" baseline="0">
                <a:latin typeface="Verdana"/>
              </a:rPr>
              <a:t xml:space="preserve">login</a:t>
            </a:r>
            <a:r>
              <a:rPr sz="1200" u="none" baseline="0">
                <a:latin typeface="Verdana"/>
              </a:rPr>
              <a:t xml:space="preserve">.setOnClickListener(</a:t>
            </a:r>
            <a:r>
              <a:rPr b="1" sz="1200" u="none" baseline="0">
                <a:latin typeface="Verdana"/>
              </a:rPr>
              <a:t xml:space="preserve">new </a:t>
            </a:r>
            <a:r>
              <a:rPr sz="1200" u="none" baseline="0">
                <a:latin typeface="Verdana"/>
              </a:rPr>
              <a:t xml:space="preserve">View.OnClickListener()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public void </a:t>
            </a:r>
            <a:r>
              <a:rPr sz="1200" u="none" baseline="0">
                <a:latin typeface="Verdana"/>
              </a:rPr>
              <a:t xml:space="preserve">onClick(View v) {</a:t>
            </a:r>
          </a:p>
          <a:p>
            <a:pPr marL="0" indent="0">
              <a:buNone/>
            </a:pPr>
            <a:r>
              <a:rPr sz="1200" u="none" baseline="0">
                <a:latin typeface="Verdana"/>
              </a:rPr>
              <a:t xml:space="preserve">        E4doLogin login=</a:t>
            </a:r>
            <a:r>
              <a:rPr b="1" sz="1200" u="none" baseline="0">
                <a:latin typeface="Verdana"/>
              </a:rPr>
              <a:t xml:space="preserve">new </a:t>
            </a:r>
            <a:r>
              <a:rPr sz="1200" u="none" baseline="0">
                <a:latin typeface="Verdana"/>
              </a:rPr>
              <a:t xml:space="preserve">E4doLogin();</a:t>
            </a:r>
          </a:p>
          <a:p>
            <a:pPr marL="0" indent="0">
              <a:buNone/>
            </a:pPr>
            <a:r>
              <a:rPr sz="1200" u="none" baseline="0">
                <a:latin typeface="Verdana"/>
              </a:rPr>
              <a:t xml:space="preserve">        login.execute();</a:t>
            </a:r>
          </a:p>
          <a:p>
            <a:pPr marL="0" indent="0">
              <a:buNone/>
            </a:pPr>
            <a:r>
              <a:rPr sz="1200" u="none" baseline="0">
                <a:latin typeface="Verdana"/>
              </a:rPr>
              <a:t xml:space="preserve">    }</a:t>
            </a:r>
          </a:p>
          <a:p>
            <a:pPr marL="0" indent="0">
              <a:buNone/>
            </a:pP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Alors ci-dessous voici le code effectuer pour ma classe:</a:t>
            </a:r>
          </a:p>
          <a:p>
            <a:pPr marL="0" indent="0">
              <a:buNone/>
            </a:pPr>
            <a:r>
              <a:rPr b="1" sz="1200" u="none" baseline="0">
                <a:latin typeface="Verdana"/>
              </a:rPr>
              <a:t xml:space="preserve">private class </a:t>
            </a:r>
            <a:r>
              <a:rPr sz="1200" u="none" baseline="0">
                <a:latin typeface="Verdana"/>
              </a:rPr>
              <a:t xml:space="preserve">E4doLogin </a:t>
            </a:r>
            <a:r>
              <a:rPr b="1" sz="1200" u="none" baseline="0">
                <a:latin typeface="Verdana"/>
              </a:rPr>
              <a:t xml:space="preserve">extends </a:t>
            </a:r>
            <a:r>
              <a:rPr sz="1200" u="none" baseline="0">
                <a:latin typeface="Verdana"/>
              </a:rPr>
              <a:t xml:space="preserve">AsyncTask&lt;String,String,String&gt;</a:t>
            </a:r>
          </a:p>
          <a:p>
            <a:pPr marL="0" indent="0">
              <a:buNone/>
            </a:pPr>
            <a:r>
              <a:rPr sz="1200" u="none" baseline="0">
                <a:latin typeface="Verdana"/>
              </a:rPr>
              <a:t xml:space="preserve">{</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void </a:t>
            </a:r>
            <a:r>
              <a:rPr sz="1200" u="none" baseline="0">
                <a:latin typeface="Verdana"/>
              </a:rPr>
              <a:t xml:space="preserve">onPreExecute() {</a:t>
            </a:r>
          </a:p>
          <a:p>
            <a:pPr marL="0" indent="0">
              <a:buNone/>
            </a:pPr>
            <a:r>
              <a:rPr sz="1200" u="none" baseline="0">
                <a:latin typeface="Verdana"/>
              </a:rPr>
              <a:t xml:space="preserve">        </a:t>
            </a:r>
            <a:r>
              <a:rPr i="1" sz="1200" u="none" baseline="0">
                <a:latin typeface="Verdana"/>
              </a:rPr>
              <a:t xml:space="preserve">/*while the doInBackground(String... params) : protected is executed</a:t>
            </a:r>
          </a:p>
          <a:p>
            <a:pPr marL="0" indent="0">
              <a:buNone/>
            </a:pPr>
            <a:r>
              <a:rPr i="1" sz="1200" u="none" baseline="0">
                <a:latin typeface="Verdana"/>
              </a:rPr>
              <a:t xml:space="preserve">        * show a search symbol and mark "Loading..."............................................*/</a:t>
            </a:r>
          </a:p>
          <a:p>
            <a:pPr marL="0" indent="0">
              <a:buNone/>
            </a:pPr>
            <a:r>
              <a:rPr i="1" sz="1200" u="none" baseline="0">
                <a:latin typeface="Verdana"/>
              </a:rPr>
              <a:t xml:space="preserve">        </a:t>
            </a:r>
            <a:r>
              <a:rPr b="1" sz="1200" u="none" baseline="0">
                <a:latin typeface="Verdana"/>
              </a:rPr>
              <a:t xml:space="preserve">progressDialog</a:t>
            </a:r>
            <a:r>
              <a:rPr sz="1200" u="none" baseline="0">
                <a:latin typeface="Verdana"/>
              </a:rPr>
              <a:t xml:space="preserve">.setMessage(</a:t>
            </a:r>
            <a:r>
              <a:rPr b="1" sz="1200" u="none" baseline="0">
                <a:latin typeface="Verdana"/>
              </a:rPr>
              <a:t xml:space="preserve">"Loading..."</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progressDialog</a:t>
            </a:r>
            <a:r>
              <a:rPr sz="1200" u="none" baseline="0">
                <a:latin typeface="Verdana"/>
              </a:rPr>
              <a:t xml:space="preserve">.show();</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super</a:t>
            </a:r>
            <a:r>
              <a:rPr sz="1200" u="none" baseline="0">
                <a:latin typeface="Verdana"/>
              </a:rPr>
              <a:t xml:space="preserve">.onPreExecute();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a:t>
            </a:r>
            <a:r>
              <a:rPr sz="1200" u="none" baseline="0">
                <a:latin typeface="Verdana"/>
              </a:rPr>
              <a:t xml:space="preserve">String doInBackground(String... params) {</a:t>
            </a:r>
          </a:p>
          <a:p>
            <a:pPr marL="0" indent="0">
              <a:buNone/>
            </a:pPr>
            <a:r>
              <a:rPr sz="1200" u="none" baseline="0">
                <a:latin typeface="Verdana"/>
              </a:rPr>
              <a:t xml:space="preserve">        </a:t>
            </a:r>
            <a:r>
              <a:rPr i="1" sz="1200" u="none" baseline="0">
                <a:latin typeface="Verdana"/>
              </a:rPr>
              <a:t xml:space="preserve">//if one or two fields are empty, advice the user.......................................</a:t>
            </a:r>
          </a:p>
          <a:p>
            <a:pPr marL="0" indent="0">
              <a:buNone/>
            </a:pPr>
            <a:r>
              <a:rPr i="1" sz="1200" u="none" baseline="0">
                <a:latin typeface="Verdana"/>
              </a:rPr>
              <a:t xml:space="preserve">        </a:t>
            </a:r>
            <a:r>
              <a:rPr b="1" sz="1200" u="none" baseline="0">
                <a:latin typeface="Verdana"/>
              </a:rPr>
              <a:t xml:space="preserve">if </a:t>
            </a:r>
            <a:r>
              <a:rPr sz="1200" u="none" baseline="0">
                <a:latin typeface="Verdana"/>
              </a:rPr>
              <a:t xml:space="preserve">(</a:t>
            </a:r>
            <a:r>
              <a:rPr b="1" sz="1200" u="none" baseline="0">
                <a:latin typeface="Verdana"/>
              </a:rPr>
              <a:t xml:space="preserve">userStr</a:t>
            </a:r>
            <a:r>
              <a:rPr sz="1200" u="none" baseline="0">
                <a:latin typeface="Verdana"/>
              </a:rPr>
              <a:t xml:space="preserve">.trim().equals(</a:t>
            </a:r>
            <a:r>
              <a:rPr b="1" sz="1200" u="none" baseline="0">
                <a:latin typeface="Verdana"/>
              </a:rPr>
              <a:t xml:space="preserve">""</a:t>
            </a:r>
            <a:r>
              <a:rPr sz="1200" u="none" baseline="0">
                <a:latin typeface="Verdana"/>
              </a:rPr>
              <a:t xml:space="preserve">) || </a:t>
            </a:r>
            <a:r>
              <a:rPr b="1" sz="1200" u="none" baseline="0">
                <a:latin typeface="Verdana"/>
              </a:rPr>
              <a:t xml:space="preserve">passStr</a:t>
            </a:r>
            <a:r>
              <a:rPr sz="1200" u="none" baseline="0">
                <a:latin typeface="Verdana"/>
              </a:rPr>
              <a:t xml:space="preserve">.trim().equals(</a:t>
            </a:r>
            <a:r>
              <a:rPr b="1" sz="1200" u="none" baseline="0">
                <a:latin typeface="Verdana"/>
              </a:rPr>
              <a:t xml:space="preserve">""</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"Please enter all fields...."</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else </a:t>
            </a:r>
            <a:r>
              <a:rPr sz="1200" u="none" baseline="0">
                <a:latin typeface="Verdana"/>
              </a:rPr>
              <a:t xml:space="preserve">{</a:t>
            </a:r>
          </a:p>
          <a:p>
            <a:pPr marL="0" indent="0">
              <a:buNone/>
            </a:pPr>
            <a:r>
              <a:rPr sz="1200" u="none" baseline="0">
                <a:latin typeface="Verdana"/>
              </a:rPr>
              <a:t xml:space="preserve">            </a:t>
            </a:r>
            <a:r>
              <a:rPr i="1" sz="1200" u="none" baseline="0">
                <a:latin typeface="Verdana"/>
              </a:rPr>
              <a:t xml:space="preserve">//if not execute my "e4Csg1MACC_get_db_Data()"......................................</a:t>
            </a:r>
          </a:p>
          <a:p>
            <a:pPr marL="0" indent="0">
              <a:buNone/>
            </a:pPr>
            <a:r>
              <a:rPr i="1" sz="1200" u="none" baseline="0">
                <a:latin typeface="Verdana"/>
              </a:rPr>
              <a:t xml:space="preserve">            </a:t>
            </a:r>
            <a:r>
              <a:rPr sz="1200" u="none" baseline="0">
                <a:latin typeface="Verdana"/>
              </a:rPr>
              <a:t xml:space="preserve">e4Csg1MACC_get_db_Data();</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return message</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void </a:t>
            </a:r>
            <a:r>
              <a:rPr sz="1200" u="none" baseline="0">
                <a:latin typeface="Verdana"/>
              </a:rPr>
              <a:t xml:space="preserve">onPostExecute(String s) {</a:t>
            </a:r>
          </a:p>
          <a:p>
            <a:pPr marL="0" indent="0">
              <a:buNone/>
            </a:pPr>
            <a:r>
              <a:rPr sz="1200" u="none" baseline="0">
                <a:latin typeface="Verdana"/>
              </a:rPr>
              <a:t xml:space="preserve">        </a:t>
            </a:r>
            <a:r>
              <a:rPr i="1" sz="1200" u="none" baseline="0">
                <a:latin typeface="Verdana"/>
              </a:rPr>
              <a:t xml:space="preserve">// show the message stored in a variable................................................</a:t>
            </a:r>
          </a:p>
          <a:p>
            <a:pPr marL="0" indent="0">
              <a:buNone/>
            </a:pPr>
            <a:r>
              <a:rPr i="1" sz="1200" u="none" baseline="0">
                <a:latin typeface="Verdana"/>
              </a:rPr>
              <a:t xml:space="preserve">        </a:t>
            </a:r>
            <a:r>
              <a:rPr sz="1200" u="none" baseline="0">
                <a:latin typeface="Verdana"/>
              </a:rPr>
              <a:t xml:space="preserve">Toast.</a:t>
            </a:r>
            <a:r>
              <a:rPr i="1" sz="1200" u="none" baseline="0">
                <a:latin typeface="Verdana"/>
              </a:rPr>
              <a:t xml:space="preserve">makeText</a:t>
            </a:r>
            <a:r>
              <a:rPr sz="1200" u="none" baseline="0">
                <a:latin typeface="Verdana"/>
              </a:rPr>
              <a:t xml:space="preserve">(getBaseContext(),</a:t>
            </a:r>
            <a:r>
              <a:rPr b="1" sz="1200" u="none" baseline="0">
                <a:latin typeface="Verdana"/>
              </a:rPr>
              <a:t xml:space="preserve">""</a:t>
            </a:r>
            <a:r>
              <a:rPr sz="1200" u="none" baseline="0">
                <a:latin typeface="Verdana"/>
              </a:rPr>
              <a:t xml:space="preserve">+ </a:t>
            </a:r>
            <a:r>
              <a:rPr b="1" sz="1200" u="none" baseline="0">
                <a:latin typeface="Verdana"/>
              </a:rPr>
              <a:t xml:space="preserve">message</a:t>
            </a:r>
            <a:r>
              <a:rPr sz="1200" u="none" baseline="0">
                <a:latin typeface="Verdana"/>
              </a:rPr>
              <a:t xml:space="preserve">,Toast.</a:t>
            </a:r>
            <a:r>
              <a:rPr b="1" i="1" sz="1200" u="none" baseline="0">
                <a:latin typeface="Verdana"/>
              </a:rPr>
              <a:t xml:space="preserve">LENGTH_LONG</a:t>
            </a:r>
            <a:r>
              <a:rPr sz="1200" u="none" baseline="0">
                <a:latin typeface="Verdana"/>
              </a:rPr>
              <a:t xml:space="preserve">).show();</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//if successfully the input data and saved data is the same,</a:t>
            </a:r>
          </a:p>
          <a:p>
            <a:pPr marL="0" indent="0">
              <a:buNone/>
            </a:pPr>
            <a:r>
              <a:rPr i="1" sz="1200" u="none" baseline="0">
                <a:latin typeface="Verdana"/>
              </a:rPr>
              <a:t xml:space="preserve">        // give access to the next screen and passe the username................................</a:t>
            </a:r>
          </a:p>
          <a:p>
            <a:pPr marL="0" indent="0">
              <a:buNone/>
            </a:pPr>
            <a:r>
              <a:rPr i="1" sz="1200" u="none" baseline="0">
                <a:latin typeface="Verdana"/>
              </a:rPr>
              <a:t xml:space="preserve">        </a:t>
            </a:r>
            <a:r>
              <a:rPr b="1" sz="1200" u="none" baseline="0">
                <a:latin typeface="Verdana"/>
              </a:rPr>
              <a:t xml:space="preserve">if</a:t>
            </a:r>
            <a:r>
              <a:rPr sz="1200" u="none" baseline="0">
                <a:latin typeface="Verdana"/>
              </a:rPr>
              <a:t xml:space="preserve">(</a:t>
            </a:r>
            <a:r>
              <a:rPr b="1" sz="1200" u="none" baseline="0">
                <a:latin typeface="Verdana"/>
              </a:rPr>
              <a:t xml:space="preserve">isSuccess</a:t>
            </a:r>
            <a:r>
              <a:rPr sz="1200" u="none" baseline="0">
                <a:latin typeface="Verdana"/>
              </a:rPr>
              <a:t xml:space="preserve">) {</a:t>
            </a:r>
          </a:p>
          <a:p>
            <a:pPr marL="0" indent="0">
              <a:buNone/>
            </a:pPr>
            <a:r>
              <a:rPr sz="1200" u="none" baseline="0">
                <a:latin typeface="Verdana"/>
              </a:rPr>
              <a:t xml:space="preserve">            Intent intent=</a:t>
            </a:r>
            <a:r>
              <a:rPr b="1" sz="1200" u="none" baseline="0">
                <a:latin typeface="Verdana"/>
              </a:rPr>
              <a:t xml:space="preserve">new </a:t>
            </a:r>
            <a:r>
              <a:rPr sz="1200" u="none" baseline="0">
                <a:latin typeface="Verdana"/>
              </a:rPr>
              <a:t xml:space="preserve">Intent(LoginHome.</a:t>
            </a:r>
            <a:r>
              <a:rPr b="1" sz="1200" u="none" baseline="0">
                <a:latin typeface="Verdana"/>
              </a:rPr>
              <a:t xml:space="preserve">this</a:t>
            </a:r>
            <a:r>
              <a:rPr sz="1200" u="none" baseline="0">
                <a:latin typeface="Verdana"/>
              </a:rPr>
              <a:t xml:space="preserve">,ClimHome.</a:t>
            </a:r>
            <a:r>
              <a:rPr b="1" sz="1200" u="none" baseline="0">
                <a:latin typeface="Verdana"/>
              </a:rPr>
              <a:t xml:space="preserve">class</a:t>
            </a:r>
            <a:r>
              <a:rPr sz="1200" u="none" baseline="0">
                <a:latin typeface="Verdana"/>
              </a:rPr>
              <a:t xml:space="preserve">);</a:t>
            </a:r>
          </a:p>
          <a:p>
            <a:pPr marL="0" indent="0">
              <a:buNone/>
            </a:pPr>
            <a:r>
              <a:rPr sz="1200" u="none" baseline="0">
                <a:latin typeface="Verdana"/>
              </a:rPr>
              <a:t xml:space="preserve">            intent.putExtra(</a:t>
            </a:r>
            <a:r>
              <a:rPr b="1" sz="1200" u="none" baseline="0">
                <a:latin typeface="Verdana"/>
              </a:rPr>
              <a:t xml:space="preserve">"user"</a:t>
            </a:r>
            <a:r>
              <a:rPr sz="1200" u="none" baseline="0">
                <a:latin typeface="Verdana"/>
              </a:rPr>
              <a:t xml:space="preserve">, </a:t>
            </a:r>
            <a:r>
              <a:rPr b="1" sz="1200" u="none" baseline="0">
                <a:latin typeface="Verdana"/>
              </a:rPr>
              <a:t xml:space="preserve">userStr</a:t>
            </a:r>
            <a:r>
              <a:rPr sz="1200" u="none" baseline="0">
                <a:latin typeface="Verdana"/>
              </a:rPr>
              <a:t xml:space="preserve">);</a:t>
            </a:r>
          </a:p>
          <a:p>
            <a:pPr marL="0" indent="0">
              <a:buNone/>
            </a:pPr>
            <a:r>
              <a:rPr sz="1200" u="none" baseline="0">
                <a:latin typeface="Verdana"/>
              </a:rPr>
              <a:t xml:space="preserve">            startActivity(intent);</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//hide my loading message and symbol....................................................</a:t>
            </a:r>
          </a:p>
          <a:p>
            <a:pPr marL="0" indent="0">
              <a:buNone/>
            </a:pPr>
            <a:r>
              <a:rPr i="1" sz="1200" u="none" baseline="0">
                <a:latin typeface="Verdana"/>
              </a:rPr>
              <a:t xml:space="preserve">        </a:t>
            </a:r>
            <a:r>
              <a:rPr b="1" sz="1200" u="none" baseline="0">
                <a:latin typeface="Verdana"/>
              </a:rPr>
              <a:t xml:space="preserve">progressDialog</a:t>
            </a:r>
            <a:r>
              <a:rPr sz="1200" u="none" baseline="0">
                <a:latin typeface="Verdana"/>
              </a:rPr>
              <a:t xml:space="preserve">.hide();</a:t>
            </a:r>
          </a:p>
          <a:p>
            <a:pPr marL="0" indent="0">
              <a:buNone/>
            </a:pPr>
            <a:r>
              <a:rPr sz="1200" u="none" baseline="0">
                <a:latin typeface="Verdana"/>
              </a:rPr>
              <a:t xml:space="preserve">    }</a:t>
            </a:r>
          </a:p>
          <a:p>
            <a:pPr marL="0" indent="0">
              <a:buNone/>
            </a:pPr>
            <a:r>
              <a:rPr sz="1200" u="none" baseline="0">
                <a:latin typeface="Verdana"/>
              </a:rPr>
              <a:t xml:space="preser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D863832F-871C-4296-95D2-87C7B0FEE2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Affichage du graphe</a:t>
            </a:r>
            <a:endParaRPr lang="en-US" dirty="0"/>
          </a:p>
        </p:txBody>
      </p:sp>
      <p:sp xmlns:a="http://schemas.openxmlformats.org/drawingml/2006/main" xmlns:r="http://schemas.openxmlformats.org/officeDocument/2006/relationships" xmlns:p="http://schemas.openxmlformats.org/presentationml/2006/main">
        <p:nvSpPr>
          <p:cNvPr id="122" name="Branch notes"/>
          <p:cNvSpPr>
            <a:spLocks noGrp="1"/>
          </p:cNvSpPr>
          <p:nvPr>
            <p:ph type="body" idx="1"/>
          </p:nvPr>
        </p:nvSpPr>
        <p:spPr>
          <a:xfrm>
            <a:off x="0" y="1414801"/>
            <a:ext cx="4574880" cy="648000"/>
          </a:xfrm>
        </p:spPr>
        <p:txBody>
          <a:bodyPr/>
          <a:lstStyle/>
          <a:p>
            <a:pPr marL="0" indent="0">
              <a:buNone/>
            </a:pPr>
            <a:r>
              <a:rPr sz="1200" u="none" baseline="0">
                <a:latin typeface="Verdana"/>
              </a:rPr>
              <a:t xml:space="preserve">J'ai une basse de donnée distant qui contient différents températures et les heures attribuent a chaque température de plusieurs pièces. Le principe est de récupérer les quatre dernières températures associer a leur heures qui constituera la température du graphique avec l'aidée de la bibliothèque GraphView.</a:t>
            </a:r>
          </a:p>
          <a:p>
            <a:pPr marL="0" indent="0">
              <a:buNone/>
            </a:pPr>
            <a:r>
              <a:rPr sz="1200" u="none" baseline="0">
                <a:latin typeface="Verdana"/>
              </a:rPr>
              <a:t xml:space="preserve">
</a:t>
            </a:r>
          </a:p>
          <a:p>
            <a:pPr marL="0" indent="0">
              <a:buNone/>
            </a:pPr>
            <a:r>
              <a:rPr sz="1200" u="none" baseline="0">
                <a:latin typeface="Verdana"/>
              </a:rPr>
              <a:t xml:space="preserve">GraphView est une bibliothèèques pour Android pour crééer des diagrammes flexibles et beaux.</a:t>
            </a:r>
          </a:p>
          <a:p>
            <a:pPr marL="0" indent="0">
              <a:buNone/>
            </a:pPr>
            <a:r>
              <a:rPr sz="1200" u="none" baseline="0">
                <a:latin typeface="Verdana"/>
              </a:rPr>
              <a:t xml:space="preserve">C'est facile àà comprendre, àà intéégrer et àà personnaliser.</a:t>
            </a:r>
          </a:p>
          <a:p>
            <a:pPr marL="0" indent="0">
              <a:buNone/>
            </a:pPr>
            <a:r>
              <a:rPr sz="1200" u="none" baseline="0">
                <a:latin typeface="Verdana"/>
              </a:rPr>
              <a:t xml:space="preserve">GraphView aide àà crééer des graphiques linééaires, des graphiques àà barres, des graphiques àà points</a:t>
            </a:r>
          </a:p>
          <a:p>
            <a:pPr marL="0" indent="0">
              <a:buNone/>
            </a:pPr>
            <a:r>
              <a:rPr sz="1200" u="none" baseline="0">
                <a:latin typeface="Verdana"/>
              </a:rPr>
              <a:t xml:space="preserve">ou impléémenter vos propres types personnaliséés.</a:t>
            </a:r>
          </a:p>
          <a:p>
            <a:pPr marL="0" indent="0">
              <a:buNone/>
            </a:pPr>
            <a:r>
              <a:rPr sz="1200" u="none" baseline="0">
                <a:latin typeface="Verdana"/>
              </a:rPr>
              <a:t xml:space="preserve">
</a:t>
            </a:r>
          </a:p>
          <a:p>
            <a:pPr marL="0" indent="0">
              <a:buNone/>
            </a:pPr>
            <a:r>
              <a:rPr sz="1200" u="none" baseline="0">
                <a:latin typeface="Verdana"/>
              </a:rPr>
              <a:t xml:space="preserve">Voici les différents étapes comment je procède àà réaliser mon graphique:</a:t>
            </a:r>
          </a:p>
          <a:p>
            <a:pPr marL="0" indent="0">
              <a:buNone/>
            </a:pPr>
            <a:r>
              <a:rPr sz="1200" u="none" baseline="0">
                <a:latin typeface="Verdana"/>
              </a:rPr>
              <a:t xml:space="preserve">-Connexion àà la base de donnée</a:t>
            </a:r>
          </a:p>
          <a:p>
            <a:pPr marL="0" indent="0">
              <a:buNone/>
            </a:pPr>
            <a:r>
              <a:rPr sz="1200" u="none" baseline="0">
                <a:latin typeface="Verdana"/>
              </a:rPr>
              <a:t xml:space="preserve">-Récupération des valeurs de température et d'heure</a:t>
            </a:r>
          </a:p>
          <a:p>
            <a:pPr marL="0" indent="0">
              <a:buNone/>
            </a:pPr>
            <a:r>
              <a:rPr sz="1200" u="none" baseline="0">
                <a:latin typeface="Verdana"/>
              </a:rPr>
              <a:t xml:space="preserve">-Représentation du graphe avec les valeurs reçu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La création d'un objet "con" de "Connection" que j'affecte la méthode "e4Csg1MACC_CONN()" dans la classe ConnectionClass.</a:t>
            </a:r>
          </a:p>
          <a:p>
            <a:pPr marL="0" indent="0">
              <a:buNone/>
            </a:pPr>
            <a:r>
              <a:rPr sz="1200" u="none" baseline="0">
                <a:latin typeface="Verdana"/>
              </a:rPr>
              <a:t xml:space="preserve">L'appelle de con permet lancer la connexion entre moi et la base de donnée. La représentation du code :</a:t>
            </a:r>
          </a:p>
          <a:p>
            <a:pPr marL="0" indent="0">
              <a:buNone/>
            </a:pPr>
            <a:r>
              <a:rPr sz="1200" u="none" baseline="0">
                <a:latin typeface="Verdana"/>
              </a:rPr>
              <a:t xml:space="preserve">Connection con = </a:t>
            </a:r>
            <a:r>
              <a:rPr b="1" sz="1200" u="none" baseline="0">
                <a:latin typeface="Verdana"/>
              </a:rPr>
              <a:t xml:space="preserve">connectionClass</a:t>
            </a:r>
            <a:r>
              <a:rPr sz="1200" u="none" baseline="0">
                <a:latin typeface="Verdana"/>
              </a:rPr>
              <a:t xml:space="preserve">.e4Csg1MACC_CONN();</a:t>
            </a:r>
          </a:p>
          <a:p>
            <a:pPr marL="0" indent="0">
              <a:buNone/>
            </a:pPr>
            <a:r>
              <a:rPr i="1" sz="1200" u="none" baseline="0">
                <a:latin typeface="Verdana"/>
              </a:rPr>
              <a:t xml:space="preserve">
</a:t>
            </a:r>
          </a:p>
          <a:p>
            <a:pPr marL="0" indent="0">
              <a:buNone/>
            </a:pPr>
            <a:r>
              <a:rPr sz="1200" u="none" baseline="0">
                <a:latin typeface="Verdana"/>
              </a:rPr>
              <a:t xml:space="preserve">D'après ma collègue, elle écrit dans la base de donne MACC le numéro de salle qui représente l'ID unique, le nom de salle, la température, l'humidité, le jour et l'heure. Avec cette information j'écris une requête SQL qui me permet d'avoir les valeur de température et celle des heures, mais avant il faut établir une connexion avec la base de donnée puis crée un objet pour l'execution du SQL Statement et enfin un objet ResultSet qui donne le résulta de la requête SQL. Ce résulta de la requête me permet de récupérer mes différent donnée nécessaire (ex: Température et heure) que je stock dans une variable et j'utilise dans la création du graphe.</a:t>
            </a:r>
          </a:p>
          <a:p>
            <a:pPr marL="0" indent="0">
              <a:buNone/>
            </a:pPr>
            <a:r>
              <a:rPr sz="1200" u="none" baseline="0">
                <a:latin typeface="Verdana"/>
              </a:rPr>
              <a:t xml:space="preserve">
</a:t>
            </a:r>
          </a:p>
          <a:p>
            <a:pPr marL="0" indent="0">
              <a:buNone/>
            </a:pPr>
            <a:r>
              <a:rPr sz="1200" u="none" baseline="0">
                <a:latin typeface="Verdana"/>
              </a:rPr>
              <a:t xml:space="preserve">Au plus simple je veut une connexion àà la base de donnée que je récupère des valeurs et je l'utilise pour mon graphique. Ainsi formulé plusieurs prototypes possible serait:</a:t>
            </a:r>
          </a:p>
          <a:p>
            <a:pPr marL="0" indent="0">
              <a:buNone/>
            </a:pPr>
            <a:r>
              <a:rPr b="1" sz="1200" u="none" baseline="0">
                <a:latin typeface="Verdana"/>
              </a:rPr>
              <a:t xml:space="preserve">private </a:t>
            </a:r>
            <a:r>
              <a:rPr sz="1200" u="none" baseline="0">
                <a:latin typeface="Verdana"/>
              </a:rPr>
              <a:t xml:space="preserve">ArrayList&lt;Double&gt; </a:t>
            </a:r>
            <a:r>
              <a:rPr b="1" sz="1200" u="none" baseline="0">
                <a:latin typeface="Verdana"/>
              </a:rPr>
              <a:t xml:space="preserve">tableTemp </a:t>
            </a:r>
            <a:r>
              <a:rPr sz="1200" u="none" baseline="0">
                <a:latin typeface="Verdana"/>
              </a:rPr>
              <a:t xml:space="preserve">= </a:t>
            </a:r>
            <a:r>
              <a:rPr b="1" sz="1200" u="none" baseline="0">
                <a:latin typeface="Verdana"/>
              </a:rPr>
              <a:t xml:space="preserve">new </a:t>
            </a:r>
            <a:r>
              <a:rPr sz="1200" u="none" baseline="0">
                <a:latin typeface="Verdana"/>
              </a:rPr>
              <a:t xml:space="preserve">ArrayList&lt;Double&gt;();</a:t>
            </a:r>
          </a:p>
          <a:p>
            <a:pPr marL="0" indent="0">
              <a:buNone/>
            </a:pPr>
            <a:r>
              <a:rPr b="1" sz="1200" u="none" baseline="0">
                <a:latin typeface="Verdana"/>
              </a:rPr>
              <a:t xml:space="preserve">private </a:t>
            </a:r>
            <a:r>
              <a:rPr sz="1200" u="none" baseline="0">
                <a:latin typeface="Verdana"/>
              </a:rPr>
              <a:t xml:space="preserve">ArrayList&lt;Time&gt; </a:t>
            </a:r>
            <a:r>
              <a:rPr b="1" sz="1200" u="none" baseline="0">
                <a:latin typeface="Verdana"/>
              </a:rPr>
              <a:t xml:space="preserve">tableTime </a:t>
            </a:r>
            <a:r>
              <a:rPr sz="1200" u="none" baseline="0">
                <a:latin typeface="Verdana"/>
              </a:rPr>
              <a:t xml:space="preserve">= </a:t>
            </a:r>
            <a:r>
              <a:rPr b="1" sz="1200" u="none" baseline="0">
                <a:latin typeface="Verdana"/>
              </a:rPr>
              <a:t xml:space="preserve">new </a:t>
            </a:r>
            <a:r>
              <a:rPr sz="1200" u="none" baseline="0">
                <a:latin typeface="Verdana"/>
              </a:rPr>
              <a:t xml:space="preserve">ArrayList&lt;Time&gt;();</a:t>
            </a:r>
          </a:p>
          <a:p>
            <a:pPr marL="0" indent="0">
              <a:buNone/>
            </a:pPr>
            <a:r>
              <a:rPr b="1" sz="1200" u="none" baseline="0">
                <a:latin typeface="Verdana"/>
              </a:rPr>
              <a:t xml:space="preserve">private void </a:t>
            </a:r>
            <a:r>
              <a:rPr sz="1200" u="none" baseline="0">
                <a:latin typeface="Verdana"/>
              </a:rPr>
              <a:t xml:space="preserve">e4Csg1MACC_sqlQuery()</a:t>
            </a:r>
            <a:r>
              <a:rPr b="1" sz="1200" u="none" baseline="0">
                <a:latin typeface="Verdana"/>
              </a:rPr>
              <a:t xml:space="preserve">
</a:t>
            </a:r>
          </a:p>
          <a:p>
            <a:pPr marL="0" indent="0">
              <a:buNone/>
            </a:pPr>
            <a:r>
              <a:rPr b="1" sz="1200" u="none" baseline="0">
                <a:latin typeface="Verdana"/>
              </a:rPr>
              <a:t xml:space="preserve">class </a:t>
            </a:r>
            <a:r>
              <a:rPr sz="1200" u="none" baseline="0">
                <a:latin typeface="Verdana"/>
              </a:rPr>
              <a:t xml:space="preserve">E4cBackground</a:t>
            </a:r>
            <a:r>
              <a:rPr b="1" sz="1200" u="none" baseline="0">
                <a:latin typeface="Verdana"/>
              </a:rPr>
              <a:t xml:space="preserve"> extends </a:t>
            </a:r>
            <a:r>
              <a:rPr sz="1200" u="none" baseline="0">
                <a:latin typeface="Verdana"/>
              </a:rPr>
              <a:t xml:space="preserve">AsyncTask&lt;Void, Void, String&gt;</a:t>
            </a:r>
          </a:p>
          <a:p>
            <a:pPr marL="0" indent="0">
              <a:buNone/>
            </a:pPr>
            <a:r>
              <a:rPr b="1" sz="1200" u="none" baseline="0">
                <a:latin typeface="Verdana"/>
              </a:rPr>
              <a:t xml:space="preserve">public </a:t>
            </a:r>
            <a:r>
              <a:rPr sz="1200" u="none" baseline="0">
                <a:latin typeface="Verdana"/>
              </a:rPr>
              <a:t xml:space="preserve">DataPoint[] e4Csg1MACC_getDataPoint()</a:t>
            </a:r>
          </a:p>
          <a:p>
            <a:pPr marL="0" indent="0">
              <a:buNone/>
            </a:pPr>
            <a:r>
              <a:rPr sz="1200" u="none" baseline="0">
                <a:latin typeface="Verdana"/>
              </a:rPr>
              <a:t xml:space="preserve">
</a:t>
            </a:r>
          </a:p>
          <a:p>
            <a:pPr marL="0" indent="0">
              <a:buNone/>
            </a:pPr>
            <a:r>
              <a:rPr sz="1200" u="none" baseline="0">
                <a:latin typeface="Verdana"/>
              </a:rPr>
              <a:t xml:space="preserve">Dans ma méthode e4Csg1MACC_sqlQuery() effectue la connexion puis la requête SQL que je stock mes valeurs récupéré dans une ArrayList et j'affecte la position du ArrayList a ma variable concerné. Exemple: j'ajoute dans "arrayListName" le résulta de ma requête SQL qui se situe a la première position dans la basse de donnée arrayListName.add(resultSet.getInt(1)).</a:t>
            </a:r>
          </a:p>
          <a:p>
            <a:pPr marL="0" indent="0">
              <a:buNone/>
            </a:pPr>
            <a:r>
              <a:rPr sz="1200" u="none" baseline="0">
                <a:latin typeface="Verdana"/>
              </a:rPr>
              <a:t xml:space="preserve">
</a:t>
            </a:r>
          </a:p>
          <a:p>
            <a:pPr marL="0" indent="0">
              <a:buNone/>
            </a:pPr>
            <a:r>
              <a:rPr sz="1200" u="none" baseline="0">
                <a:latin typeface="Verdana"/>
              </a:rPr>
              <a:t xml:space="preserve">Avant tout la </a:t>
            </a:r>
            <a:r>
              <a:rPr b="1" sz="1200" u="none" baseline="0">
                <a:latin typeface="Verdana"/>
              </a:rPr>
              <a:t xml:space="preserve">class </a:t>
            </a:r>
            <a:r>
              <a:rPr sz="1200" u="none" baseline="0">
                <a:latin typeface="Verdana"/>
              </a:rPr>
              <a:t xml:space="preserve">E4cBackground</a:t>
            </a:r>
            <a:r>
              <a:rPr b="1" sz="1200" u="none" baseline="0">
                <a:latin typeface="Verdana"/>
              </a:rPr>
              <a:t xml:space="preserve"> extends </a:t>
            </a:r>
            <a:r>
              <a:rPr sz="1200" u="none" baseline="0">
                <a:latin typeface="Verdana"/>
              </a:rPr>
              <a:t xml:space="preserve">AsyncTask&lt;Void, Void, String&gt; s'exécute en arrière plan dès l'affichage de l'écran Temperature Graph.</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Quand la </a:t>
            </a:r>
            <a:r>
              <a:rPr b="1" sz="1200" u="none" baseline="0">
                <a:latin typeface="Verdana"/>
              </a:rPr>
              <a:t xml:space="preserve">class </a:t>
            </a:r>
            <a:r>
              <a:rPr sz="1200" u="none" baseline="0">
                <a:latin typeface="Verdana"/>
              </a:rPr>
              <a:t xml:space="preserve">E4cBackground</a:t>
            </a:r>
            <a:r>
              <a:rPr b="1" sz="1200" u="none" baseline="0">
                <a:latin typeface="Verdana"/>
              </a:rPr>
              <a:t xml:space="preserve"> extends </a:t>
            </a:r>
            <a:r>
              <a:rPr sz="1200" u="none" baseline="0">
                <a:latin typeface="Verdana"/>
              </a:rPr>
              <a:t xml:space="preserve">AsyncTask&lt;Void, Void, String&gt; s'exécute il y a 4 éétapes:</a:t>
            </a:r>
          </a:p>
          <a:p>
            <a:pPr marL="0" indent="0">
              <a:buNone/>
            </a:pPr>
            <a:r>
              <a:rPr b="1" sz="1200" u="none" baseline="0">
                <a:latin typeface="Verdana"/>
              </a:rPr>
              <a:t xml:space="preserve">onPreExecute ()</a:t>
            </a:r>
            <a:r>
              <a:rPr sz="1200" u="none" baseline="0">
                <a:latin typeface="Verdana"/>
              </a:rPr>
              <a:t xml:space="preserve">, J'ai affiché une barre de progression dans l'interface utilisateur qui signal le chargement du graphique.</a:t>
            </a:r>
          </a:p>
          <a:p>
            <a:pPr marL="0" indent="0">
              <a:buNone/>
            </a:pPr>
            <a:r>
              <a:rPr b="1" sz="1200" u="none" baseline="0">
                <a:latin typeface="Verdana"/>
              </a:rPr>
              <a:t xml:space="preserve">doInBackground (Params ...)</a:t>
            </a:r>
            <a:r>
              <a:rPr sz="1200" u="none" baseline="0">
                <a:latin typeface="Verdana"/>
              </a:rPr>
              <a:t xml:space="preserve">, ici où j'exécute ma méthode e4Csg1MACC_sqlQuery().</a:t>
            </a:r>
          </a:p>
          <a:p>
            <a:pPr marL="0" indent="0">
              <a:buNone/>
            </a:pPr>
            <a:r>
              <a:rPr b="1" sz="1200" u="none" baseline="0">
                <a:latin typeface="Verdana"/>
              </a:rPr>
              <a:t xml:space="preserve">onPostExecute (Résultat)</a:t>
            </a:r>
            <a:r>
              <a:rPr sz="1200" u="none" baseline="0">
                <a:latin typeface="Verdana"/>
              </a:rPr>
              <a:t xml:space="preserve">, Ici, je prépare mon graphe avec l'aide de la bibliothèque qui créer ma courbe avec mes valeurs récupéré en utilisant ma méthode e4Csg1MACC_getDataPoint().J'ai besoin d'identifier le layout du graphe puis j'utilise la classe Series pour remplir le graphique avec mes données. Une série contient les points de données d'une "ligne", qui sera représentée sous la forme d'une ligne, de points ou de barres. Ma série sera représentée sous forme de ligne, alors je choisi LineGraphSeries la sous-classe de Série.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Notamment sur l'écran de "Temperature Graph" il y a un bouton "Back" qui permet de revenir sur l'accueil de la télécommande "ClimHome", que je déclare ici :</a:t>
            </a:r>
          </a:p>
          <a:p>
            <a:pPr marL="0" indent="0">
              <a:buNone/>
            </a:pPr>
            <a:r>
              <a:rPr b="1" sz="1200" u="none" baseline="0">
                <a:latin typeface="Verdana"/>
              </a:rPr>
              <a:t xml:space="preserve">private </a:t>
            </a:r>
            <a:r>
              <a:rPr sz="1200" u="none" baseline="0">
                <a:latin typeface="Verdana"/>
              </a:rPr>
              <a:t xml:space="preserve">Button </a:t>
            </a:r>
            <a:r>
              <a:rPr b="1" sz="1200" u="none" baseline="0">
                <a:latin typeface="Verdana"/>
              </a:rPr>
              <a:t xml:space="preserve">button_BACK</a:t>
            </a:r>
            <a:r>
              <a:rPr sz="1200" u="none" baseline="0">
                <a:latin typeface="Verdana"/>
              </a:rPr>
              <a:t xml:space="preserve">; </a:t>
            </a:r>
          </a:p>
          <a:p>
            <a:pPr marL="0" indent="0">
              <a:buNone/>
            </a:pPr>
            <a:r>
              <a:rPr sz="1200" u="none" baseline="0">
                <a:latin typeface="Verdana"/>
              </a:rPr>
              <a:t xml:space="preserve">Puis j'affecte ma variable "button_BACK" a mon bouton objet "Back" dans "activity_temperature_graph.xml" qui un id "button_backHome". Voici la représentation coder :</a:t>
            </a:r>
          </a:p>
          <a:p>
            <a:pPr marL="0" indent="0">
              <a:buNone/>
            </a:pPr>
            <a:r>
              <a:rPr b="1" sz="1200" u="none" baseline="0">
                <a:latin typeface="Verdana"/>
              </a:rPr>
              <a:t xml:space="preserve">button_BACK </a:t>
            </a:r>
            <a:r>
              <a:rPr sz="1200" u="none" baseline="0">
                <a:latin typeface="Verdana"/>
              </a:rPr>
              <a:t xml:space="preserve">= (Button)findViewById(R.id.</a:t>
            </a:r>
            <a:r>
              <a:rPr b="1" i="1" sz="1200" u="none" baseline="0">
                <a:latin typeface="Verdana"/>
              </a:rPr>
              <a:t xml:space="preserve">button_backHome</a:t>
            </a:r>
            <a:r>
              <a:rPr sz="1200" u="none" baseline="0">
                <a:latin typeface="Verdana"/>
              </a:rPr>
              <a:t xml:space="preserve">);</a:t>
            </a:r>
          </a:p>
          <a:p>
            <a:pPr marL="0" indent="0">
              <a:buNone/>
            </a:pPr>
            <a:r>
              <a:rPr sz="1200" u="none" baseline="0">
                <a:latin typeface="Verdana"/>
              </a:rPr>
              <a:t xml:space="preserve">Pour représenter l'action qui retourne a l'accueil, j'utilise la méthode "OnClickListener()" dans la librairie "View" d'Android Studio que quand j'appuie mon bouton "Back" exécuter la méthode dans un "setOnClickListener()" qui exécute les instruction dans ma méthode e4Csg1MACC_backHome().</a:t>
            </a:r>
            <a:r>
              <a:rPr b="1" sz="1200" u="none" baseline="0">
                <a:latin typeface="Verdana"/>
              </a:rPr>
              <a:t xml:space="preserve">
</a:t>
            </a:r>
          </a:p>
          <a:p>
            <a:pPr marL="0" indent="0">
              <a:buNone/>
            </a:pPr>
            <a:r>
              <a:rPr sz="1200" u="none" baseline="0">
                <a:latin typeface="Verdana"/>
              </a:rPr>
              <a:t xml:space="preserve">Le code qui représenter l'action a l'accueil :</a:t>
            </a:r>
          </a:p>
          <a:p>
            <a:pPr marL="0" indent="0">
              <a:buNone/>
            </a:pPr>
            <a:r>
              <a:rPr i="1" sz="1200" u="none" baseline="0">
                <a:latin typeface="Verdana"/>
              </a:rPr>
              <a:t xml:space="preserve">//set a click listener to my back button...........................................................</a:t>
            </a:r>
          </a:p>
          <a:p>
            <a:pPr marL="0" indent="0">
              <a:buNone/>
            </a:pPr>
            <a:r>
              <a:rPr b="1" sz="1200" u="none" baseline="0">
                <a:latin typeface="Verdana"/>
              </a:rPr>
              <a:t xml:space="preserve">button_BACK</a:t>
            </a:r>
            <a:r>
              <a:rPr sz="1200" u="none" baseline="0">
                <a:latin typeface="Verdana"/>
              </a:rPr>
              <a:t xml:space="preserve">.setOnClickListener(</a:t>
            </a:r>
            <a:r>
              <a:rPr b="1" sz="1200" u="none" baseline="0">
                <a:latin typeface="Verdana"/>
              </a:rPr>
              <a:t xml:space="preserve">new </a:t>
            </a:r>
            <a:r>
              <a:rPr sz="1200" u="none" baseline="0">
                <a:latin typeface="Verdana"/>
              </a:rPr>
              <a:t xml:space="preserve">View.OnClickListener()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public void </a:t>
            </a:r>
            <a:r>
              <a:rPr sz="1200" u="none" baseline="0">
                <a:latin typeface="Verdana"/>
              </a:rPr>
              <a:t xml:space="preserve">onClick(View view) {</a:t>
            </a:r>
          </a:p>
          <a:p>
            <a:pPr marL="0" indent="0">
              <a:buNone/>
            </a:pPr>
            <a:r>
              <a:rPr sz="1200" u="none" baseline="0">
                <a:latin typeface="Verdana"/>
              </a:rPr>
              <a:t xml:space="preserve">        e4Csg1MACC_backHome();</a:t>
            </a:r>
          </a:p>
          <a:p>
            <a:pPr marL="0" indent="0">
              <a:buNone/>
            </a:pPr>
            <a:r>
              <a:rPr sz="1200" u="none" baseline="0">
                <a:latin typeface="Verdana"/>
              </a:rPr>
              <a:t xml:space="preserve">    }</a:t>
            </a:r>
          </a:p>
          <a:p>
            <a:pPr marL="0" indent="0">
              <a:buNone/>
            </a:pP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Maintenant ci-dessous voici le code effectuer pour mes deux méthode et ma sous classe:</a:t>
            </a:r>
          </a:p>
          <a:p>
            <a:pPr marL="0" indent="0">
              <a:buNone/>
            </a:pPr>
            <a:r>
              <a:rPr sz="1200" u="none" baseline="0">
                <a:latin typeface="Verdana"/>
              </a:rPr>
              <a:t xml:space="preserve">	-e4Csg1MACC_sqlQuery()</a:t>
            </a:r>
          </a:p>
          <a:p>
            <a:pPr marL="0" indent="0">
              <a:buNone/>
            </a:pPr>
            <a:r>
              <a:rPr sz="1200" u="none" baseline="0">
                <a:latin typeface="Verdana"/>
              </a:rPr>
              <a:t xml:space="preserve">
</a:t>
            </a:r>
          </a:p>
          <a:p>
            <a:pPr marL="0" indent="0">
              <a:buNone/>
            </a:pPr>
            <a:r>
              <a:rPr b="1" sz="1200" u="none" baseline="0">
                <a:latin typeface="Verdana"/>
              </a:rPr>
              <a:t xml:space="preserve">private void </a:t>
            </a:r>
            <a:r>
              <a:rPr sz="1200" u="none" baseline="0">
                <a:latin typeface="Verdana"/>
              </a:rPr>
              <a:t xml:space="preserve">e4Csg1MACC_sqlQuery() </a:t>
            </a:r>
            <a:r>
              <a:rPr b="1" sz="1200" u="none" baseline="0">
                <a:latin typeface="Verdana"/>
              </a:rPr>
              <a:t xml:space="preserve">throws </a:t>
            </a:r>
            <a:r>
              <a:rPr sz="1200" u="none" baseline="0">
                <a:latin typeface="Verdana"/>
              </a:rPr>
              <a:t xml:space="preserve">SQLException {</a:t>
            </a:r>
          </a:p>
          <a:p>
            <a:pPr marL="0" indent="0">
              <a:buNone/>
            </a:pPr>
            <a:r>
              <a:rPr sz="1200" u="none" baseline="0">
                <a:latin typeface="Verdana"/>
              </a:rPr>
              <a:t xml:space="preserve">    </a:t>
            </a:r>
            <a:r>
              <a:rPr i="1" sz="1200" u="none" baseline="0">
                <a:latin typeface="Verdana"/>
              </a:rPr>
              <a:t xml:space="preserve">//open a connection.........................................................................</a:t>
            </a:r>
          </a:p>
          <a:p>
            <a:pPr marL="0" indent="0">
              <a:buNone/>
            </a:pPr>
            <a:r>
              <a:rPr i="1" sz="1200" u="none" baseline="0">
                <a:latin typeface="Verdana"/>
              </a:rPr>
              <a:t xml:space="preserve">    </a:t>
            </a:r>
            <a:r>
              <a:rPr sz="1200" u="none" baseline="0">
                <a:latin typeface="Verdana"/>
              </a:rPr>
              <a:t xml:space="preserve">Connection con = </a:t>
            </a:r>
            <a:r>
              <a:rPr b="1" sz="1200" u="none" baseline="0">
                <a:latin typeface="Verdana"/>
              </a:rPr>
              <a:t xml:space="preserve">connectionClass</a:t>
            </a:r>
            <a:r>
              <a:rPr sz="1200" u="none" baseline="0">
                <a:latin typeface="Verdana"/>
              </a:rPr>
              <a:t xml:space="preserve">.e4Csg1MACC_CONN();</a:t>
            </a:r>
          </a:p>
          <a:p>
            <a:pPr marL="0" indent="0">
              <a:buNone/>
            </a:pPr>
            <a:r>
              <a:rPr sz="1200" u="none" baseline="0">
                <a:latin typeface="Verdana"/>
              </a:rPr>
              <a:t xml:space="preserve">    </a:t>
            </a:r>
            <a:r>
              <a:rPr i="1" sz="1200" u="none" baseline="0">
                <a:latin typeface="Verdana"/>
              </a:rPr>
              <a:t xml:space="preserve">//test the connection.......................................................................</a:t>
            </a:r>
          </a:p>
          <a:p>
            <a:pPr marL="0" indent="0">
              <a:buNone/>
            </a:pPr>
            <a:r>
              <a:rPr i="1" sz="1200" u="none" baseline="0">
                <a:latin typeface="Verdana"/>
              </a:rPr>
              <a:t xml:space="preserve">    </a:t>
            </a:r>
            <a:r>
              <a:rPr b="1" sz="1200" u="none" baseline="0">
                <a:latin typeface="Verdana"/>
              </a:rPr>
              <a:t xml:space="preserve">if </a:t>
            </a:r>
            <a:r>
              <a:rPr sz="1200" u="none" baseline="0">
                <a:latin typeface="Verdana"/>
              </a:rPr>
              <a:t xml:space="preserve">(con == </a:t>
            </a:r>
            <a:r>
              <a:rPr b="1" sz="1200" u="none" baseline="0">
                <a:latin typeface="Verdana"/>
              </a:rPr>
              <a:t xml:space="preserve">null</a:t>
            </a: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"Please check your internet connection"</a:t>
            </a:r>
            <a:r>
              <a:rPr sz="1200" u="none" baseline="0">
                <a:latin typeface="Verdana"/>
              </a:rPr>
              <a:t xml:space="preserve">;</a:t>
            </a:r>
          </a:p>
          <a:p>
            <a:pPr marL="0" indent="0">
              <a:buNone/>
            </a:pPr>
            <a:r>
              <a:rPr sz="1200" u="none" baseline="0">
                <a:latin typeface="Verdana"/>
              </a:rPr>
              <a:t xml:space="preserve">    } </a:t>
            </a:r>
            <a:r>
              <a:rPr b="1" sz="1200" u="none" baseline="0">
                <a:latin typeface="Verdana"/>
              </a:rPr>
              <a:t xml:space="preserve">else </a:t>
            </a:r>
            <a:r>
              <a:rPr sz="1200" u="none" baseline="0">
                <a:latin typeface="Verdana"/>
              </a:rPr>
              <a:t xml:space="preserve">{</a:t>
            </a:r>
          </a:p>
          <a:p>
            <a:pPr marL="0" indent="0">
              <a:buNone/>
            </a:pPr>
            <a:r>
              <a:rPr sz="1200" u="none" baseline="0">
                <a:latin typeface="Verdana"/>
              </a:rPr>
              <a:t xml:space="preserve">        </a:t>
            </a:r>
            <a:r>
              <a:rPr i="1" sz="1200" u="none" baseline="0">
                <a:latin typeface="Verdana"/>
              </a:rPr>
              <a:t xml:space="preserve">//prepare a query and a statement.......................................................</a:t>
            </a:r>
          </a:p>
          <a:p>
            <a:pPr marL="0" indent="0">
              <a:buNone/>
            </a:pPr>
            <a:r>
              <a:rPr i="1" sz="1200" u="none" baseline="0">
                <a:latin typeface="Verdana"/>
              </a:rPr>
              <a:t xml:space="preserve">        //i need to get four temperatures and their hours and place them from recent to dated...</a:t>
            </a:r>
          </a:p>
          <a:p>
            <a:pPr marL="0" indent="0">
              <a:buNone/>
            </a:pPr>
            <a:r>
              <a:rPr i="1" sz="1200" u="none" baseline="0">
                <a:latin typeface="Verdana"/>
              </a:rPr>
              <a:t xml:space="preserve">        </a:t>
            </a:r>
            <a:r>
              <a:rPr sz="1200" u="none" baseline="0">
                <a:latin typeface="Verdana"/>
              </a:rPr>
              <a:t xml:space="preserve">String query = </a:t>
            </a:r>
            <a:r>
              <a:rPr b="1" sz="1200" u="none" baseline="0">
                <a:latin typeface="Verdana"/>
              </a:rPr>
              <a:t xml:space="preserve">"select TEMPERATURE,HEURE from SALLE where NOM_SALLE = 'V14' and DATE_JOUR = '2018-04-10' order by HEURE"</a:t>
            </a:r>
            <a:r>
              <a:rPr sz="1200" u="none" baseline="0">
                <a:latin typeface="Verdana"/>
              </a:rPr>
              <a:t xml:space="preserve">;</a:t>
            </a:r>
          </a:p>
          <a:p>
            <a:pPr marL="0" indent="0">
              <a:buNone/>
            </a:pPr>
            <a:r>
              <a:rPr sz="1200" u="none" baseline="0">
                <a:latin typeface="Verdana"/>
              </a:rPr>
              <a:t xml:space="preserve">        Statement stmt = con.createStatement();</a:t>
            </a:r>
          </a:p>
          <a:p>
            <a:pPr marL="0" indent="0">
              <a:buNone/>
            </a:pPr>
            <a:r>
              <a:rPr sz="1200" u="none" baseline="0">
                <a:latin typeface="Verdana"/>
              </a:rPr>
              <a:t xml:space="preserve">        ResultSet rs = stmt.executeQuery(query);</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a:t>
            </a:r>
          </a:p>
          <a:p>
            <a:pPr marL="0" indent="0">
              <a:buNone/>
            </a:pPr>
            <a:r>
              <a:rPr i="1" sz="1200" u="none" baseline="0">
                <a:latin typeface="Verdana"/>
              </a:rPr>
              <a:t xml:space="preserve">        </a:t>
            </a:r>
            <a:r>
              <a:rPr b="1" sz="1200" u="none" baseline="0">
                <a:latin typeface="Verdana"/>
              </a:rPr>
              <a:t xml:space="preserve">while</a:t>
            </a:r>
            <a:r>
              <a:rPr sz="1200" u="none" baseline="0">
                <a:latin typeface="Verdana"/>
              </a:rPr>
              <a:t xml:space="preserve">(rs.next()){</a:t>
            </a:r>
          </a:p>
          <a:p>
            <a:pPr marL="0" indent="0">
              <a:buNone/>
            </a:pPr>
            <a:r>
              <a:rPr sz="1200" u="none" baseline="0">
                <a:latin typeface="Verdana"/>
              </a:rPr>
              <a:t xml:space="preserve">            </a:t>
            </a:r>
            <a:r>
              <a:rPr b="1" sz="1200" u="none" baseline="0">
                <a:latin typeface="Verdana"/>
              </a:rPr>
              <a:t xml:space="preserve">tableTemp</a:t>
            </a:r>
            <a:r>
              <a:rPr sz="1200" u="none" baseline="0">
                <a:latin typeface="Verdana"/>
              </a:rPr>
              <a:t xml:space="preserve">.add(rs.getDouble(1));</a:t>
            </a:r>
          </a:p>
          <a:p>
            <a:pPr marL="0" indent="0">
              <a:buNone/>
            </a:pPr>
            <a:r>
              <a:rPr sz="1200" u="none" baseline="0">
                <a:latin typeface="Verdana"/>
              </a:rPr>
              <a:t xml:space="preserve">            </a:t>
            </a:r>
            <a:r>
              <a:rPr b="1" sz="1200" u="none" baseline="0">
                <a:latin typeface="Verdana"/>
              </a:rPr>
              <a:t xml:space="preserve">tableTime</a:t>
            </a:r>
            <a:r>
              <a:rPr sz="1200" u="none" baseline="0">
                <a:latin typeface="Verdana"/>
              </a:rPr>
              <a:t xml:space="preserve">.add(rs.getTime(2));</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isSuccess </a:t>
            </a:r>
            <a:r>
              <a:rPr sz="1200" u="none" baseline="0">
                <a:latin typeface="Verdana"/>
              </a:rPr>
              <a:t xml:space="preserve">= </a:t>
            </a:r>
            <a:r>
              <a:rPr b="1" sz="1200" u="none" baseline="0">
                <a:latin typeface="Verdana"/>
              </a:rPr>
              <a:t xml:space="preserve">true</a:t>
            </a:r>
            <a:r>
              <a:rPr sz="1200" u="none" baseline="0">
                <a:latin typeface="Verdana"/>
              </a:rPr>
              <a:t xml:space="preserve">;</a:t>
            </a:r>
          </a:p>
          <a:p>
            <a:pPr marL="0" indent="0">
              <a:buNone/>
            </a:pPr>
            <a:r>
              <a:rPr sz="1200" u="none" baseline="0">
                <a:latin typeface="Verdana"/>
              </a:rPr>
              <a:t xml:space="preserve">        </a:t>
            </a:r>
            <a:r>
              <a:rPr i="1" sz="1200" u="none" baseline="0">
                <a:latin typeface="Verdana"/>
              </a:rPr>
              <a:t xml:space="preserve">//affect the four recent values to my temperature variables from the ArrayList..........</a:t>
            </a:r>
          </a:p>
          <a:p>
            <a:pPr marL="0" indent="0">
              <a:buNone/>
            </a:pPr>
            <a:r>
              <a:rPr i="1" sz="1200" u="none" baseline="0">
                <a:latin typeface="Verdana"/>
              </a:rPr>
              <a:t xml:space="preserve">        temperature1 </a:t>
            </a:r>
            <a:r>
              <a:rPr sz="1200" u="none" baseline="0">
                <a:latin typeface="Verdana"/>
              </a:rPr>
              <a:t xml:space="preserve">= </a:t>
            </a:r>
            <a:r>
              <a:rPr b="1" sz="1200" u="none" baseline="0">
                <a:latin typeface="Verdana"/>
              </a:rPr>
              <a:t xml:space="preserve">tableTemp</a:t>
            </a:r>
            <a:r>
              <a:rPr sz="1200" u="none" baseline="0">
                <a:latin typeface="Verdana"/>
              </a:rPr>
              <a:t xml:space="preserve">.get(0);</a:t>
            </a:r>
          </a:p>
          <a:p>
            <a:pPr marL="0" indent="0">
              <a:buNone/>
            </a:pPr>
            <a:r>
              <a:rPr sz="1200" u="none" baseline="0">
                <a:latin typeface="Verdana"/>
              </a:rPr>
              <a:t xml:space="preserve">        </a:t>
            </a:r>
            <a:r>
              <a:rPr i="1" sz="1200" u="none" baseline="0">
                <a:latin typeface="Verdana"/>
              </a:rPr>
              <a:t xml:space="preserve">temperature2 </a:t>
            </a:r>
            <a:r>
              <a:rPr sz="1200" u="none" baseline="0">
                <a:latin typeface="Verdana"/>
              </a:rPr>
              <a:t xml:space="preserve">= </a:t>
            </a:r>
            <a:r>
              <a:rPr b="1" sz="1200" u="none" baseline="0">
                <a:latin typeface="Verdana"/>
              </a:rPr>
              <a:t xml:space="preserve">tableTemp</a:t>
            </a:r>
            <a:r>
              <a:rPr sz="1200" u="none" baseline="0">
                <a:latin typeface="Verdana"/>
              </a:rPr>
              <a:t xml:space="preserve">.get(1);</a:t>
            </a:r>
          </a:p>
          <a:p>
            <a:pPr marL="0" indent="0">
              <a:buNone/>
            </a:pPr>
            <a:r>
              <a:rPr sz="1200" u="none" baseline="0">
                <a:latin typeface="Verdana"/>
              </a:rPr>
              <a:t xml:space="preserve">        </a:t>
            </a:r>
            <a:r>
              <a:rPr i="1" sz="1200" u="none" baseline="0">
                <a:latin typeface="Verdana"/>
              </a:rPr>
              <a:t xml:space="preserve">temperature3 </a:t>
            </a:r>
            <a:r>
              <a:rPr sz="1200" u="none" baseline="0">
                <a:latin typeface="Verdana"/>
              </a:rPr>
              <a:t xml:space="preserve">= </a:t>
            </a:r>
            <a:r>
              <a:rPr b="1" sz="1200" u="none" baseline="0">
                <a:latin typeface="Verdana"/>
              </a:rPr>
              <a:t xml:space="preserve">tableTemp</a:t>
            </a:r>
            <a:r>
              <a:rPr sz="1200" u="none" baseline="0">
                <a:latin typeface="Verdana"/>
              </a:rPr>
              <a:t xml:space="preserve">.get(2);</a:t>
            </a:r>
          </a:p>
          <a:p>
            <a:pPr marL="0" indent="0">
              <a:buNone/>
            </a:pPr>
            <a:r>
              <a:rPr sz="1200" u="none" baseline="0">
                <a:latin typeface="Verdana"/>
              </a:rPr>
              <a:t xml:space="preserve">        </a:t>
            </a:r>
            <a:r>
              <a:rPr i="1" sz="1200" u="none" baseline="0">
                <a:latin typeface="Verdana"/>
              </a:rPr>
              <a:t xml:space="preserve">temperature4 </a:t>
            </a:r>
            <a:r>
              <a:rPr sz="1200" u="none" baseline="0">
                <a:latin typeface="Verdana"/>
              </a:rPr>
              <a:t xml:space="preserve">= </a:t>
            </a:r>
            <a:r>
              <a:rPr b="1" sz="1200" u="none" baseline="0">
                <a:latin typeface="Verdana"/>
              </a:rPr>
              <a:t xml:space="preserve">tableTemp</a:t>
            </a:r>
            <a:r>
              <a:rPr sz="1200" u="none" baseline="0">
                <a:latin typeface="Verdana"/>
              </a:rPr>
              <a:t xml:space="preserve">.get(3);</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//affect the four recent values to my temperature variables from the ArrayList..........</a:t>
            </a:r>
          </a:p>
          <a:p>
            <a:pPr marL="0" indent="0">
              <a:buNone/>
            </a:pPr>
            <a:r>
              <a:rPr i="1" sz="1200" u="none" baseline="0">
                <a:latin typeface="Verdana"/>
              </a:rPr>
              <a:t xml:space="preserve">        tempTime1 </a:t>
            </a:r>
            <a:r>
              <a:rPr sz="1200" u="none" baseline="0">
                <a:latin typeface="Verdana"/>
              </a:rPr>
              <a:t xml:space="preserve">= </a:t>
            </a:r>
            <a:r>
              <a:rPr b="1" sz="1200" u="none" baseline="0">
                <a:latin typeface="Verdana"/>
              </a:rPr>
              <a:t xml:space="preserve">tableTime</a:t>
            </a:r>
            <a:r>
              <a:rPr sz="1200" u="none" baseline="0">
                <a:latin typeface="Verdana"/>
              </a:rPr>
              <a:t xml:space="preserve">.get(0);</a:t>
            </a:r>
          </a:p>
          <a:p>
            <a:pPr marL="0" indent="0">
              <a:buNone/>
            </a:pPr>
            <a:r>
              <a:rPr sz="1200" u="none" baseline="0">
                <a:latin typeface="Verdana"/>
              </a:rPr>
              <a:t xml:space="preserve">        </a:t>
            </a:r>
            <a:r>
              <a:rPr i="1" sz="1200" u="none" baseline="0">
                <a:latin typeface="Verdana"/>
              </a:rPr>
              <a:t xml:space="preserve">tempTime2 </a:t>
            </a:r>
            <a:r>
              <a:rPr sz="1200" u="none" baseline="0">
                <a:latin typeface="Verdana"/>
              </a:rPr>
              <a:t xml:space="preserve">= </a:t>
            </a:r>
            <a:r>
              <a:rPr b="1" sz="1200" u="none" baseline="0">
                <a:latin typeface="Verdana"/>
              </a:rPr>
              <a:t xml:space="preserve">tableTime</a:t>
            </a:r>
            <a:r>
              <a:rPr sz="1200" u="none" baseline="0">
                <a:latin typeface="Verdana"/>
              </a:rPr>
              <a:t xml:space="preserve">.get(1);</a:t>
            </a:r>
          </a:p>
          <a:p>
            <a:pPr marL="0" indent="0">
              <a:buNone/>
            </a:pPr>
            <a:r>
              <a:rPr sz="1200" u="none" baseline="0">
                <a:latin typeface="Verdana"/>
              </a:rPr>
              <a:t xml:space="preserve">        </a:t>
            </a:r>
            <a:r>
              <a:rPr i="1" sz="1200" u="none" baseline="0">
                <a:latin typeface="Verdana"/>
              </a:rPr>
              <a:t xml:space="preserve">tempTime3 </a:t>
            </a:r>
            <a:r>
              <a:rPr sz="1200" u="none" baseline="0">
                <a:latin typeface="Verdana"/>
              </a:rPr>
              <a:t xml:space="preserve">= </a:t>
            </a:r>
            <a:r>
              <a:rPr b="1" sz="1200" u="none" baseline="0">
                <a:latin typeface="Verdana"/>
              </a:rPr>
              <a:t xml:space="preserve">tableTime</a:t>
            </a:r>
            <a:r>
              <a:rPr sz="1200" u="none" baseline="0">
                <a:latin typeface="Verdana"/>
              </a:rPr>
              <a:t xml:space="preserve">.get(2);</a:t>
            </a:r>
          </a:p>
          <a:p>
            <a:pPr marL="0" indent="0">
              <a:buNone/>
            </a:pPr>
            <a:r>
              <a:rPr sz="1200" u="none" baseline="0">
                <a:latin typeface="Verdana"/>
              </a:rPr>
              <a:t xml:space="preserve">        </a:t>
            </a:r>
            <a:r>
              <a:rPr i="1" sz="1200" u="none" baseline="0">
                <a:latin typeface="Verdana"/>
              </a:rPr>
              <a:t xml:space="preserve">tempTime4 </a:t>
            </a:r>
            <a:r>
              <a:rPr sz="1200" u="none" baseline="0">
                <a:latin typeface="Verdana"/>
              </a:rPr>
              <a:t xml:space="preserve">= </a:t>
            </a:r>
            <a:r>
              <a:rPr b="1" sz="1200" u="none" baseline="0">
                <a:latin typeface="Verdana"/>
              </a:rPr>
              <a:t xml:space="preserve">tableTime</a:t>
            </a:r>
            <a:r>
              <a:rPr sz="1200" u="none" baseline="0">
                <a:latin typeface="Verdana"/>
              </a:rPr>
              <a:t xml:space="preserve">.get(3);</a:t>
            </a:r>
          </a:p>
          <a:p>
            <a:pPr marL="0" indent="0">
              <a:buNone/>
            </a:pPr>
            <a:r>
              <a:rPr sz="1200" u="none" baseline="0">
                <a:latin typeface="Verdana"/>
              </a:rPr>
              <a:t xml:space="preserve">    }</a:t>
            </a:r>
          </a:p>
          <a:p>
            <a:pPr marL="0" indent="0">
              <a:buNone/>
            </a:pPr>
            <a:r>
              <a:rPr sz="1200" u="none" baseline="0">
                <a:latin typeface="Verdana"/>
              </a:rPr>
              <a:t xml:space="preserve">}</a:t>
            </a:r>
          </a:p>
          <a:p>
            <a:pPr marL="0" indent="0">
              <a:buNone/>
            </a:pPr>
            <a:r>
              <a:rPr sz="1200" u="none" baseline="0">
                <a:latin typeface="Verdana"/>
              </a:rPr>
              <a:t xml:space="preserve">
</a:t>
            </a:r>
          </a:p>
          <a:p>
            <a:pPr marL="0" indent="0">
              <a:buNone/>
            </a:pPr>
            <a:r>
              <a:rPr b="1" sz="1200" u="none" baseline="0">
                <a:latin typeface="Verdana"/>
              </a:rPr>
              <a:t xml:space="preserve">	-class </a:t>
            </a:r>
            <a:r>
              <a:rPr sz="1200" u="none" baseline="0">
                <a:latin typeface="Verdana"/>
              </a:rPr>
              <a:t xml:space="preserve">E4cBackground</a:t>
            </a:r>
            <a:r>
              <a:rPr b="1" sz="1200" u="none" baseline="0">
                <a:latin typeface="Verdana"/>
              </a:rPr>
              <a:t xml:space="preserve"> extends </a:t>
            </a:r>
            <a:r>
              <a:rPr sz="1200" u="none" baseline="0">
                <a:latin typeface="Verdana"/>
              </a:rPr>
              <a:t xml:space="preserve">AsyncTask&lt;Void, Void, String&gt;</a:t>
            </a:r>
          </a:p>
          <a:p>
            <a:pPr marL="0" indent="0">
              <a:buNone/>
            </a:pPr>
            <a:r>
              <a:rPr sz="1200" u="none" baseline="0">
                <a:latin typeface="Verdana"/>
              </a:rPr>
              <a:t xml:space="preserve">
</a:t>
            </a:r>
          </a:p>
          <a:p>
            <a:pPr marL="0" indent="0">
              <a:buNone/>
            </a:pPr>
            <a:r>
              <a:rPr b="1" sz="1200" u="none" baseline="0">
                <a:latin typeface="Verdana"/>
              </a:rPr>
              <a:t xml:space="preserve">class </a:t>
            </a:r>
            <a:r>
              <a:rPr sz="1200" u="none" baseline="0">
                <a:latin typeface="Verdana"/>
              </a:rPr>
              <a:t xml:space="preserve">E4cBackground </a:t>
            </a:r>
            <a:r>
              <a:rPr b="1" sz="1200" u="none" baseline="0">
                <a:latin typeface="Verdana"/>
              </a:rPr>
              <a:t xml:space="preserve">extends </a:t>
            </a:r>
            <a:r>
              <a:rPr sz="1200" u="none" baseline="0">
                <a:latin typeface="Verdana"/>
              </a:rPr>
              <a:t xml:space="preserve">AsyncTask&lt;Void, Void, String&gt;</a:t>
            </a:r>
          </a:p>
          <a:p>
            <a:pPr marL="0" indent="0">
              <a:buNone/>
            </a:pPr>
            <a:r>
              <a:rPr sz="1200" u="none" baseline="0">
                <a:latin typeface="Verdana"/>
              </a:rPr>
              <a:t xml:space="preserve">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void </a:t>
            </a:r>
            <a:r>
              <a:rPr sz="1200" u="none" baseline="0">
                <a:latin typeface="Verdana"/>
              </a:rPr>
              <a:t xml:space="preserve">onPreExecute() {</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progressDialog</a:t>
            </a:r>
            <a:r>
              <a:rPr sz="1200" u="none" baseline="0">
                <a:latin typeface="Verdana"/>
              </a:rPr>
              <a:t xml:space="preserve">.setMessage(</a:t>
            </a:r>
            <a:r>
              <a:rPr b="1" sz="1200" u="none" baseline="0">
                <a:latin typeface="Verdana"/>
              </a:rPr>
              <a:t xml:space="preserve">"Loading graph..."</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progressDialog</a:t>
            </a:r>
            <a:r>
              <a:rPr sz="1200" u="none" baseline="0">
                <a:latin typeface="Verdana"/>
              </a:rPr>
              <a:t xml:space="preserve">.show();</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super</a:t>
            </a:r>
            <a:r>
              <a:rPr sz="1200" u="none" baseline="0">
                <a:latin typeface="Verdana"/>
              </a:rPr>
              <a:t xml:space="preserve">.onPreExecute();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a:t>
            </a:r>
            <a:r>
              <a:rPr sz="1200" u="none" baseline="0">
                <a:latin typeface="Verdana"/>
              </a:rPr>
              <a:t xml:space="preserve">String doInBackground(Void... voids) {</a:t>
            </a:r>
          </a:p>
          <a:p>
            <a:pPr marL="0" indent="0">
              <a:buNone/>
            </a:pPr>
            <a:r>
              <a:rPr sz="1200" u="none" baseline="0">
                <a:latin typeface="Verdana"/>
              </a:rPr>
              <a:t xml:space="preserve">            </a:t>
            </a:r>
            <a:r>
              <a:rPr b="1" sz="1200" u="none" baseline="0">
                <a:latin typeface="Verdana"/>
              </a:rPr>
              <a:t xml:space="preserve">try </a:t>
            </a:r>
            <a:r>
              <a:rPr sz="1200" u="none" baseline="0">
                <a:latin typeface="Verdana"/>
              </a:rPr>
              <a:t xml:space="preserve">{</a:t>
            </a:r>
          </a:p>
          <a:p>
            <a:pPr marL="0" indent="0">
              <a:buNone/>
            </a:pPr>
            <a:r>
              <a:rPr sz="1200" u="none" baseline="0">
                <a:latin typeface="Verdana"/>
              </a:rPr>
              <a:t xml:space="preserve">                e4Csg1MACC_sqlQuery();</a:t>
            </a:r>
          </a:p>
          <a:p>
            <a:pPr marL="0" indent="0">
              <a:buNone/>
            </a:pPr>
            <a:r>
              <a:rPr sz="1200" u="none" baseline="0">
                <a:latin typeface="Verdana"/>
              </a:rPr>
              <a:t xml:space="preserve">            }</a:t>
            </a:r>
            <a:r>
              <a:rPr b="1" sz="1200" u="none" baseline="0">
                <a:latin typeface="Verdana"/>
              </a:rPr>
              <a:t xml:space="preserve">catch </a:t>
            </a:r>
            <a:r>
              <a:rPr sz="1200" u="none" baseline="0">
                <a:latin typeface="Verdana"/>
              </a:rPr>
              <a:t xml:space="preserve">(Exception ex){</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"Exceptions......" </a:t>
            </a:r>
            <a:r>
              <a:rPr sz="1200" u="none" baseline="0">
                <a:latin typeface="Verdana"/>
              </a:rPr>
              <a:t xml:space="preserve">+ ex;</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return message</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protected void </a:t>
            </a:r>
            <a:r>
              <a:rPr sz="1200" u="none" baseline="0">
                <a:latin typeface="Verdana"/>
              </a:rPr>
              <a:t xml:space="preserve">onPostExecute(String s){</a:t>
            </a:r>
          </a:p>
          <a:p>
            <a:pPr marL="0" indent="0">
              <a:buNone/>
            </a:pPr>
            <a:r>
              <a:rPr sz="1200" u="none" baseline="0">
                <a:latin typeface="Verdana"/>
              </a:rPr>
              <a:t xml:space="preserve">            </a:t>
            </a:r>
            <a:r>
              <a:rPr i="1" sz="1200" u="none" baseline="0">
                <a:latin typeface="Verdana"/>
              </a:rPr>
              <a:t xml:space="preserve">//if isSuccess is true than represent the graph and warn the user.......................</a:t>
            </a:r>
          </a:p>
          <a:p>
            <a:pPr marL="0" indent="0">
              <a:buNone/>
            </a:pPr>
            <a:r>
              <a:rPr i="1" sz="1200" u="none" baseline="0">
                <a:latin typeface="Verdana"/>
              </a:rPr>
              <a:t xml:space="preserve">            //or warn the user the graph did not loaded.............................................</a:t>
            </a:r>
          </a:p>
          <a:p>
            <a:pPr marL="0" indent="0">
              <a:buNone/>
            </a:pPr>
            <a:r>
              <a:rPr i="1" sz="1200" u="none" baseline="0">
                <a:latin typeface="Verdana"/>
              </a:rPr>
              <a:t xml:space="preserve">            </a:t>
            </a:r>
            <a:r>
              <a:rPr b="1" sz="1200" u="none" baseline="0">
                <a:latin typeface="Verdana"/>
              </a:rPr>
              <a:t xml:space="preserve">if </a:t>
            </a:r>
            <a:r>
              <a:rPr sz="1200" u="none" baseline="0">
                <a:latin typeface="Verdana"/>
              </a:rPr>
              <a:t xml:space="preserve">(</a:t>
            </a:r>
            <a:r>
              <a:rPr b="1" sz="1200" u="none" baseline="0">
                <a:latin typeface="Verdana"/>
              </a:rPr>
              <a:t xml:space="preserve">isSuccess</a:t>
            </a: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//find my Graph id from the xml file................................................</a:t>
            </a:r>
          </a:p>
          <a:p>
            <a:pPr marL="0" indent="0">
              <a:buNone/>
            </a:pPr>
            <a:r>
              <a:rPr i="1" sz="1200" u="none" baseline="0">
                <a:latin typeface="Verdana"/>
              </a:rPr>
              <a:t xml:space="preserve">                //create an object series ..........................................................</a:t>
            </a:r>
          </a:p>
          <a:p>
            <a:pPr marL="0" indent="0">
              <a:buNone/>
            </a:pPr>
            <a:r>
              <a:rPr i="1" sz="1200" u="none" baseline="0">
                <a:latin typeface="Verdana"/>
              </a:rPr>
              <a:t xml:space="preserve">                //add the points using series and show on graph.....................................</a:t>
            </a:r>
          </a:p>
          <a:p>
            <a:pPr marL="0" indent="0">
              <a:buNone/>
            </a:pPr>
            <a:r>
              <a:rPr i="1" sz="1200" u="none" baseline="0">
                <a:latin typeface="Verdana"/>
              </a:rPr>
              <a:t xml:space="preserve">                </a:t>
            </a:r>
            <a:r>
              <a:rPr sz="1200" u="none" baseline="0">
                <a:latin typeface="Verdana"/>
              </a:rPr>
              <a:t xml:space="preserve">GraphView graph = (GraphView)findViewById(R.id.</a:t>
            </a:r>
            <a:r>
              <a:rPr b="1" i="1" sz="1200" u="none" baseline="0">
                <a:latin typeface="Verdana"/>
              </a:rPr>
              <a:t xml:space="preserve">Graph</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series </a:t>
            </a:r>
            <a:r>
              <a:rPr sz="1200" u="none" baseline="0">
                <a:latin typeface="Verdana"/>
              </a:rPr>
              <a:t xml:space="preserve">= </a:t>
            </a:r>
            <a:r>
              <a:rPr b="1" sz="1200" u="none" baseline="0">
                <a:latin typeface="Verdana"/>
              </a:rPr>
              <a:t xml:space="preserve">new </a:t>
            </a:r>
            <a:r>
              <a:rPr sz="1200" u="none" baseline="0">
                <a:latin typeface="Verdana"/>
              </a:rPr>
              <a:t xml:space="preserve">LineGraphSeries&lt;DataPoint&gt;(e4Csg1MACC_getDataPoint());</a:t>
            </a:r>
          </a:p>
          <a:p>
            <a:pPr marL="0" indent="0">
              <a:buNone/>
            </a:pPr>
            <a:r>
              <a:rPr sz="1200" u="none" baseline="0">
                <a:latin typeface="Verdana"/>
              </a:rPr>
              <a:t xml:space="preserve">                graph.addSeries(</a:t>
            </a:r>
            <a:r>
              <a:rPr b="1" sz="1200" u="none" baseline="0">
                <a:latin typeface="Verdana"/>
              </a:rPr>
              <a:t xml:space="preserve">series</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//show the time in a time format hh:mm</a:t>
            </a:r>
          </a:p>
          <a:p>
            <a:pPr marL="0" indent="0">
              <a:buNone/>
            </a:pPr>
            <a:r>
              <a:rPr i="1" sz="1200" u="none" baseline="0">
                <a:latin typeface="Verdana"/>
              </a:rPr>
              <a:t xml:space="preserve">        </a:t>
            </a:r>
            <a:r>
              <a:rPr sz="1200" u="none" baseline="0">
                <a:latin typeface="Verdana"/>
              </a:rPr>
              <a:t xml:space="preserve">graph.getGridLabelRenderer().setLabelFormatter(</a:t>
            </a:r>
            <a:r>
              <a:rPr b="1" sz="1200" u="none" baseline="0">
                <a:latin typeface="Verdana"/>
              </a:rPr>
              <a:t xml:space="preserve">new </a:t>
            </a:r>
            <a:r>
              <a:rPr sz="1200" u="none" baseline="0">
                <a:latin typeface="Verdana"/>
              </a:rPr>
              <a:t xml:space="preserve">DefaultLabelFormatter(){</a:t>
            </a:r>
          </a:p>
          <a:p>
            <a:pPr marL="0" indent="0">
              <a:buNone/>
            </a:pPr>
            <a:r>
              <a:rPr sz="1200" u="none" baseline="0">
                <a:latin typeface="Verdana"/>
              </a:rPr>
              <a:t xml:space="preserve">            @Override</a:t>
            </a:r>
          </a:p>
          <a:p>
            <a:pPr marL="0" indent="0">
              <a:buNone/>
            </a:pPr>
            <a:r>
              <a:rPr sz="1200" u="none" baseline="0">
                <a:latin typeface="Verdana"/>
              </a:rPr>
              <a:t xml:space="preserve">            </a:t>
            </a:r>
            <a:r>
              <a:rPr b="1" sz="1200" u="none" baseline="0">
                <a:latin typeface="Verdana"/>
              </a:rPr>
              <a:t xml:space="preserve">public </a:t>
            </a:r>
            <a:r>
              <a:rPr sz="1200" u="none" baseline="0">
                <a:latin typeface="Verdana"/>
              </a:rPr>
              <a:t xml:space="preserve">String formatLabel(</a:t>
            </a:r>
            <a:r>
              <a:rPr b="1" sz="1200" u="none" baseline="0">
                <a:latin typeface="Verdana"/>
              </a:rPr>
              <a:t xml:space="preserve">double </a:t>
            </a:r>
            <a:r>
              <a:rPr sz="1200" u="none" baseline="0">
                <a:latin typeface="Verdana"/>
              </a:rPr>
              <a:t xml:space="preserve">value, </a:t>
            </a:r>
            <a:r>
              <a:rPr b="1" sz="1200" u="none" baseline="0">
                <a:latin typeface="Verdana"/>
              </a:rPr>
              <a:t xml:space="preserve">boolean </a:t>
            </a:r>
            <a:r>
              <a:rPr sz="1200" u="none" baseline="0">
                <a:latin typeface="Verdana"/>
              </a:rPr>
              <a:t xml:space="preserve">isValueX) {</a:t>
            </a:r>
          </a:p>
          <a:p>
            <a:pPr marL="0" indent="0">
              <a:buNone/>
            </a:pPr>
            <a:r>
              <a:rPr sz="1200" u="none" baseline="0">
                <a:latin typeface="Verdana"/>
              </a:rPr>
              <a:t xml:space="preserve">                </a:t>
            </a:r>
            <a:r>
              <a:rPr b="1" sz="1200" u="none" baseline="0">
                <a:latin typeface="Verdana"/>
              </a:rPr>
              <a:t xml:space="preserve">if</a:t>
            </a:r>
            <a:r>
              <a:rPr sz="1200" u="none" baseline="0">
                <a:latin typeface="Verdana"/>
              </a:rPr>
              <a:t xml:space="preserve">(isValueX){</a:t>
            </a:r>
          </a:p>
          <a:p>
            <a:pPr marL="0" indent="0">
              <a:buNone/>
            </a:pPr>
            <a:r>
              <a:rPr sz="1200" u="none" baseline="0">
                <a:latin typeface="Verdana"/>
              </a:rPr>
              <a:t xml:space="preserve">                    </a:t>
            </a:r>
            <a:r>
              <a:rPr b="1" sz="1200" u="none" baseline="0">
                <a:latin typeface="Verdana"/>
              </a:rPr>
              <a:t xml:space="preserve">return sdf</a:t>
            </a:r>
            <a:r>
              <a:rPr sz="1200" u="none" baseline="0">
                <a:latin typeface="Verdana"/>
              </a:rPr>
              <a:t xml:space="preserve">.format(</a:t>
            </a:r>
            <a:r>
              <a:rPr b="1" sz="1200" u="none" baseline="0">
                <a:latin typeface="Verdana"/>
              </a:rPr>
              <a:t xml:space="preserve">new </a:t>
            </a:r>
            <a:r>
              <a:rPr sz="1200" u="none" baseline="0">
                <a:latin typeface="Verdana"/>
              </a:rPr>
              <a:t xml:space="preserve">Date((</a:t>
            </a:r>
            <a:r>
              <a:rPr b="1" sz="1200" u="none" baseline="0">
                <a:latin typeface="Verdana"/>
              </a:rPr>
              <a:t xml:space="preserve">long</a:t>
            </a:r>
            <a:r>
              <a:rPr sz="1200" u="none" baseline="0">
                <a:latin typeface="Verdana"/>
              </a:rPr>
              <a:t xml:space="preserve">)value));</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return super</a:t>
            </a:r>
            <a:r>
              <a:rPr sz="1200" u="none" baseline="0">
                <a:latin typeface="Verdana"/>
              </a:rPr>
              <a:t xml:space="preserve">.formatLabel(value, isValueX);</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r>
              <a:rPr i="1" sz="1200" u="none" baseline="0">
                <a:latin typeface="Verdana"/>
              </a:rPr>
              <a:t xml:space="preserve">// graph.getGridLabelRenderer().setNumHorizontalLabels(10);</a:t>
            </a:r>
          </a:p>
          <a:p>
            <a:pPr marL="0" indent="0">
              <a:buNone/>
            </a:pPr>
            <a:r>
              <a:rPr i="1" sz="1200" u="none" baseline="0">
                <a:latin typeface="Verdana"/>
              </a:rPr>
              <a:t xml:space="preserve">                </a:t>
            </a:r>
            <a:r>
              <a:rPr sz="1200" u="none" baseline="0">
                <a:latin typeface="Verdana"/>
              </a:rPr>
              <a:t xml:space="preserve">graph.getViewport().setScalable(</a:t>
            </a:r>
            <a:r>
              <a:rPr b="1" sz="1200" u="none" baseline="0">
                <a:latin typeface="Verdana"/>
              </a:rPr>
              <a:t xml:space="preserve">true</a:t>
            </a:r>
            <a:r>
              <a:rPr sz="1200" u="none" baseline="0">
                <a:latin typeface="Verdana"/>
              </a:rPr>
              <a:t xml:space="preserve">);</a:t>
            </a:r>
          </a:p>
          <a:p>
            <a:pPr marL="0" indent="0">
              <a:buNone/>
            </a:pPr>
            <a:r>
              <a:rPr sz="1200" u="none" baseline="0">
                <a:latin typeface="Verdana"/>
              </a:rPr>
              <a:t xml:space="preserve">                Viewport viewport = graph.getViewport();</a:t>
            </a:r>
          </a:p>
          <a:p>
            <a:pPr marL="0" indent="0">
              <a:buNone/>
            </a:pPr>
            <a:r>
              <a:rPr sz="1200" u="none" baseline="0">
                <a:latin typeface="Verdana"/>
              </a:rPr>
              <a:t xml:space="preserve">                viewport.setYAxisBoundsManual(</a:t>
            </a:r>
            <a:r>
              <a:rPr b="1" sz="1200" u="none" baseline="0">
                <a:latin typeface="Verdana"/>
              </a:rPr>
              <a:t xml:space="preserve">true</a:t>
            </a:r>
            <a:r>
              <a:rPr sz="1200" u="none" baseline="0">
                <a:latin typeface="Verdana"/>
              </a:rPr>
              <a:t xml:space="preserve">);</a:t>
            </a:r>
          </a:p>
          <a:p>
            <a:pPr marL="0" indent="0">
              <a:buNone/>
            </a:pPr>
            <a:r>
              <a:rPr i="1" sz="1200" u="none" baseline="0">
                <a:latin typeface="Verdana"/>
              </a:rPr>
              <a:t xml:space="preserve">//                viewport.setMinY(0);</a:t>
            </a:r>
          </a:p>
          <a:p>
            <a:pPr marL="0" indent="0">
              <a:buNone/>
            </a:pPr>
            <a:r>
              <a:rPr i="1" sz="1200" u="none" baseline="0">
                <a:latin typeface="Verdana"/>
              </a:rPr>
              <a:t xml:space="preserve">//                viewport.setMaxY(30);</a:t>
            </a:r>
          </a:p>
          <a:p>
            <a:pPr marL="0" indent="0">
              <a:buNone/>
            </a:pPr>
            <a:r>
              <a:rPr i="1" sz="1200" u="none" baseline="0">
                <a:latin typeface="Verdana"/>
              </a:rPr>
              <a:t xml:space="preserve">
</a:t>
            </a:r>
          </a:p>
          <a:p>
            <a:pPr marL="0" indent="0">
              <a:buNone/>
            </a:pPr>
            <a:r>
              <a:rPr i="1" sz="1200" u="none" baseline="0">
                <a:latin typeface="Verdana"/>
              </a:rPr>
              <a:t xml:space="preserve">                </a:t>
            </a:r>
            <a:r>
              <a:rPr sz="1200" u="none" baseline="0">
                <a:latin typeface="Verdana"/>
              </a:rPr>
              <a:t xml:space="preserve">e4Csg1MACC_getDataPoint();</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"Graph loaded"</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else</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message </a:t>
            </a:r>
            <a:r>
              <a:rPr sz="1200" u="none" baseline="0">
                <a:latin typeface="Verdana"/>
              </a:rPr>
              <a:t xml:space="preserve">= </a:t>
            </a:r>
            <a:r>
              <a:rPr b="1" sz="1200" u="none" baseline="0">
                <a:latin typeface="Verdana"/>
              </a:rPr>
              <a:t xml:space="preserve">"Graph failed to loaded"</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Toast.</a:t>
            </a:r>
            <a:r>
              <a:rPr i="1" sz="1200" u="none" baseline="0">
                <a:latin typeface="Verdana"/>
              </a:rPr>
              <a:t xml:space="preserve">makeText</a:t>
            </a:r>
            <a:r>
              <a:rPr sz="1200" u="none" baseline="0">
                <a:latin typeface="Verdana"/>
              </a:rPr>
              <a:t xml:space="preserve">(getBaseContext(),</a:t>
            </a:r>
            <a:r>
              <a:rPr b="1" sz="1200" u="none" baseline="0">
                <a:latin typeface="Verdana"/>
              </a:rPr>
              <a:t xml:space="preserve">""</a:t>
            </a:r>
            <a:r>
              <a:rPr sz="1200" u="none" baseline="0">
                <a:latin typeface="Verdana"/>
              </a:rPr>
              <a:t xml:space="preserve">+ </a:t>
            </a:r>
            <a:r>
              <a:rPr b="1" sz="1200" u="none" baseline="0">
                <a:latin typeface="Verdana"/>
              </a:rPr>
              <a:t xml:space="preserve">message</a:t>
            </a:r>
            <a:r>
              <a:rPr sz="1200" u="none" baseline="0">
                <a:latin typeface="Verdana"/>
              </a:rPr>
              <a:t xml:space="preserve">,Toast.</a:t>
            </a:r>
            <a:r>
              <a:rPr b="1" i="1" sz="1200" u="none" baseline="0">
                <a:latin typeface="Verdana"/>
              </a:rPr>
              <a:t xml:space="preserve">LENGTH_LONG</a:t>
            </a:r>
            <a:r>
              <a:rPr sz="1200" u="none" baseline="0">
                <a:latin typeface="Verdana"/>
              </a:rPr>
              <a:t xml:space="preserve">).show();</a:t>
            </a:r>
          </a:p>
          <a:p>
            <a:pPr marL="0" indent="0">
              <a:buNone/>
            </a:pPr>
            <a:r>
              <a:rPr sz="1200" u="none" baseline="0">
                <a:latin typeface="Verdana"/>
              </a:rPr>
              <a:t xml:space="preserve">            </a:t>
            </a:r>
            <a:r>
              <a:rPr b="1" sz="1200" u="none" baseline="0">
                <a:latin typeface="Verdana"/>
              </a:rPr>
              <a:t xml:space="preserve">progressDialog</a:t>
            </a:r>
            <a:r>
              <a:rPr sz="1200" u="none" baseline="0">
                <a:latin typeface="Verdana"/>
              </a:rPr>
              <a:t xml:space="preserve">.hide();</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-e4Csg1MACC_backHome()</a:t>
            </a:r>
          </a:p>
          <a:p>
            <a:pPr marL="0" indent="0">
              <a:buNone/>
            </a:pPr>
            <a:r>
              <a:rPr sz="1200" u="none" baseline="0">
                <a:latin typeface="Verdana"/>
              </a:rPr>
              <a:t xml:space="preserve">
</a:t>
            </a:r>
          </a:p>
          <a:p>
            <a:pPr marL="0" indent="0">
              <a:buNone/>
            </a:pPr>
            <a:r>
              <a:rPr b="1" sz="1200" u="none" baseline="0">
                <a:latin typeface="Verdana"/>
              </a:rPr>
              <a:t xml:space="preserve">public </a:t>
            </a:r>
            <a:r>
              <a:rPr sz="1200" u="none" baseline="0">
                <a:latin typeface="Verdana"/>
              </a:rPr>
              <a:t xml:space="preserve">DataPoint[] e4Csg1MACC_getDataPoint() {</a:t>
            </a:r>
          </a:p>
          <a:p>
            <a:pPr marL="0" indent="0">
              <a:buNone/>
            </a:pPr>
            <a:r>
              <a:rPr sz="1200" u="none" baseline="0">
                <a:latin typeface="Verdana"/>
              </a:rPr>
              <a:t xml:space="preserve">    DataPoint[] dp = </a:t>
            </a:r>
            <a:r>
              <a:rPr b="1" sz="1200" u="none" baseline="0">
                <a:latin typeface="Verdana"/>
              </a:rPr>
              <a:t xml:space="preserve">new </a:t>
            </a:r>
            <a:r>
              <a:rPr sz="1200" u="none" baseline="0">
                <a:latin typeface="Verdana"/>
              </a:rPr>
              <a:t xml:space="preserve">DataPoint[]{</a:t>
            </a:r>
          </a:p>
          <a:p>
            <a:pPr marL="0" indent="0">
              <a:buNone/>
            </a:pPr>
            <a:r>
              <a:rPr sz="1200" u="none" baseline="0">
                <a:latin typeface="Verdana"/>
              </a:rPr>
              <a:t xml:space="preserve">            </a:t>
            </a:r>
            <a:r>
              <a:rPr b="1" sz="1200" u="none" baseline="0">
                <a:latin typeface="Verdana"/>
              </a:rPr>
              <a:t xml:space="preserve">new </a:t>
            </a:r>
            <a:r>
              <a:rPr sz="1200" u="none" baseline="0">
                <a:latin typeface="Verdana"/>
              </a:rPr>
              <a:t xml:space="preserve">DataPoint(</a:t>
            </a:r>
            <a:r>
              <a:rPr i="1" sz="1200" u="none" baseline="0">
                <a:latin typeface="Verdana"/>
              </a:rPr>
              <a:t xml:space="preserve">tempTime1</a:t>
            </a:r>
            <a:r>
              <a:rPr sz="1200" u="none" baseline="0">
                <a:latin typeface="Verdana"/>
              </a:rPr>
              <a:t xml:space="preserve">, </a:t>
            </a:r>
            <a:r>
              <a:rPr i="1" sz="1200" u="none" baseline="0">
                <a:latin typeface="Verdana"/>
              </a:rPr>
              <a:t xml:space="preserve">temperature1</a:t>
            </a:r>
            <a:r>
              <a:rPr sz="1200" u="none" baseline="0">
                <a:latin typeface="Verdana"/>
              </a:rPr>
              <a:t xml:space="preserve">),    </a:t>
            </a:r>
            <a:r>
              <a:rPr i="1" sz="1200" u="none" baseline="0">
                <a:latin typeface="Verdana"/>
              </a:rPr>
              <a:t xml:space="preserve">//new DataPoint(new Date().getTime(),1),</a:t>
            </a:r>
          </a:p>
          <a:p>
            <a:pPr marL="0" indent="0">
              <a:buNone/>
            </a:pPr>
            <a:r>
              <a:rPr i="1" sz="1200" u="none" baseline="0">
                <a:latin typeface="Verdana"/>
              </a:rPr>
              <a:t xml:space="preserve">            </a:t>
            </a:r>
            <a:r>
              <a:rPr b="1" sz="1200" u="none" baseline="0">
                <a:latin typeface="Verdana"/>
              </a:rPr>
              <a:t xml:space="preserve">new </a:t>
            </a:r>
            <a:r>
              <a:rPr sz="1200" u="none" baseline="0">
                <a:latin typeface="Verdana"/>
              </a:rPr>
              <a:t xml:space="preserve">DataPoint(</a:t>
            </a:r>
            <a:r>
              <a:rPr i="1" sz="1200" u="none" baseline="0">
                <a:latin typeface="Verdana"/>
              </a:rPr>
              <a:t xml:space="preserve">tempTime2</a:t>
            </a:r>
            <a:r>
              <a:rPr sz="1200" u="none" baseline="0">
                <a:latin typeface="Verdana"/>
              </a:rPr>
              <a:t xml:space="preserve">, </a:t>
            </a:r>
            <a:r>
              <a:rPr i="1" sz="1200" u="none" baseline="0">
                <a:latin typeface="Verdana"/>
              </a:rPr>
              <a:t xml:space="preserve">temperature2</a:t>
            </a:r>
            <a:r>
              <a:rPr sz="1200" u="none" baseline="0">
                <a:latin typeface="Verdana"/>
              </a:rPr>
              <a:t xml:space="preserve">),    </a:t>
            </a:r>
            <a:r>
              <a:rPr i="1" sz="1200" u="none" baseline="0">
                <a:latin typeface="Verdana"/>
              </a:rPr>
              <a:t xml:space="preserve">//new DataPoint(heur,valeur),</a:t>
            </a:r>
          </a:p>
          <a:p>
            <a:pPr marL="0" indent="0">
              <a:buNone/>
            </a:pPr>
            <a:r>
              <a:rPr i="1" sz="1200" u="none" baseline="0">
                <a:latin typeface="Verdana"/>
              </a:rPr>
              <a:t xml:space="preserve">            </a:t>
            </a:r>
            <a:r>
              <a:rPr b="1" sz="1200" u="none" baseline="0">
                <a:latin typeface="Verdana"/>
              </a:rPr>
              <a:t xml:space="preserve">new </a:t>
            </a:r>
            <a:r>
              <a:rPr sz="1200" u="none" baseline="0">
                <a:latin typeface="Verdana"/>
              </a:rPr>
              <a:t xml:space="preserve">DataPoint(</a:t>
            </a:r>
            <a:r>
              <a:rPr i="1" sz="1200" u="none" baseline="0">
                <a:latin typeface="Verdana"/>
              </a:rPr>
              <a:t xml:space="preserve">tempTime3</a:t>
            </a:r>
            <a:r>
              <a:rPr sz="1200" u="none" baseline="0">
                <a:latin typeface="Verdana"/>
              </a:rPr>
              <a:t xml:space="preserve">, </a:t>
            </a:r>
            <a:r>
              <a:rPr i="1" sz="1200" u="none" baseline="0">
                <a:latin typeface="Verdana"/>
              </a:rPr>
              <a:t xml:space="preserve">temperature3</a:t>
            </a:r>
            <a:r>
              <a:rPr sz="1200" u="none" baseline="0">
                <a:latin typeface="Verdana"/>
              </a:rPr>
              <a:t xml:space="preserve">),</a:t>
            </a:r>
          </a:p>
          <a:p>
            <a:pPr marL="0" indent="0">
              <a:buNone/>
            </a:pPr>
            <a:r>
              <a:rPr sz="1200" u="none" baseline="0">
                <a:latin typeface="Verdana"/>
              </a:rPr>
              <a:t xml:space="preserve">            </a:t>
            </a:r>
            <a:r>
              <a:rPr b="1" sz="1200" u="none" baseline="0">
                <a:latin typeface="Verdana"/>
              </a:rPr>
              <a:t xml:space="preserve">new </a:t>
            </a:r>
            <a:r>
              <a:rPr sz="1200" u="none" baseline="0">
                <a:latin typeface="Verdana"/>
              </a:rPr>
              <a:t xml:space="preserve">DataPoint(</a:t>
            </a:r>
            <a:r>
              <a:rPr i="1" sz="1200" u="none" baseline="0">
                <a:latin typeface="Verdana"/>
              </a:rPr>
              <a:t xml:space="preserve">tempTime4</a:t>
            </a:r>
            <a:r>
              <a:rPr sz="1200" u="none" baseline="0">
                <a:latin typeface="Verdana"/>
              </a:rPr>
              <a:t xml:space="preserve">, </a:t>
            </a:r>
            <a:r>
              <a:rPr i="1" sz="1200" u="none" baseline="0">
                <a:latin typeface="Verdana"/>
              </a:rPr>
              <a:t xml:space="preserve">temperature4</a:t>
            </a:r>
            <a:r>
              <a:rPr sz="1200" u="none" baseline="0">
                <a:latin typeface="Verdana"/>
              </a:rPr>
              <a:t xml:space="preserve">)</a:t>
            </a:r>
          </a:p>
          <a:p>
            <a:pPr marL="0" indent="0">
              <a:buNone/>
            </a:pPr>
            <a:r>
              <a:rPr sz="1200" u="none" baseline="0">
                <a:latin typeface="Verdana"/>
              </a:rPr>
              <a:t xml:space="preserve">    };</a:t>
            </a:r>
          </a:p>
          <a:p>
            <a:pPr marL="0" indent="0">
              <a:buNone/>
            </a:pPr>
            <a:r>
              <a:rPr sz="1200" u="none" baseline="0">
                <a:latin typeface="Verdana"/>
              </a:rPr>
              <a:t xml:space="preserve">    </a:t>
            </a:r>
            <a:r>
              <a:rPr b="1" sz="1200" u="none" baseline="0">
                <a:latin typeface="Verdana"/>
              </a:rPr>
              <a:t xml:space="preserve">return </a:t>
            </a:r>
            <a:r>
              <a:rPr sz="1200" u="none" baseline="0">
                <a:latin typeface="Verdana"/>
              </a:rPr>
              <a:t xml:space="preserve">(dp);</a:t>
            </a:r>
          </a:p>
          <a:p>
            <a:pPr marL="0" indent="0">
              <a:buNone/>
            </a:pPr>
            <a:r>
              <a:rPr sz="1200" u="none" baseline="0">
                <a:latin typeface="Verdana"/>
              </a:rPr>
              <a:t xml:space="preserve">}</a:t>
            </a:r>
          </a:p>
          <a:p>
            <a:pPr marL="0" indent="0">
              <a:buNone/>
            </a:pPr>
            <a:r>
              <a:rPr sz="1200" u="none" baseline="0">
                <a:latin typeface="Verdana"/>
              </a:rPr>
              <a:t xml:space="preserv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2B66CA5C-E3E2-4E4B-91A7-E608FC1252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Communication avec ESP32</a:t>
            </a:r>
            <a:endParaRPr lang="en-US" dirty="0"/>
          </a:p>
        </p:txBody>
      </p:sp>
      <p:sp xmlns:a="http://schemas.openxmlformats.org/drawingml/2006/main" xmlns:r="http://schemas.openxmlformats.org/officeDocument/2006/relationships" xmlns:p="http://schemas.openxmlformats.org/presentationml/2006/main">
        <p:nvSpPr>
          <p:cNvPr id="123" name="Branch notes"/>
          <p:cNvSpPr>
            <a:spLocks noGrp="1"/>
          </p:cNvSpPr>
          <p:nvPr>
            <p:ph type="body" idx="1"/>
          </p:nvPr>
        </p:nvSpPr>
        <p:spPr>
          <a:xfrm>
            <a:off x="0" y="1414801"/>
            <a:ext cx="4574880" cy="648000"/>
          </a:xfrm>
        </p:spPr>
        <p:txBody>
          <a:bodyPr/>
          <a:lstStyle/>
          <a:p>
            <a:pPr marL="0" indent="0">
              <a:buNone/>
            </a:pPr>
            <a:r>
              <a:rPr sz="1200" u="none" baseline="0">
                <a:latin typeface="Verdana"/>
              </a:rPr>
              <a:t xml:space="preserve">Une fois utilisateur s'identifie, il se dirige a une fenêtre qui a les boutons de contrôle d'un climatiseur demander dans le cahier décharge (Marche, Arrêt, Up, Down) avec d'autres boutons comme pour accédé au graphe de température, changer le mode, sortir et une liste qui contient les climatiseurs.  </a:t>
            </a:r>
          </a:p>
          <a:p>
            <a:pPr marL="0" indent="0">
              <a:buNone/>
            </a:pPr>
            <a:r>
              <a:rPr sz="1200" u="none" baseline="0">
                <a:latin typeface="Verdana"/>
              </a:rPr>
              <a:t xml:space="preserve">
</a:t>
            </a:r>
          </a:p>
          <a:p>
            <a:pPr marL="0" indent="0">
              <a:buNone/>
            </a:pPr>
            <a:r>
              <a:rPr sz="1200" u="none" baseline="0">
                <a:latin typeface="Verdana"/>
              </a:rPr>
              <a:t xml:space="preserve">L'utilisateur rentre dans une salle, il se connecte au borne Wi-Fi de l'ESP Salle (ESP32). Puis une fois connecté il s'identifie sur l'application. Ensuite il sélectionne une ou plusieurs climatiseur(s) dans la liste. Enfin il effectue une commande Marche, Arrêt...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
</a:t>
            </a:r>
          </a:p>
          <a:p>
            <a:pPr marL="0" indent="0">
              <a:buNone/>
            </a:pPr>
            <a:r>
              <a:rPr sz="1200" u="none" baseline="0">
                <a:latin typeface="Verdana"/>
              </a:rPr>
              <a:t xml:space="preserve">D'aprèès mes connaissances et une discussion avec mon collèège qui gèère l'ESP32, nous arrivons a une conclusion d'utiliser les Sockets pour la communication entre application (client) et ESP (serveur).</a:t>
            </a:r>
          </a:p>
          <a:p>
            <a:pPr marL="0" indent="0">
              <a:buNone/>
            </a:pPr>
            <a:r>
              <a:rPr sz="1200" u="none" baseline="0">
                <a:latin typeface="Verdana"/>
              </a:rPr>
              <a:t xml:space="preserve">
</a:t>
            </a:r>
          </a:p>
          <a:p>
            <a:pPr marL="0" indent="0">
              <a:buNone/>
            </a:pPr>
            <a:r>
              <a:rPr sz="1200" u="none" baseline="0">
                <a:latin typeface="Verdana"/>
              </a:rPr>
              <a:t xml:space="preserve">Une socket est une extréémitéé d'une liaison de communication lien entre deux programmes s'exéécutant sur le rééseau. Une socket est liéée àà un numééro de port afin que la couche TCP puisse identifier l'application àà laquelle les donnéées sont destinéées.</a:t>
            </a:r>
          </a:p>
          <a:p>
            <a:pPr marL="0" indent="0">
              <a:buNone/>
            </a:pPr>
            <a:r>
              <a:rPr sz="1200" u="none" baseline="0">
                <a:latin typeface="Verdana"/>
              </a:rPr>
              <a:t xml:space="preserve">Un point de terminaison est une combinaison d'une adresse IP et d'un numééro de port. Chaque connexion TCP peut êêtre identifiéée de manièère unique par ses deux extréémitéés. De cette faççon, vous pouvez avoir plusieurs connexions entre votre hôôte et le serveur.</a:t>
            </a:r>
          </a:p>
          <a:p>
            <a:pPr marL="0" indent="0">
              <a:buNone/>
            </a:pPr>
            <a:r>
              <a:rPr sz="1200" u="none" baseline="0">
                <a:latin typeface="Verdana"/>
              </a:rPr>
              <a:t xml:space="preserve">
</a:t>
            </a:r>
          </a:p>
          <a:p>
            <a:pPr marL="0" indent="0">
              <a:buNone/>
            </a:pPr>
            <a:r>
              <a:rPr sz="1200" u="none" baseline="0">
                <a:latin typeface="Verdana"/>
              </a:rPr>
              <a:t xml:space="preserve">J'ai un message qu je veux passer a l'ESP avec son addresse IP </a:t>
            </a:r>
            <a:r>
              <a:rPr b="1" sz="1200" u="none" baseline="0">
                <a:latin typeface="Verdana"/>
              </a:rPr>
              <a:t xml:space="preserve">"192.168.1.21"</a:t>
            </a:r>
            <a:r>
              <a:rPr sz="1200" u="none" baseline="0">
                <a:latin typeface="Verdana"/>
              </a:rPr>
              <a:t xml:space="preserve"> a l'éécoute sur le port 1060.</a:t>
            </a:r>
          </a:p>
          <a:p>
            <a:pPr marL="0" indent="0">
              <a:buNone/>
            </a:pPr>
            <a:r>
              <a:rPr sz="1200" u="none" baseline="0">
                <a:latin typeface="Verdana"/>
              </a:rPr>
              <a:t xml:space="preserve">
</a:t>
            </a:r>
          </a:p>
          <a:p>
            <a:pPr marL="0" indent="0">
              <a:buNone/>
            </a:pPr>
            <a:r>
              <a:rPr sz="1200" u="none" baseline="0">
                <a:latin typeface="Verdana"/>
              </a:rPr>
              <a:t xml:space="preserve">Au plus simple on veut vouloir envoyer une socket qui aura un ordre x. Ainsi formuléé class E4sendSocket extands AsyncTask possible serait: </a:t>
            </a:r>
          </a:p>
          <a:p>
            <a:pPr marL="0" indent="0">
              <a:buNone/>
            </a:pPr>
            <a:r>
              <a:rPr b="1" sz="1200" u="none" baseline="0">
                <a:latin typeface="Verdana"/>
              </a:rPr>
              <a:t xml:space="preserve">private class </a:t>
            </a:r>
            <a:r>
              <a:rPr sz="1200" u="none" baseline="0">
                <a:latin typeface="Verdana"/>
              </a:rPr>
              <a:t xml:space="preserve">E4sendSocket </a:t>
            </a:r>
            <a:r>
              <a:rPr b="1" sz="1200" u="none" baseline="0">
                <a:latin typeface="Verdana"/>
              </a:rPr>
              <a:t xml:space="preserve">extends </a:t>
            </a:r>
            <a:r>
              <a:rPr sz="1200" u="none" baseline="0">
                <a:latin typeface="Verdana"/>
              </a:rPr>
              <a:t xml:space="preserve">AsyncTask&lt;Void, Void, Void&gt;{}</a:t>
            </a:r>
          </a:p>
          <a:p>
            <a:pPr marL="0" indent="0">
              <a:buNone/>
            </a:pPr>
            <a:r>
              <a:rPr sz="1200" u="none" baseline="0">
                <a:latin typeface="Verdana"/>
              </a:rPr>
              <a:t xml:space="preserve">
</a:t>
            </a:r>
          </a:p>
          <a:p>
            <a:pPr marL="0" indent="0">
              <a:buNone/>
            </a:pPr>
            <a:r>
              <a:rPr sz="1200" u="none" baseline="0">
                <a:latin typeface="Verdana"/>
              </a:rPr>
              <a:t xml:space="preserve">Voici le code du socket qui envoye vers l'ESP:</a:t>
            </a:r>
          </a:p>
          <a:p>
            <a:pPr marL="0" indent="0">
              <a:buNone/>
            </a:pPr>
            <a:r>
              <a:rPr sz="1200" u="none" baseline="0">
                <a:latin typeface="Verdana"/>
              </a:rPr>
              <a:t xml:space="preserv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0D09BD50-71E3-4F96-BEA6-B97CB2B908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Comment trouver la clim</a:t>
            </a:r>
            <a:endParaRPr lang="en-US" dirty="0"/>
          </a:p>
        </p:txBody>
      </p:sp>
      <p:sp xmlns:a="http://schemas.openxmlformats.org/drawingml/2006/main" xmlns:r="http://schemas.openxmlformats.org/officeDocument/2006/relationships" xmlns:p="http://schemas.openxmlformats.org/presentationml/2006/main">
        <p:nvSpPr>
          <p:cNvPr id="124" name="Branch notes"/>
          <p:cNvSpPr>
            <a:spLocks noGrp="1"/>
          </p:cNvSpPr>
          <p:nvPr>
            <p:ph type="body" idx="1"/>
          </p:nvPr>
        </p:nvSpPr>
        <p:spPr>
          <a:xfrm>
            <a:off x="0" y="1414801"/>
            <a:ext cx="4574880" cy="648000"/>
          </a:xfrm>
        </p:spPr>
        <p:txBody>
          <a:bodyPr/>
          <a:lstStyle/>
          <a:p>
            <a:pPr marL="0" indent="0">
              <a:buNone/>
            </a:pPr>
            <a:r>
              <a:rPr sz="1200"/>
              <a:t xml:space="preserve">
</a:t>
            </a:r>
          </a:p>
          <a:p>
            <a:pPr marL="0" indent="0">
              <a:buNone/>
            </a:pPr>
            <a:r>
              <a:rPr sz="1200"/>
              <a:t xml:space="preserv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82B510EE-0C32-41A1-9E7E-73D42003A4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Idée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B7D4060D-1271-4540-BD48-C9010853E8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Différent Version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E3EB8F0-22EC-42AF-BD1D-12F10D986C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Présentation du projet</a:t>
            </a:r>
            <a:endParaRPr lang="en-US" dirty="0"/>
          </a:p>
        </p:txBody>
      </p:sp>
      <p:sp>
        <p:nvSpPr>
          <p:cNvPr id="3" name="_OM_BulletList_"/>
          <p:cNvSpPr>
            <a:spLocks noGrp="1"/>
          </p:cNvSpPr>
          <p:nvPr>
            <p:ph type="body" idx="1"/>
          </p:nvPr>
        </p:nvSpPr>
        <p:spPr/>
        <p:txBody>
          <a:bodyPr>
            <a:normAutofit/>
          </a:bodyPr>
          <a:lstStyle/>
          <a:p>
            <a:r>
              <a:t>Cas d'Utilisation</a:t>
            </a:r>
          </a:p>
          <a:p>
            <a:r>
              <a:t>Cahier des charges</a:t>
            </a:r>
          </a:p>
        </p:txBody>
      </p:sp>
      <p:sp xmlns:a="http://schemas.openxmlformats.org/drawingml/2006/main" xmlns:r="http://schemas.openxmlformats.org/officeDocument/2006/relationships" xmlns:p="http://schemas.openxmlformats.org/presentationml/2006/main">
        <p:nvSpPr>
          <p:cNvPr id="103" name="Branch notes"/>
          <p:cNvSpPr>
            <a:spLocks noGrp="1"/>
          </p:cNvSpPr>
          <p:nvPr>
            <p:ph type="body" idx="2"/>
          </p:nvPr>
        </p:nvSpPr>
        <p:spPr>
          <a:xfrm>
            <a:off x="0" y="5119200"/>
            <a:ext cx="4574880" cy="648000"/>
          </a:xfrm>
        </p:spPr>
        <p:txBody>
          <a:bodyPr/>
          <a:lstStyle/>
          <a:p>
            <a:pPr marL="0" indent="0">
              <a:buNone/>
            </a:pPr>
            <a:r>
              <a:rPr sz="1200"/>
              <a:t xml:space="preserve">Objectif : Présenter les objectifs principaux</a:t>
            </a:r>
          </a:p>
          <a:p>
            <a:pPr marL="0" indent="0">
              <a:buNone/>
            </a:pPr>
            <a:r>
              <a:rPr sz="1200"/>
              <a:t xml:space="preserve">
</a:t>
            </a:r>
          </a:p>
          <a:p>
            <a:pPr marL="0" indent="0">
              <a:buNone/>
            </a:pPr>
            <a:r>
              <a:rPr sz="1200"/>
              <a:t xml:space="preserve">Nom du projet</a:t>
            </a:r>
          </a:p>
          <a:p>
            <a:pPr marL="0" indent="0">
              <a:buNone/>
            </a:pPr>
            <a:r>
              <a:rPr sz="1200"/>
              <a:t xml:space="preserve">
</a:t>
            </a:r>
          </a:p>
          <a:p>
            <a:pPr marL="0" indent="0">
              <a:buNone/>
            </a:pPr>
            <a:r>
              <a:rPr sz="1200"/>
              <a:t xml:space="preserve">Le systèème peut êêtre utiliséé dans un éétablissement (hôôtels, bureaux, éécoles) disposant de nombreuses climatisations individuelles dissééminéée dans des pièèces ééparses. L’’objectif est de rééduire les coûts éénergéétiques attribuéé àà l’’oublie de l’’arrêêt par le personnel des systèèmes de climatisations. Une marche ou un arrêêt distant sous contrainte, horaire journalier, tempéérature ambiante, ou par opéérateur direct permettra une diminution sensible du coût des factures éénergéétiques de l’’éétablissement concernéé. Une commande par smartphone connectéé permettra en éétant dans la salle concernéée de s’’affranchir des tééléécommandes des constructeurs.</a:t>
            </a:r>
          </a:p>
          <a:p>
            <a:pPr marL="0" indent="0">
              <a:buNone/>
            </a:pPr>
            <a:r>
              <a:rPr sz="1200"/>
              <a:t xml:space="preserve">
</a:t>
            </a:r>
          </a:p>
          <a:p>
            <a:pPr marL="0" indent="0">
              <a:buNone/>
            </a:pPr>
            <a:r>
              <a:rPr sz="1200"/>
              <a:t xml:space="preserve">Ajouter une image du projet.</a:t>
            </a:r>
          </a:p>
          <a:p>
            <a:pPr marL="0" indent="0">
              <a:buNone/>
            </a:pPr>
            <a:r>
              <a:rPr sz="1200"/>
              <a:t xml:space="preserv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84B51E65-FADE-4F85-9A78-8992269ECD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Estimation d'énergie économiser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44D0891F-0BE9-4014-9E92-033323BFF4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 suite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E188AE9-44F7-4977-9328-F9DF7B4A65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 d'Utilisation</a:t>
            </a:r>
            <a:endParaRPr lang="en-US" dirty="0"/>
          </a:p>
        </p:txBody>
      </p:sp>
      <p:sp xmlns:a="http://schemas.openxmlformats.org/drawingml/2006/main" xmlns:r="http://schemas.openxmlformats.org/officeDocument/2006/relationships" xmlns:p="http://schemas.openxmlformats.org/presentationml/2006/main">
        <p:nvSpPr>
          <p:cNvPr id="104" name="Branch notes"/>
          <p:cNvSpPr>
            <a:spLocks noGrp="1"/>
          </p:cNvSpPr>
          <p:nvPr>
            <p:ph type="body" idx="1"/>
          </p:nvPr>
        </p:nvSpPr>
        <p:spPr>
          <a:xfrm>
            <a:off x="0" y="1414801"/>
            <a:ext cx="4574880" cy="648000"/>
          </a:xfrm>
        </p:spPr>
        <p:txBody>
          <a:bodyPr/>
          <a:lstStyle/>
          <a:p>
            <a:pPr marL="0" indent="0">
              <a:buNone/>
            </a:pPr>
            <a:r>
              <a:rPr sz="1200"/>
              <a:t xml:space="preserv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AAE634E-0C60-4C79-B4BF-5124392532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Cahier des charges</a:t>
            </a:r>
            <a:endParaRPr lang="en-US" dirty="0"/>
          </a:p>
        </p:txBody>
      </p:sp>
      <p:sp xmlns:a="http://schemas.openxmlformats.org/drawingml/2006/main" xmlns:r="http://schemas.openxmlformats.org/officeDocument/2006/relationships" xmlns:p="http://schemas.openxmlformats.org/presentationml/2006/main">
        <p:nvSpPr>
          <p:cNvPr id="105" name="Branch notes"/>
          <p:cNvSpPr>
            <a:spLocks noGrp="1"/>
          </p:cNvSpPr>
          <p:nvPr>
            <p:ph type="body" idx="1"/>
          </p:nvPr>
        </p:nvSpPr>
        <p:spPr>
          <a:xfrm>
            <a:off x="0" y="1414801"/>
            <a:ext cx="4574880" cy="648000"/>
          </a:xfrm>
        </p:spPr>
        <p:txBody>
          <a:bodyPr/>
          <a:lstStyle/>
          <a:p>
            <a:pPr marL="0" indent="0">
              <a:buNone/>
            </a:pPr>
            <a:r>
              <a:rPr sz="1200"/>
              <a:t xml:space="preserve">Le produit rend service au responsable du parc de climatiseurs, en permettant une commande pouvant êêtre groupéée de gestion de chaque unitéé. Il permet ainsi de participer la baisse des éémissions CO2 en assurant la maîtrise d’’éénergie néécessaire aux divers climatiseurs. </a:t>
            </a:r>
          </a:p>
          <a:p>
            <a:pPr marL="0" indent="0">
              <a:buNone/>
            </a:pPr>
            <a:r>
              <a:rPr sz="1200"/>
              <a:t xml:space="preserve">
</a:t>
            </a:r>
          </a:p>
          <a:p>
            <a:pPr marL="0" indent="0">
              <a:buNone/>
            </a:pPr>
            <a:r>
              <a:rPr sz="1200"/>
              <a:t xml:space="preserve">Objectif : Traduire les besoins du client sous forme de fonctions</a:t>
            </a:r>
          </a:p>
          <a:p>
            <a:pPr marL="0" indent="0">
              <a:buNone/>
            </a:pPr>
            <a:r>
              <a:rPr sz="1200"/>
              <a:t xml:space="preserve">
</a:t>
            </a:r>
          </a:p>
          <a:p>
            <a:pPr marL="0" indent="0">
              <a:buNone/>
            </a:pPr>
            <a:r>
              <a:rPr sz="1200"/>
              <a:t xml:space="preserv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E2C7AC4-C494-440C-82A4-26030C8936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Différent matériaux utilisé</a:t>
            </a:r>
            <a:endParaRPr lang="en-US" dirty="0"/>
          </a:p>
        </p:txBody>
      </p:sp>
      <p:sp>
        <p:nvSpPr>
          <p:cNvPr id="3" name="_OM_BulletList_"/>
          <p:cNvSpPr>
            <a:spLocks noGrp="1"/>
          </p:cNvSpPr>
          <p:nvPr>
            <p:ph type="body" idx="1"/>
          </p:nvPr>
        </p:nvSpPr>
        <p:spPr/>
        <p:txBody>
          <a:bodyPr>
            <a:normAutofit/>
          </a:bodyPr>
          <a:lstStyle/>
          <a:p>
            <a:r>
              <a:t>ESP8266</a:t>
            </a:r>
          </a:p>
          <a:p>
            <a:r>
              <a:t>ESP32</a:t>
            </a:r>
          </a:p>
          <a:p>
            <a:r>
              <a:t>LED infrarouge</a:t>
            </a:r>
          </a:p>
          <a:p>
            <a:r>
              <a:t>Sonde DHT22</a:t>
            </a:r>
          </a:p>
          <a:p>
            <a:r>
              <a:t>Ordinateur</a:t>
            </a:r>
          </a:p>
          <a:p>
            <a:r>
              <a:t>Téléphone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54FF38D-7ED3-49D4-B114-9611F9DF1C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ESP8266</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855F235-B62D-4A15-8B52-CE5C056F6F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ESP32</a:t>
            </a:r>
            <a:endParaRPr lang="en-US" dirty="0"/>
          </a:p>
        </p:txBody>
      </p:sp>
      <p:sp xmlns:a="http://schemas.openxmlformats.org/drawingml/2006/main" xmlns:r="http://schemas.openxmlformats.org/officeDocument/2006/relationships" xmlns:p="http://schemas.openxmlformats.org/presentationml/2006/main">
        <p:nvSpPr>
          <p:cNvPr id="106" name="Branch notes"/>
          <p:cNvSpPr>
            <a:spLocks noGrp="1"/>
          </p:cNvSpPr>
          <p:nvPr>
            <p:ph type="body" idx="1"/>
          </p:nvPr>
        </p:nvSpPr>
        <p:spPr>
          <a:xfrm>
            <a:off x="0" y="1414801"/>
            <a:ext cx="4574880" cy="648000"/>
          </a:xfrm>
        </p:spPr>
        <p:txBody>
          <a:bodyPr/>
          <a:lstStyle/>
          <a:p>
            <a:pPr marL="0" indent="0">
              <a:buNone/>
            </a:pPr>
            <a:r>
              <a:rPr sz="1200" u="none" baseline="0">
                <a:latin typeface="Verdana"/>
              </a:rPr>
              <a:t xml:space="preserve">L’’ESP32 est un microcontrôleur avec une connectivité WiFi, Bluetooth Classique et faible consommation d'énergie en un seul puce. L’’ESP32 va permettre d'intégrer les fonctionnalités IoT dans une taille macro-métrique.</a:t>
            </a:r>
          </a:p>
          <a:p>
            <a:pPr marL="0" indent="0">
              <a:buNone/>
            </a:pPr>
            <a:r>
              <a:rPr sz="1200" u="none" baseline="0">
                <a:latin typeface="Verdana"/>
              </a:rPr>
              <a:t xml:space="preserve">
</a:t>
            </a:r>
          </a:p>
          <a:p>
            <a:pPr marL="0" indent="0">
              <a:buNone/>
            </a:pPr>
            <a:r>
              <a:rPr sz="1200" u="none" baseline="0">
                <a:latin typeface="Verdana"/>
              </a:rPr>
              <a:t xml:space="preserve">Avec ces caractéristiques :</a:t>
            </a:r>
          </a:p>
          <a:p>
            <a:pPr marL="0" indent="0">
              <a:buNone/>
            </a:pPr>
            <a:r>
              <a:rPr sz="1200" u="none" baseline="0">
                <a:latin typeface="Verdana"/>
              </a:rPr>
              <a:t xml:space="preserve">-Architecture dual-core (un cœœur pour les applications et un cœœur en charge du Wifi)</a:t>
            </a:r>
          </a:p>
          <a:p>
            <a:pPr marL="0" indent="0">
              <a:buNone/>
            </a:pPr>
            <a:r>
              <a:rPr sz="1200" u="none" baseline="0">
                <a:latin typeface="Verdana"/>
              </a:rPr>
              <a:t xml:space="preserve">-160 à 240 MHz (tensilica Xtensa LX6 microprocesseur)</a:t>
            </a:r>
          </a:p>
          <a:p>
            <a:pPr marL="0" indent="0">
              <a:buNone/>
            </a:pPr>
            <a:r>
              <a:rPr sz="1200" u="none" baseline="0">
                <a:latin typeface="Verdana"/>
              </a:rPr>
              <a:t xml:space="preserve">-Bluetooth dual mode (Classique et BLE)</a:t>
            </a:r>
          </a:p>
          <a:p>
            <a:pPr marL="0" indent="0">
              <a:buNone/>
            </a:pPr>
            <a:r>
              <a:rPr sz="1200" u="none" baseline="0">
                <a:latin typeface="Verdana"/>
              </a:rPr>
              <a:t xml:space="preserve">-Antenne intégré et Connecteur IPEX pour antenne externe.</a:t>
            </a:r>
          </a:p>
          <a:p>
            <a:pPr marL="0" indent="0">
              <a:buNone/>
            </a:pPr>
            <a:r>
              <a:rPr sz="1200" u="none" baseline="0">
                <a:latin typeface="Verdana"/>
              </a:rPr>
              <a:t xml:space="preserve">-La mémoire RAM passe à 520 kib SRAM</a:t>
            </a:r>
          </a:p>
          <a:p>
            <a:pPr marL="0" indent="0">
              <a:buNone/>
            </a:pPr>
            <a:r>
              <a:rPr sz="1200" u="none" baseline="0">
                <a:latin typeface="Verdana"/>
              </a:rPr>
              <a:t xml:space="preserve">-16 Mb mémoire flash</a:t>
            </a:r>
          </a:p>
          <a:p>
            <a:pPr marL="0" indent="0">
              <a:buNone/>
            </a:pPr>
            <a:r>
              <a:rPr sz="1200" u="none" baseline="0">
                <a:latin typeface="Verdana"/>
              </a:rPr>
              <a:t xml:space="preserve">-Mode deep sleep amélioré </a:t>
            </a:r>
          </a:p>
          <a:p>
            <a:pPr marL="0" indent="0">
              <a:buNone/>
            </a:pPr>
            <a:r>
              <a:rPr sz="1200" u="none" baseline="0">
                <a:latin typeface="Verdana"/>
              </a:rPr>
              <a:t xml:space="preserve">-Presque 40 GPIOs, Plusieurs entrées ADC</a:t>
            </a:r>
          </a:p>
          <a:p>
            <a:pPr marL="0" indent="0">
              <a:buNone/>
            </a:pPr>
            <a:r>
              <a:rPr sz="1200" u="none" baseline="0">
                <a:latin typeface="Verdana"/>
              </a:rPr>
              <a:t xml:space="preserve">-Niveaux de sécurité WEP, WPA/WPA2 PSK/Entreprise, Cryptage Hardware : AES / SH / ECC / RSA-4096</a:t>
            </a:r>
          </a:p>
          <a:p>
            <a:pPr marL="0" indent="0">
              <a:buNone/>
            </a:pPr>
            <a:r>
              <a:rPr sz="1200" u="none" baseline="0">
                <a:latin typeface="Verdana"/>
              </a:rPr>
              <a:t xml:space="preserve">-Plage de fonctionnement de 2,2 à 3,6 V</a:t>
            </a:r>
          </a:p>
          <a:p>
            <a:pPr marL="0" indent="0">
              <a:buNone/>
            </a:pPr>
            <a:r>
              <a:rPr sz="1200" u="none" baseline="0">
                <a:latin typeface="Verdana"/>
              </a:rPr>
              <a:t xml:space="preserve">-Température de fonctionnement de -40°C à +125°C</a:t>
            </a:r>
          </a:p>
          <a:p>
            <a:pPr marL="0" indent="0">
              <a:buNone/>
            </a:pPr>
            <a:r>
              <a:rPr sz="1200" u="none" baseline="0">
                <a:latin typeface="Verdana"/>
              </a:rPr>
              <a:t xml:space="preserve">
</a:t>
            </a:r>
          </a:p>
          <a:p>
            <a:pPr marL="0" indent="0">
              <a:buNone/>
            </a:pPr>
            <a:r>
              <a:rPr sz="1200" u="none" baseline="0">
                <a:latin typeface="Verdana"/>
              </a:rPr>
              <a:t xml:space="preserve">L’’ESP32 peut se programmer de plusieurs façons :</a:t>
            </a:r>
          </a:p>
          <a:p>
            <a:pPr marL="0" indent="0">
              <a:buNone/>
            </a:pPr>
            <a:r>
              <a:rPr sz="1200" u="none" baseline="0">
                <a:latin typeface="Verdana"/>
              </a:rPr>
              <a:t xml:space="preserve"> </a:t>
            </a:r>
          </a:p>
          <a:p>
            <a:pPr marL="0" indent="0">
              <a:buNone/>
            </a:pPr>
            <a:r>
              <a:rPr sz="1200" u="none" baseline="0">
                <a:latin typeface="Verdana"/>
              </a:rPr>
              <a:t xml:space="preserve">-En C++, avec l’’IDE Arduino IDE avec </a:t>
            </a:r>
            <a:r>
              <a:rPr b="1" sz="1200" u="none" baseline="0">
                <a:latin typeface="Verdana"/>
              </a:rPr>
              <a:t xml:space="preserve">ESP32 Arduino Core</a:t>
            </a:r>
            <a:r>
              <a:rPr sz="1200" u="none" baseline="0">
                <a:latin typeface="Verdana"/>
              </a:rPr>
              <a:t xml:space="preserve"> </a:t>
            </a:r>
          </a:p>
          <a:p>
            <a:pPr marL="0" indent="0">
              <a:buNone/>
            </a:pPr>
            <a:r>
              <a:rPr sz="1200" u="none" baseline="0">
                <a:latin typeface="Verdana"/>
              </a:rPr>
              <a:t xml:space="preserve">-En MicroPython</a:t>
            </a:r>
          </a:p>
          <a:p>
            <a:pPr marL="0" indent="0">
              <a:buNone/>
            </a:pPr>
            <a:r>
              <a:rPr sz="1200" u="none" baseline="0">
                <a:latin typeface="Verdana"/>
              </a:rPr>
              <a:t xml:space="preserv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Rockwell</vt:lpstr>
      <vt:lpstr>Calibri</vt:lpstr>
      <vt:lpstr>Office Theme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2008-07-24T10:26:58Z</dcterms:created>
  <dcterms:modified xsi:type="dcterms:W3CDTF">2011-08-31T21:28:18Z</dcterms:modified>
  <dc:creator>Jean-Laurent Duzant</dc:creator>
  <dc:title>Marche Arrêt Circuit Climatiseurs</dc:title>
  <cp:revision>1</cp:revision>
  <cp:lastModifiedBy>Jean-Laurent Duzant</cp:lastModifiedBy>
</cp:coreProperties>
</file>