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uli"/>
      <p:regular r:id="rId36"/>
      <p:bold r:id="rId37"/>
      <p:italic r:id="rId38"/>
      <p:boldItalic r:id="rId39"/>
    </p:embeddedFont>
    <p:embeddedFont>
      <p:font typeface="Nixie One"/>
      <p:regular r:id="rId40"/>
    </p:embeddedFon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ixieOne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8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uli-bold.fntdata"/><Relationship Id="rId14" Type="http://schemas.openxmlformats.org/officeDocument/2006/relationships/slide" Target="slides/slide10.xml"/><Relationship Id="rId36" Type="http://schemas.openxmlformats.org/officeDocument/2006/relationships/font" Target="fonts/Muli-regular.fntdata"/><Relationship Id="rId17" Type="http://schemas.openxmlformats.org/officeDocument/2006/relationships/slide" Target="slides/slide13.xml"/><Relationship Id="rId39" Type="http://schemas.openxmlformats.org/officeDocument/2006/relationships/font" Target="fonts/Muli-boldItalic.fntdata"/><Relationship Id="rId16" Type="http://schemas.openxmlformats.org/officeDocument/2006/relationships/slide" Target="slides/slide12.xml"/><Relationship Id="rId38" Type="http://schemas.openxmlformats.org/officeDocument/2006/relationships/font" Target="fonts/Muli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be377064b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be37706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be3105a29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be3105a2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be3105a29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be3105a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be3105a29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be3105a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be3105a29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be3105a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be3105e74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be3105e7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be3105a29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be3105a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be3105e74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be3105e7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be377064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be377064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be377064b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be37706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be3105a29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be3105a2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be3105a29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be3105a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be3105a29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be3105a2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5be3105a29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5be3105a2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be3105a29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be3105a2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be3105a29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be3105a2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be3105a29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be3105a2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be3105a29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be3105a2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be3105a29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be3105a2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be3105a29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be3105a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be3105a29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be3105a2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be3105a2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be3105a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be3105a2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be3105a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Relationship Id="rId7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6.xml"/><Relationship Id="rId10" Type="http://schemas.openxmlformats.org/officeDocument/2006/relationships/slide" Target="/ppt/slides/slide24.xml"/><Relationship Id="rId13" Type="http://schemas.openxmlformats.org/officeDocument/2006/relationships/slide" Target="/ppt/slides/slide28.xml"/><Relationship Id="rId12" Type="http://schemas.openxmlformats.org/officeDocument/2006/relationships/slide" Target="/ppt/slides/slide26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6.xml"/><Relationship Id="rId9" Type="http://schemas.openxmlformats.org/officeDocument/2006/relationships/slide" Target="/ppt/slides/slide21.xml"/><Relationship Id="rId15" Type="http://schemas.openxmlformats.org/officeDocument/2006/relationships/image" Target="../media/image25.png"/><Relationship Id="rId14" Type="http://schemas.openxmlformats.org/officeDocument/2006/relationships/slide" Target="/ppt/slides/slide30.xml"/><Relationship Id="rId5" Type="http://schemas.openxmlformats.org/officeDocument/2006/relationships/slide" Target="/ppt/slides/slide8.xml"/><Relationship Id="rId6" Type="http://schemas.openxmlformats.org/officeDocument/2006/relationships/slide" Target="/ppt/slides/slide12.xml"/><Relationship Id="rId7" Type="http://schemas.openxmlformats.org/officeDocument/2006/relationships/slide" Target="/ppt/slides/slide21.xml"/><Relationship Id="rId8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slide" Target="/ppt/slides/slide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slide" Target="/ppt/slides/slide2.xml"/><Relationship Id="rId5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slide" Target="/ppt/slides/slide2.xml"/><Relationship Id="rId5" Type="http://schemas.openxmlformats.org/officeDocument/2006/relationships/image" Target="../media/image14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slide" Target="/ppt/slides/slide2.xm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2612300" y="1991850"/>
            <a:ext cx="4919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Drive </a:t>
            </a:r>
            <a:endParaRPr/>
          </a:p>
        </p:txBody>
      </p:sp>
      <p:pic>
        <p:nvPicPr>
          <p:cNvPr descr="Résultat de recherche d'images pour &quot;ECETECH&quot;" id="338" name="Google Shape;33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1"/>
          <p:cNvSpPr txBox="1"/>
          <p:nvPr/>
        </p:nvSpPr>
        <p:spPr>
          <a:xfrm>
            <a:off x="2708550" y="3071600"/>
            <a:ext cx="3726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40" name="Google Shape;34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600" y="2071900"/>
            <a:ext cx="999700" cy="9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>
            <p:ph type="title"/>
          </p:nvPr>
        </p:nvSpPr>
        <p:spPr>
          <a:xfrm>
            <a:off x="859100" y="4400675"/>
            <a:ext cx="6731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</a:t>
            </a:r>
            <a:r>
              <a:rPr lang="en"/>
              <a:t>Données</a:t>
            </a:r>
            <a:r>
              <a:rPr lang="en"/>
              <a:t> actuelle</a:t>
            </a:r>
            <a:endParaRPr/>
          </a:p>
        </p:txBody>
      </p:sp>
      <p:sp>
        <p:nvSpPr>
          <p:cNvPr id="431" name="Google Shape;431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2" name="Google Shape;4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975" y="71875"/>
            <a:ext cx="3921875" cy="429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988" y="76200"/>
            <a:ext cx="3921875" cy="43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000" y="71875"/>
            <a:ext cx="4172233" cy="43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1000" y="76200"/>
            <a:ext cx="4803775" cy="43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/>
          <p:nvPr>
            <p:ph type="title"/>
          </p:nvPr>
        </p:nvSpPr>
        <p:spPr>
          <a:xfrm>
            <a:off x="1692825" y="1185425"/>
            <a:ext cx="71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Pour résumer le projet Shopping Drive c’est : </a:t>
            </a:r>
            <a:endParaRPr sz="3000"/>
          </a:p>
        </p:txBody>
      </p:sp>
      <p:sp>
        <p:nvSpPr>
          <p:cNvPr id="441" name="Google Shape;441;p21"/>
          <p:cNvSpPr txBox="1"/>
          <p:nvPr>
            <p:ph idx="1" type="body"/>
          </p:nvPr>
        </p:nvSpPr>
        <p:spPr>
          <a:xfrm>
            <a:off x="1692825" y="2255125"/>
            <a:ext cx="5603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Base de données en temps réel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Authentification</a:t>
            </a:r>
            <a:r>
              <a:rPr lang="en"/>
              <a:t> pour accéder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21"/>
          <p:cNvSpPr txBox="1"/>
          <p:nvPr/>
        </p:nvSpPr>
        <p:spPr>
          <a:xfrm>
            <a:off x="608050" y="46052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444" name="Google Shape;4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8175" y="692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1"/>
          <p:cNvSpPr txBox="1"/>
          <p:nvPr/>
        </p:nvSpPr>
        <p:spPr>
          <a:xfrm rot="5400000">
            <a:off x="6804300" y="2790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Maquettes</a:t>
            </a:r>
            <a:endParaRPr/>
          </a:p>
        </p:txBody>
      </p:sp>
      <p:sp>
        <p:nvSpPr>
          <p:cNvPr id="451" name="Google Shape;451;p2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“Shopping Drive”, le style,  un levier à la vente ! </a:t>
            </a:r>
            <a:endParaRPr/>
          </a:p>
        </p:txBody>
      </p:sp>
      <p:sp>
        <p:nvSpPr>
          <p:cNvPr id="452" name="Google Shape;452;p2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Résultat de recherche d'images pour &quot;ECETECH&quot;" id="453" name="Google Shape;4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2"/>
          <p:cNvSpPr txBox="1"/>
          <p:nvPr/>
        </p:nvSpPr>
        <p:spPr>
          <a:xfrm rot="5400000">
            <a:off x="6651900" y="24853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Blanc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0" name="Google Shape;460;p23"/>
          <p:cNvSpPr txBox="1"/>
          <p:nvPr>
            <p:ph idx="4294967295" type="title"/>
          </p:nvPr>
        </p:nvSpPr>
        <p:spPr>
          <a:xfrm>
            <a:off x="1513400" y="1162325"/>
            <a:ext cx="63015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Charte Graphique </a:t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000000"/>
          </a:solidFill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Noir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33B5E5"/>
          </a:solidFill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Bleu</a:t>
            </a:r>
            <a:endParaRPr b="1"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3" name="Google Shape;463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23"/>
          <p:cNvSpPr txBox="1"/>
          <p:nvPr/>
        </p:nvSpPr>
        <p:spPr>
          <a:xfrm>
            <a:off x="608050" y="46052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465" name="Google Shape;4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8175" y="692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3"/>
          <p:cNvSpPr txBox="1"/>
          <p:nvPr/>
        </p:nvSpPr>
        <p:spPr>
          <a:xfrm rot="5400000">
            <a:off x="6804300" y="2790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 sz="12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472" name="Google Shape;472;p2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1364871" y="1002701"/>
            <a:ext cx="1911703" cy="383599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1441050" y="1296831"/>
            <a:ext cx="1739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7" name="Google Shape;477;p24"/>
          <p:cNvSpPr txBox="1"/>
          <p:nvPr/>
        </p:nvSpPr>
        <p:spPr>
          <a:xfrm>
            <a:off x="6554850" y="47178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478" name="Google Shape;4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40937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4"/>
          <p:cNvSpPr/>
          <p:nvPr/>
        </p:nvSpPr>
        <p:spPr>
          <a:xfrm>
            <a:off x="3546610" y="1850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3639913" y="5889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5860671" y="774101"/>
            <a:ext cx="1911703" cy="383599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5936850" y="1068231"/>
            <a:ext cx="1739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1745625" y="512700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Connexion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3624375" y="4531500"/>
            <a:ext cx="1888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Création de compte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24"/>
          <p:cNvSpPr txBox="1"/>
          <p:nvPr/>
        </p:nvSpPr>
        <p:spPr>
          <a:xfrm>
            <a:off x="5884950" y="282975"/>
            <a:ext cx="1911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Mot de passe oublié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24"/>
          <p:cNvSpPr txBox="1"/>
          <p:nvPr/>
        </p:nvSpPr>
        <p:spPr>
          <a:xfrm rot="5400000">
            <a:off x="6804300" y="21805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87" name="Google Shape;4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1050" y="1295113"/>
            <a:ext cx="1739700" cy="309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825" y="1106400"/>
            <a:ext cx="1739700" cy="309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2461" y="512700"/>
            <a:ext cx="1888500" cy="335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0850" y="507162"/>
            <a:ext cx="1911700" cy="337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496" name="Google Shape;496;p2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1364871" y="1002701"/>
            <a:ext cx="1911703" cy="383599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1441050" y="1296831"/>
            <a:ext cx="1739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6554850" y="47178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502" name="Google Shape;5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40937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5"/>
          <p:cNvSpPr/>
          <p:nvPr/>
        </p:nvSpPr>
        <p:spPr>
          <a:xfrm>
            <a:off x="3546610" y="1850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3639913" y="5889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5860671" y="774101"/>
            <a:ext cx="1911703" cy="383599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5936850" y="1068231"/>
            <a:ext cx="1739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1745625" y="512700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Vendeurs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4079200" y="4478325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Produits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6386075" y="281700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Produit detail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 rot="5400000">
            <a:off x="6804300" y="21043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11" name="Google Shape;5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700" y="1335400"/>
            <a:ext cx="1739700" cy="309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9925" y="512699"/>
            <a:ext cx="1888500" cy="335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4924" y="1110329"/>
            <a:ext cx="1739700" cy="309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6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19" name="Google Shape;519;p26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1364871" y="1002701"/>
            <a:ext cx="1911703" cy="383599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1441050" y="1296831"/>
            <a:ext cx="1739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4" name="Google Shape;524;p26"/>
          <p:cNvSpPr txBox="1"/>
          <p:nvPr/>
        </p:nvSpPr>
        <p:spPr>
          <a:xfrm>
            <a:off x="6554850" y="47178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525" name="Google Shape;5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40937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6"/>
          <p:cNvSpPr/>
          <p:nvPr/>
        </p:nvSpPr>
        <p:spPr>
          <a:xfrm>
            <a:off x="3546610" y="1850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3639913" y="5889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5860671" y="774101"/>
            <a:ext cx="1911703" cy="383599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5936850" y="1068231"/>
            <a:ext cx="1739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1669425" y="512700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Panier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4155400" y="4478325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Commandes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6195375" y="281700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Profils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 rot="5400000">
            <a:off x="6804300" y="21043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34" name="Google Shape;5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275" y="1068225"/>
            <a:ext cx="1739700" cy="309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4275" y="1068200"/>
            <a:ext cx="1739700" cy="309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4275" y="1066487"/>
            <a:ext cx="1739700" cy="309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1049" y="1295114"/>
            <a:ext cx="1739700" cy="309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39924" y="512700"/>
            <a:ext cx="1888500" cy="335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4575" y="492051"/>
            <a:ext cx="1911700" cy="340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7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45" name="Google Shape;545;p2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2096071" y="1035451"/>
            <a:ext cx="1911703" cy="383599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2172250" y="1329581"/>
            <a:ext cx="1739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0" name="Google Shape;550;p27"/>
          <p:cNvSpPr txBox="1"/>
          <p:nvPr/>
        </p:nvSpPr>
        <p:spPr>
          <a:xfrm>
            <a:off x="6554850" y="47178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551" name="Google Shape;5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40937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7"/>
          <p:cNvSpPr/>
          <p:nvPr/>
        </p:nvSpPr>
        <p:spPr>
          <a:xfrm>
            <a:off x="4568750" y="1068226"/>
            <a:ext cx="1911703" cy="377044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4653376" y="1375425"/>
            <a:ext cx="17397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2358775" y="503825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Accueil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4830075" y="554750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Mes Produits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 rot="5400000">
            <a:off x="6804300" y="21043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7" name="Google Shape;5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250" y="1329575"/>
            <a:ext cx="1739700" cy="30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3375" y="1375425"/>
            <a:ext cx="1739700" cy="30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4750" y="1329575"/>
            <a:ext cx="1739700" cy="30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4750" y="1356250"/>
            <a:ext cx="1739700" cy="309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8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6" name="Google Shape;566;p2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1736696" y="1019101"/>
            <a:ext cx="1911703" cy="383599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1812875" y="1313231"/>
            <a:ext cx="1739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1" name="Google Shape;571;p28"/>
          <p:cNvSpPr txBox="1"/>
          <p:nvPr/>
        </p:nvSpPr>
        <p:spPr>
          <a:xfrm>
            <a:off x="6554850" y="47178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572" name="Google Shape;5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40937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8"/>
          <p:cNvSpPr/>
          <p:nvPr/>
        </p:nvSpPr>
        <p:spPr>
          <a:xfrm>
            <a:off x="4442646" y="1021501"/>
            <a:ext cx="1911703" cy="383599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4518825" y="1315631"/>
            <a:ext cx="1739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041250" y="529100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Commandes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4777350" y="529100"/>
            <a:ext cx="1386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D7BE"/>
                </a:solidFill>
                <a:latin typeface="Muli"/>
                <a:ea typeface="Muli"/>
                <a:cs typeface="Muli"/>
                <a:sym typeface="Muli"/>
              </a:rPr>
              <a:t> Profile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 rot="5400000">
            <a:off x="6804300" y="21043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8" name="Google Shape;5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825" y="1338525"/>
            <a:ext cx="1739700" cy="309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4775" y="1348513"/>
            <a:ext cx="1835525" cy="307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/>
          <p:nvPr>
            <p:ph type="ctrTitle"/>
          </p:nvPr>
        </p:nvSpPr>
        <p:spPr>
          <a:xfrm>
            <a:off x="1752600" y="1991850"/>
            <a:ext cx="563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/>
          <p:nvPr>
            <p:ph type="title"/>
          </p:nvPr>
        </p:nvSpPr>
        <p:spPr>
          <a:xfrm>
            <a:off x="2540125" y="584850"/>
            <a:ext cx="281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346" name="Google Shape;346;p12"/>
          <p:cNvSpPr txBox="1"/>
          <p:nvPr/>
        </p:nvSpPr>
        <p:spPr>
          <a:xfrm>
            <a:off x="2649750" y="1435475"/>
            <a:ext cx="47763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Shopping Drive 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4"/>
              </a:rPr>
              <a:t>Nos outils utilisés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5"/>
              </a:rPr>
              <a:t>Notre Projet 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6"/>
              </a:rPr>
              <a:t>Nos Maquettes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7"/>
              </a:rPr>
              <a:t>Notre é</a:t>
            </a: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8"/>
              </a:rPr>
              <a:t>quipe</a:t>
            </a: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9"/>
              </a:rPr>
              <a:t> et leurs tâches 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10"/>
              </a:rPr>
              <a:t>Notre hiérarchisation des tâches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11"/>
              </a:rPr>
              <a:t>Nos outils utilisés</a:t>
            </a: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12"/>
              </a:rPr>
              <a:t>Notre bilan</a:t>
            </a: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13"/>
              </a:rPr>
              <a:t>Nos améliorations 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800"/>
              <a:buFont typeface="Muli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14"/>
              </a:rPr>
              <a:t>Notre démonstration </a:t>
            </a:r>
            <a:endParaRPr b="1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7" name="Google Shape;347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ésultat de recherche d'images pour &quot;ECETECH&quot;" id="348" name="Google Shape;348;p1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2"/>
          <p:cNvSpPr txBox="1"/>
          <p:nvPr/>
        </p:nvSpPr>
        <p:spPr>
          <a:xfrm rot="5400000">
            <a:off x="6679125" y="22527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30"/>
          <p:cNvSpPr txBox="1"/>
          <p:nvPr/>
        </p:nvSpPr>
        <p:spPr>
          <a:xfrm>
            <a:off x="4231800" y="115700"/>
            <a:ext cx="898800" cy="12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Login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0"/>
          <p:cNvSpPr txBox="1"/>
          <p:nvPr/>
        </p:nvSpPr>
        <p:spPr>
          <a:xfrm>
            <a:off x="2773750" y="115700"/>
            <a:ext cx="898800" cy="12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MPO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2" name="Google Shape;592;p30"/>
          <p:cNvSpPr txBox="1"/>
          <p:nvPr/>
        </p:nvSpPr>
        <p:spPr>
          <a:xfrm>
            <a:off x="5689850" y="115700"/>
            <a:ext cx="898800" cy="12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Register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93" name="Google Shape;593;p30"/>
          <p:cNvCxnSpPr>
            <a:stCxn id="590" idx="1"/>
            <a:endCxn id="591" idx="3"/>
          </p:cNvCxnSpPr>
          <p:nvPr/>
        </p:nvCxnSpPr>
        <p:spPr>
          <a:xfrm flipH="1">
            <a:off x="3672600" y="756350"/>
            <a:ext cx="559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1ED7B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0"/>
          <p:cNvCxnSpPr>
            <a:stCxn id="592" idx="1"/>
            <a:endCxn id="590" idx="3"/>
          </p:cNvCxnSpPr>
          <p:nvPr/>
        </p:nvCxnSpPr>
        <p:spPr>
          <a:xfrm flipH="1">
            <a:off x="5130650" y="756350"/>
            <a:ext cx="559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1ED7B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30"/>
          <p:cNvSpPr txBox="1"/>
          <p:nvPr/>
        </p:nvSpPr>
        <p:spPr>
          <a:xfrm>
            <a:off x="4231800" y="1931100"/>
            <a:ext cx="898800" cy="12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Client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6" name="Google Shape;596;p30"/>
          <p:cNvSpPr txBox="1"/>
          <p:nvPr/>
        </p:nvSpPr>
        <p:spPr>
          <a:xfrm>
            <a:off x="1874950" y="1931100"/>
            <a:ext cx="971100" cy="12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Merchant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97" name="Google Shape;597;p30"/>
          <p:cNvCxnSpPr>
            <a:stCxn id="590" idx="2"/>
            <a:endCxn id="596" idx="0"/>
          </p:cNvCxnSpPr>
          <p:nvPr/>
        </p:nvCxnSpPr>
        <p:spPr>
          <a:xfrm rot="5400000">
            <a:off x="3253800" y="503600"/>
            <a:ext cx="534000" cy="2320800"/>
          </a:xfrm>
          <a:prstGeom prst="curvedConnector3">
            <a:avLst>
              <a:gd fmla="val 50009" name="adj1"/>
            </a:avLst>
          </a:prstGeom>
          <a:noFill/>
          <a:ln cap="flat" cmpd="sng" w="28575">
            <a:solidFill>
              <a:srgbClr val="1ED7B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30"/>
          <p:cNvCxnSpPr>
            <a:endCxn id="595" idx="0"/>
          </p:cNvCxnSpPr>
          <p:nvPr/>
        </p:nvCxnSpPr>
        <p:spPr>
          <a:xfrm rot="5400000">
            <a:off x="4429050" y="1658250"/>
            <a:ext cx="525000" cy="20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1ED7B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30"/>
          <p:cNvSpPr txBox="1"/>
          <p:nvPr/>
        </p:nvSpPr>
        <p:spPr>
          <a:xfrm>
            <a:off x="3071400" y="3504225"/>
            <a:ext cx="898800" cy="12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Commandes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0" name="Google Shape;600;p30"/>
          <p:cNvSpPr txBox="1"/>
          <p:nvPr/>
        </p:nvSpPr>
        <p:spPr>
          <a:xfrm>
            <a:off x="1911100" y="3504225"/>
            <a:ext cx="898800" cy="12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Profile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1" name="Google Shape;601;p30"/>
          <p:cNvSpPr txBox="1"/>
          <p:nvPr/>
        </p:nvSpPr>
        <p:spPr>
          <a:xfrm>
            <a:off x="4231700" y="3504225"/>
            <a:ext cx="898800" cy="12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Produits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2" name="Google Shape;602;p30"/>
          <p:cNvSpPr txBox="1"/>
          <p:nvPr/>
        </p:nvSpPr>
        <p:spPr>
          <a:xfrm>
            <a:off x="6169300" y="2755200"/>
            <a:ext cx="898800" cy="128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Commercants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03" name="Google Shape;603;p30"/>
          <p:cNvCxnSpPr>
            <a:stCxn id="595" idx="1"/>
            <a:endCxn id="596" idx="3"/>
          </p:cNvCxnSpPr>
          <p:nvPr/>
        </p:nvCxnSpPr>
        <p:spPr>
          <a:xfrm flipH="1">
            <a:off x="2846100" y="2571750"/>
            <a:ext cx="1385700" cy="600"/>
          </a:xfrm>
          <a:prstGeom prst="curvedConnector3">
            <a:avLst>
              <a:gd fmla="val 49628" name="adj1"/>
            </a:avLst>
          </a:prstGeom>
          <a:noFill/>
          <a:ln cap="flat" cmpd="sng" w="28575">
            <a:solidFill>
              <a:srgbClr val="1ED7B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30"/>
          <p:cNvCxnSpPr/>
          <p:nvPr/>
        </p:nvCxnSpPr>
        <p:spPr>
          <a:xfrm flipH="1" rot="-5400000">
            <a:off x="3569750" y="2647700"/>
            <a:ext cx="978900" cy="825600"/>
          </a:xfrm>
          <a:prstGeom prst="curvedConnector3">
            <a:avLst>
              <a:gd fmla="val 76525" name="adj1"/>
            </a:avLst>
          </a:prstGeom>
          <a:noFill/>
          <a:ln cap="flat" cmpd="sng" w="28575">
            <a:solidFill>
              <a:srgbClr val="1ED7B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30"/>
          <p:cNvCxnSpPr/>
          <p:nvPr/>
        </p:nvCxnSpPr>
        <p:spPr>
          <a:xfrm rot="5400000">
            <a:off x="2708900" y="2635225"/>
            <a:ext cx="981000" cy="88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1ED7B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30"/>
          <p:cNvCxnSpPr>
            <a:endCxn id="599" idx="0"/>
          </p:cNvCxnSpPr>
          <p:nvPr/>
        </p:nvCxnSpPr>
        <p:spPr>
          <a:xfrm rot="5400000">
            <a:off x="3104550" y="2985075"/>
            <a:ext cx="935400" cy="102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1ED7B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0"/>
          <p:cNvCxnSpPr>
            <a:stCxn id="602" idx="0"/>
          </p:cNvCxnSpPr>
          <p:nvPr/>
        </p:nvCxnSpPr>
        <p:spPr>
          <a:xfrm flipH="1" rot="5400000">
            <a:off x="5675500" y="1812000"/>
            <a:ext cx="398400" cy="1488000"/>
          </a:xfrm>
          <a:prstGeom prst="curvedConnector2">
            <a:avLst/>
          </a:prstGeom>
          <a:noFill/>
          <a:ln cap="flat" cmpd="sng" w="28575">
            <a:solidFill>
              <a:srgbClr val="1ED7B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L'Équipe</a:t>
            </a:r>
            <a:r>
              <a:rPr lang="en"/>
              <a:t> et ses tâches</a:t>
            </a:r>
            <a:endParaRPr/>
          </a:p>
        </p:txBody>
      </p:sp>
      <p:sp>
        <p:nvSpPr>
          <p:cNvPr id="613" name="Google Shape;613;p3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“Shopping Drive”, un client et un vendeur </a:t>
            </a:r>
            <a:endParaRPr/>
          </a:p>
        </p:txBody>
      </p:sp>
      <p:sp>
        <p:nvSpPr>
          <p:cNvPr id="614" name="Google Shape;614;p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Résultat de recherche d'images pour &quot;ECETECH&quot;" id="615" name="Google Shape;6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1"/>
          <p:cNvSpPr txBox="1"/>
          <p:nvPr/>
        </p:nvSpPr>
        <p:spPr>
          <a:xfrm rot="5400000">
            <a:off x="6728100" y="21805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/>
          <p:nvPr>
            <p:ph type="title"/>
          </p:nvPr>
        </p:nvSpPr>
        <p:spPr>
          <a:xfrm>
            <a:off x="1732700" y="821200"/>
            <a:ext cx="6227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DUZANT Jean-Laurent</a:t>
            </a:r>
            <a:endParaRPr/>
          </a:p>
        </p:txBody>
      </p:sp>
      <p:sp>
        <p:nvSpPr>
          <p:cNvPr id="622" name="Google Shape;622;p32"/>
          <p:cNvSpPr/>
          <p:nvPr/>
        </p:nvSpPr>
        <p:spPr>
          <a:xfrm>
            <a:off x="179375" y="228780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3" name="Google Shape;623;p32"/>
          <p:cNvSpPr/>
          <p:nvPr/>
        </p:nvSpPr>
        <p:spPr>
          <a:xfrm>
            <a:off x="1931047" y="228780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567344" y="228780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32"/>
          <p:cNvSpPr txBox="1"/>
          <p:nvPr>
            <p:ph idx="4294967295" type="subTitle"/>
          </p:nvPr>
        </p:nvSpPr>
        <p:spPr>
          <a:xfrm>
            <a:off x="1931050" y="17942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Réalisation de l’application “Shopping Drive” côté client</a:t>
            </a:r>
            <a:endParaRPr/>
          </a:p>
        </p:txBody>
      </p:sp>
      <p:pic>
        <p:nvPicPr>
          <p:cNvPr descr="Résultat de recherche d'images pour &quot;ECETECH&quot;" id="627" name="Google Shape;6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700" y="7920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2"/>
          <p:cNvSpPr txBox="1"/>
          <p:nvPr/>
        </p:nvSpPr>
        <p:spPr>
          <a:xfrm>
            <a:off x="608050" y="46052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4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2"/>
          <p:cNvSpPr txBox="1"/>
          <p:nvPr/>
        </p:nvSpPr>
        <p:spPr>
          <a:xfrm rot="5400000">
            <a:off x="6804300" y="2790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3736147" y="228780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2"/>
          <p:cNvSpPr txBox="1"/>
          <p:nvPr/>
        </p:nvSpPr>
        <p:spPr>
          <a:xfrm>
            <a:off x="345500" y="2603575"/>
            <a:ext cx="13872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User Profile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2"/>
          <p:cNvSpPr txBox="1"/>
          <p:nvPr/>
        </p:nvSpPr>
        <p:spPr>
          <a:xfrm>
            <a:off x="5955225" y="2604450"/>
            <a:ext cx="13872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Commande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2"/>
          <p:cNvSpPr txBox="1"/>
          <p:nvPr/>
        </p:nvSpPr>
        <p:spPr>
          <a:xfrm>
            <a:off x="4180150" y="2603575"/>
            <a:ext cx="13872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List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2"/>
          <p:cNvSpPr txBox="1"/>
          <p:nvPr/>
        </p:nvSpPr>
        <p:spPr>
          <a:xfrm>
            <a:off x="2405075" y="2604450"/>
            <a:ext cx="13872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Merchant List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 txBox="1"/>
          <p:nvPr>
            <p:ph type="title"/>
          </p:nvPr>
        </p:nvSpPr>
        <p:spPr>
          <a:xfrm>
            <a:off x="1732700" y="821200"/>
            <a:ext cx="6227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LOVITON Thomas</a:t>
            </a:r>
            <a:endParaRPr/>
          </a:p>
        </p:txBody>
      </p:sp>
      <p:sp>
        <p:nvSpPr>
          <p:cNvPr id="640" name="Google Shape;640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33"/>
          <p:cNvSpPr txBox="1"/>
          <p:nvPr>
            <p:ph idx="4294967295" type="subTitle"/>
          </p:nvPr>
        </p:nvSpPr>
        <p:spPr>
          <a:xfrm>
            <a:off x="1914525" y="17942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Réalisation de l’application “Shopping Drive” côté merchant</a:t>
            </a:r>
            <a:endParaRPr/>
          </a:p>
        </p:txBody>
      </p:sp>
      <p:pic>
        <p:nvPicPr>
          <p:cNvPr descr="Résultat de recherche d'images pour &quot;ECETECH&quot;" id="642" name="Google Shape;6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700" y="7920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3"/>
          <p:cNvSpPr txBox="1"/>
          <p:nvPr/>
        </p:nvSpPr>
        <p:spPr>
          <a:xfrm>
            <a:off x="608050" y="46052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4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4" name="Google Shape;644;p33"/>
          <p:cNvSpPr txBox="1"/>
          <p:nvPr/>
        </p:nvSpPr>
        <p:spPr>
          <a:xfrm rot="5400000">
            <a:off x="6804300" y="2790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5" name="Google Shape;645;p33"/>
          <p:cNvSpPr/>
          <p:nvPr/>
        </p:nvSpPr>
        <p:spPr>
          <a:xfrm>
            <a:off x="1800613" y="228780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6" name="Google Shape;646;p33"/>
          <p:cNvSpPr/>
          <p:nvPr/>
        </p:nvSpPr>
        <p:spPr>
          <a:xfrm>
            <a:off x="3552284" y="228780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7" name="Google Shape;647;p33"/>
          <p:cNvSpPr/>
          <p:nvPr/>
        </p:nvSpPr>
        <p:spPr>
          <a:xfrm>
            <a:off x="5359781" y="228780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8" name="Google Shape;648;p33"/>
          <p:cNvSpPr txBox="1"/>
          <p:nvPr/>
        </p:nvSpPr>
        <p:spPr>
          <a:xfrm>
            <a:off x="1966738" y="2603575"/>
            <a:ext cx="13872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User Profile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9" name="Google Shape;649;p33"/>
          <p:cNvSpPr txBox="1"/>
          <p:nvPr/>
        </p:nvSpPr>
        <p:spPr>
          <a:xfrm>
            <a:off x="5671463" y="2604450"/>
            <a:ext cx="1655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Mes 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Commandes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0" name="Google Shape;650;p33"/>
          <p:cNvSpPr txBox="1"/>
          <p:nvPr/>
        </p:nvSpPr>
        <p:spPr>
          <a:xfrm>
            <a:off x="3972588" y="2603575"/>
            <a:ext cx="13872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1" name="Google Shape;651;p33"/>
          <p:cNvSpPr txBox="1"/>
          <p:nvPr/>
        </p:nvSpPr>
        <p:spPr>
          <a:xfrm>
            <a:off x="4026313" y="2604450"/>
            <a:ext cx="13872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Gestion des Produits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Gantt</a:t>
            </a:r>
            <a:endParaRPr/>
          </a:p>
        </p:txBody>
      </p:sp>
      <p:sp>
        <p:nvSpPr>
          <p:cNvPr id="657" name="Google Shape;657;p3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“Shopping Drive”, une hiérarchisation des tâches </a:t>
            </a:r>
            <a:endParaRPr/>
          </a:p>
        </p:txBody>
      </p:sp>
      <p:sp>
        <p:nvSpPr>
          <p:cNvPr id="658" name="Google Shape;658;p3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Résultat de recherche d'images pour &quot;ECETECH&quot;" id="659" name="Google Shape;6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34"/>
          <p:cNvSpPr txBox="1"/>
          <p:nvPr/>
        </p:nvSpPr>
        <p:spPr>
          <a:xfrm rot="5400000">
            <a:off x="6651900" y="2409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ésultat de recherche d'images pour &quot;ECETECH&quot;" id="666" name="Google Shape;6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5"/>
          <p:cNvSpPr txBox="1"/>
          <p:nvPr/>
        </p:nvSpPr>
        <p:spPr>
          <a:xfrm>
            <a:off x="514750" y="472347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4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8" name="Google Shape;668;p35"/>
          <p:cNvSpPr txBox="1"/>
          <p:nvPr/>
        </p:nvSpPr>
        <p:spPr>
          <a:xfrm rot="5398585">
            <a:off x="6651922" y="2409082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69" name="Google Shape;6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3850" y="1333725"/>
            <a:ext cx="6771126" cy="24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Bilan </a:t>
            </a:r>
            <a:endParaRPr/>
          </a:p>
        </p:txBody>
      </p:sp>
      <p:sp>
        <p:nvSpPr>
          <p:cNvPr id="675" name="Google Shape;675;p3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“Shopping Drive”, c’est ça !  </a:t>
            </a:r>
            <a:endParaRPr/>
          </a:p>
        </p:txBody>
      </p:sp>
      <p:sp>
        <p:nvSpPr>
          <p:cNvPr id="676" name="Google Shape;676;p3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Résultat de recherche d'images pour &quot;ECETECH&quot;" id="677" name="Google Shape;6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6"/>
          <p:cNvSpPr txBox="1"/>
          <p:nvPr/>
        </p:nvSpPr>
        <p:spPr>
          <a:xfrm rot="5400000">
            <a:off x="6651900" y="2409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7"/>
          <p:cNvSpPr txBox="1"/>
          <p:nvPr>
            <p:ph type="title"/>
          </p:nvPr>
        </p:nvSpPr>
        <p:spPr>
          <a:xfrm>
            <a:off x="1563250" y="1187375"/>
            <a:ext cx="71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Pour résumer Shopping Drive c’est : </a:t>
            </a:r>
            <a:endParaRPr sz="3000"/>
          </a:p>
        </p:txBody>
      </p:sp>
      <p:sp>
        <p:nvSpPr>
          <p:cNvPr id="684" name="Google Shape;684;p37"/>
          <p:cNvSpPr txBox="1"/>
          <p:nvPr>
            <p:ph idx="1" type="body"/>
          </p:nvPr>
        </p:nvSpPr>
        <p:spPr>
          <a:xfrm>
            <a:off x="1692825" y="2255125"/>
            <a:ext cx="5603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Une bonne expérience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Une cohésion d’équipe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Un projet intéressant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Meilleur approfondissement des notions vues en cours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Cela nous a permit de faire face aux difficultés de parcours (2 abandons)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p37"/>
          <p:cNvSpPr txBox="1"/>
          <p:nvPr/>
        </p:nvSpPr>
        <p:spPr>
          <a:xfrm>
            <a:off x="608050" y="46052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687" name="Google Shape;6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8175" y="692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7"/>
          <p:cNvSpPr txBox="1"/>
          <p:nvPr/>
        </p:nvSpPr>
        <p:spPr>
          <a:xfrm rot="5400000">
            <a:off x="6804300" y="2790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Améliorations  </a:t>
            </a:r>
            <a:endParaRPr/>
          </a:p>
        </p:txBody>
      </p:sp>
      <p:sp>
        <p:nvSpPr>
          <p:cNvPr id="694" name="Google Shape;694;p3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“Shopping Drive”, ça pourrait être aussi ? </a:t>
            </a:r>
            <a:endParaRPr/>
          </a:p>
        </p:txBody>
      </p:sp>
      <p:sp>
        <p:nvSpPr>
          <p:cNvPr id="695" name="Google Shape;695;p3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Résultat de recherche d'images pour &quot;ECETECH&quot;" id="696" name="Google Shape;6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8"/>
          <p:cNvSpPr txBox="1"/>
          <p:nvPr/>
        </p:nvSpPr>
        <p:spPr>
          <a:xfrm rot="5400000">
            <a:off x="6651900" y="23329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9"/>
          <p:cNvSpPr txBox="1"/>
          <p:nvPr>
            <p:ph type="title"/>
          </p:nvPr>
        </p:nvSpPr>
        <p:spPr>
          <a:xfrm>
            <a:off x="1563250" y="1187375"/>
            <a:ext cx="71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Pour améliorer Shopping Drive il faut : </a:t>
            </a:r>
            <a:endParaRPr sz="3000"/>
          </a:p>
        </p:txBody>
      </p:sp>
      <p:sp>
        <p:nvSpPr>
          <p:cNvPr id="703" name="Google Shape;703;p39"/>
          <p:cNvSpPr txBox="1"/>
          <p:nvPr>
            <p:ph idx="1" type="body"/>
          </p:nvPr>
        </p:nvSpPr>
        <p:spPr>
          <a:xfrm>
            <a:off x="1692825" y="2255125"/>
            <a:ext cx="5603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Commencer dès le début avec un unique projet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Pouvoir améliorer le design de chaque pages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Avoir plus de fichiers en commun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Ajouter</a:t>
            </a:r>
            <a:r>
              <a:rPr lang="en"/>
              <a:t> une partie livreur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Instancier Google Maps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Ajouter Option “Partager Commande par mail”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Avoir un statut de chaque commandes (prêtes, le temps, ...)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Tenir compte du stock du commerçant lors d’une commande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p39"/>
          <p:cNvSpPr txBox="1"/>
          <p:nvPr/>
        </p:nvSpPr>
        <p:spPr>
          <a:xfrm>
            <a:off x="608050" y="46052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706" name="Google Shape;7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8175" y="692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9"/>
          <p:cNvSpPr txBox="1"/>
          <p:nvPr/>
        </p:nvSpPr>
        <p:spPr>
          <a:xfrm rot="5400000">
            <a:off x="6804300" y="2790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projet</a:t>
            </a:r>
            <a:endParaRPr/>
          </a:p>
        </p:txBody>
      </p:sp>
      <p:sp>
        <p:nvSpPr>
          <p:cNvPr id="355" name="Google Shape;355;p1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Qu’est-ce que “Shopping Drive” ? </a:t>
            </a:r>
            <a:endParaRPr/>
          </a:p>
        </p:txBody>
      </p:sp>
      <p:sp>
        <p:nvSpPr>
          <p:cNvPr id="356" name="Google Shape;356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Résultat de recherche d'images pour &quot;ECETECH&quot;" id="357" name="Google Shape;3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3"/>
          <p:cNvSpPr txBox="1"/>
          <p:nvPr/>
        </p:nvSpPr>
        <p:spPr>
          <a:xfrm rot="5400000">
            <a:off x="6651900" y="22567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Démonstration </a:t>
            </a:r>
            <a:endParaRPr/>
          </a:p>
        </p:txBody>
      </p:sp>
      <p:sp>
        <p:nvSpPr>
          <p:cNvPr id="713" name="Google Shape;713;p40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 2, 3, Let’s buy in </a:t>
            </a:r>
            <a:r>
              <a:rPr lang="en"/>
              <a:t>“Shopping Drive” !</a:t>
            </a:r>
            <a:endParaRPr/>
          </a:p>
        </p:txBody>
      </p:sp>
      <p:sp>
        <p:nvSpPr>
          <p:cNvPr id="714" name="Google Shape;714;p4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Résultat de recherche d'images pour &quot;ECETECH&quot;" id="715" name="Google Shape;7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40"/>
          <p:cNvSpPr txBox="1"/>
          <p:nvPr/>
        </p:nvSpPr>
        <p:spPr>
          <a:xfrm rot="5400000">
            <a:off x="6728100" y="2409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1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2" name="Google Shape;722;p41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Merci </a:t>
            </a:r>
            <a:r>
              <a:rPr lang="en" sz="8000"/>
              <a:t>!</a:t>
            </a:r>
            <a:endParaRPr sz="8000"/>
          </a:p>
        </p:txBody>
      </p:sp>
      <p:sp>
        <p:nvSpPr>
          <p:cNvPr id="723" name="Google Shape;723;p41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Des questions ?</a:t>
            </a:r>
            <a:endParaRPr/>
          </a:p>
        </p:txBody>
      </p:sp>
      <p:sp>
        <p:nvSpPr>
          <p:cNvPr id="724" name="Google Shape;724;p41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ésultat de recherche d'images pour &quot;ECETECH&quot;" id="726" name="Google Shape;7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975" y="1005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41"/>
          <p:cNvSpPr txBox="1"/>
          <p:nvPr/>
        </p:nvSpPr>
        <p:spPr>
          <a:xfrm rot="5400000">
            <a:off x="6804300" y="2790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 sz="12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ésultat de recherche d'images pour &quot;ECETECH&quot;" id="364" name="Google Shape;3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4"/>
          <p:cNvSpPr txBox="1"/>
          <p:nvPr/>
        </p:nvSpPr>
        <p:spPr>
          <a:xfrm>
            <a:off x="514750" y="472347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4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 rot="5400000">
            <a:off x="6651900" y="23329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drive en  france&quot;" id="367" name="Google Shape;3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6950" y="830039"/>
            <a:ext cx="2978575" cy="348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drive hyper marché&quot;" id="368" name="Google Shape;3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9588" y="1578925"/>
            <a:ext cx="3145350" cy="18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"/>
          <p:cNvSpPr txBox="1"/>
          <p:nvPr>
            <p:ph type="title"/>
          </p:nvPr>
        </p:nvSpPr>
        <p:spPr>
          <a:xfrm>
            <a:off x="1563250" y="1187375"/>
            <a:ext cx="71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Pour résumer Shopping Drive c’est : </a:t>
            </a:r>
            <a:endParaRPr sz="3000"/>
          </a:p>
        </p:txBody>
      </p:sp>
      <p:sp>
        <p:nvSpPr>
          <p:cNvPr id="374" name="Google Shape;374;p15"/>
          <p:cNvSpPr txBox="1"/>
          <p:nvPr>
            <p:ph idx="1" type="body"/>
          </p:nvPr>
        </p:nvSpPr>
        <p:spPr>
          <a:xfrm>
            <a:off x="1692825" y="2255125"/>
            <a:ext cx="5603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Une application mobile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Deux types d’utilisateurs : client / vendeur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Cross-canal*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* Cela veut dire qu’un client / prospect peut commander un achat sur le net et le récupérer en magasin ou vice versa. </a:t>
            </a:r>
            <a:endParaRPr/>
          </a:p>
        </p:txBody>
      </p:sp>
      <p:sp>
        <p:nvSpPr>
          <p:cNvPr id="375" name="Google Shape;375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15"/>
          <p:cNvSpPr txBox="1"/>
          <p:nvPr/>
        </p:nvSpPr>
        <p:spPr>
          <a:xfrm>
            <a:off x="608050" y="460522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Résultat de recherche d'images pour &quot;ECETECH&quot;" id="377" name="Google Shape;3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8175" y="69225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5"/>
          <p:cNvSpPr txBox="1"/>
          <p:nvPr/>
        </p:nvSpPr>
        <p:spPr>
          <a:xfrm rot="5400000">
            <a:off x="6804300" y="2790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Outils utilisés </a:t>
            </a:r>
            <a:endParaRPr/>
          </a:p>
        </p:txBody>
      </p:sp>
      <p:sp>
        <p:nvSpPr>
          <p:cNvPr id="384" name="Google Shape;384;p1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“Shopping Drive”, une conception de qualité  </a:t>
            </a:r>
            <a:endParaRPr/>
          </a:p>
        </p:txBody>
      </p:sp>
      <p:sp>
        <p:nvSpPr>
          <p:cNvPr id="385" name="Google Shape;385;p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Résultat de recherche d'images pour &quot;ECETECH&quot;" id="386" name="Google Shape;3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6"/>
          <p:cNvSpPr txBox="1"/>
          <p:nvPr/>
        </p:nvSpPr>
        <p:spPr>
          <a:xfrm rot="5400000">
            <a:off x="6651900" y="24091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213" y="258750"/>
            <a:ext cx="3880349" cy="10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37" y="2099200"/>
            <a:ext cx="1038225" cy="12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219" y="1726288"/>
            <a:ext cx="1228175" cy="12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1844" y="3402175"/>
            <a:ext cx="1228175" cy="12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5269" y="1726288"/>
            <a:ext cx="1228175" cy="12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7"/>
          <p:cNvSpPr txBox="1"/>
          <p:nvPr/>
        </p:nvSpPr>
        <p:spPr>
          <a:xfrm>
            <a:off x="475501" y="3441200"/>
            <a:ext cx="854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Android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2334213" y="3046025"/>
            <a:ext cx="1456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Authentication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0" name="Google Shape;400;p17"/>
          <p:cNvSpPr txBox="1"/>
          <p:nvPr/>
        </p:nvSpPr>
        <p:spPr>
          <a:xfrm>
            <a:off x="5227238" y="3046025"/>
            <a:ext cx="1038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Storage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1" name="Google Shape;401;p17"/>
          <p:cNvSpPr txBox="1"/>
          <p:nvPr/>
        </p:nvSpPr>
        <p:spPr>
          <a:xfrm>
            <a:off x="3562387" y="4630350"/>
            <a:ext cx="1847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Realtime Database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02" name="Google Shape;4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7787" y="153437"/>
            <a:ext cx="1347925" cy="1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7"/>
          <p:cNvSpPr txBox="1"/>
          <p:nvPr/>
        </p:nvSpPr>
        <p:spPr>
          <a:xfrm rot="5400000">
            <a:off x="6728100" y="21805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04" name="Google Shape;40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35000" y="1985175"/>
            <a:ext cx="1347951" cy="134795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7"/>
          <p:cNvSpPr txBox="1"/>
          <p:nvPr/>
        </p:nvSpPr>
        <p:spPr>
          <a:xfrm>
            <a:off x="6957775" y="1510738"/>
            <a:ext cx="1502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Android Studio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p17"/>
          <p:cNvSpPr txBox="1"/>
          <p:nvPr/>
        </p:nvSpPr>
        <p:spPr>
          <a:xfrm>
            <a:off x="7341875" y="3333125"/>
            <a:ext cx="85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GitHub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Projet</a:t>
            </a:r>
            <a:endParaRPr/>
          </a:p>
        </p:txBody>
      </p:sp>
      <p:sp>
        <p:nvSpPr>
          <p:cNvPr id="412" name="Google Shape;412;p1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“Shopping Drive” plus qu’une application, un concept ! </a:t>
            </a:r>
            <a:endParaRPr/>
          </a:p>
        </p:txBody>
      </p:sp>
      <p:sp>
        <p:nvSpPr>
          <p:cNvPr id="413" name="Google Shape;413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Résultat de recherche d'images pour &quot;ECETECH&quot;" id="414" name="Google Shape;4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8"/>
          <p:cNvSpPr txBox="1"/>
          <p:nvPr/>
        </p:nvSpPr>
        <p:spPr>
          <a:xfrm rot="5400000">
            <a:off x="6651900" y="24853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ésultat de recherche d'images pour &quot;ECETECH&quot;" id="421" name="Google Shape;4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25" y="4365450"/>
            <a:ext cx="691800" cy="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9"/>
          <p:cNvSpPr txBox="1"/>
          <p:nvPr/>
        </p:nvSpPr>
        <p:spPr>
          <a:xfrm>
            <a:off x="514750" y="4723475"/>
            <a:ext cx="1694400" cy="378900"/>
          </a:xfrm>
          <a:prstGeom prst="rect">
            <a:avLst/>
          </a:prstGeom>
          <a:noFill/>
          <a:ln cap="flat" cmpd="sng" w="9525">
            <a:solidFill>
              <a:srgbClr val="1ED7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action="ppaction://hlinksldjump" r:id="rId4"/>
              </a:rPr>
              <a:t>Retour sommaire</a:t>
            </a:r>
            <a:endParaRPr>
              <a:solidFill>
                <a:srgbClr val="1ED7B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3" name="Google Shape;423;p19"/>
          <p:cNvSpPr txBox="1"/>
          <p:nvPr/>
        </p:nvSpPr>
        <p:spPr>
          <a:xfrm rot="5400000">
            <a:off x="6651900" y="2332950"/>
            <a:ext cx="4374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LOVITON Thomas &amp; DUZANT Jean-Laurent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24" name="Google Shape;4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225" y="827349"/>
            <a:ext cx="5674800" cy="41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9"/>
          <p:cNvSpPr txBox="1"/>
          <p:nvPr>
            <p:ph idx="4294967295" type="title"/>
          </p:nvPr>
        </p:nvSpPr>
        <p:spPr>
          <a:xfrm>
            <a:off x="2000275" y="118475"/>
            <a:ext cx="6416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Modèle Conceptuel de Données</a:t>
            </a:r>
            <a:r>
              <a:rPr lang="en" sz="3000"/>
              <a:t> :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