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544" autoAdjust="0"/>
    <p:restoredTop sz="82189" autoAdjust="0"/>
  </p:normalViewPr>
  <p:slideViewPr>
    <p:cSldViewPr snapToGrid="0">
      <p:cViewPr varScale="1">
        <p:scale>
          <a:sx n="59" d="100"/>
          <a:sy n="59" d="100"/>
        </p:scale>
        <p:origin x="1524" y="90"/>
      </p:cViewPr>
      <p:guideLst/>
    </p:cSldViewPr>
  </p:slid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D396A9-4062-4123-A7DC-7B1ABBFC8B93}" type="datetimeFigureOut">
              <a:rPr lang="es-CO" smtClean="0"/>
              <a:t>15/12/2021</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200596-57FF-46C1-A2F8-1DF8CD52E162}" type="slidenum">
              <a:rPr lang="es-CO" smtClean="0"/>
              <a:t>‹Nº›</a:t>
            </a:fld>
            <a:endParaRPr lang="es-CO"/>
          </a:p>
        </p:txBody>
      </p:sp>
    </p:spTree>
    <p:extLst>
      <p:ext uri="{BB962C8B-B14F-4D97-AF65-F5344CB8AC3E}">
        <p14:creationId xmlns:p14="http://schemas.microsoft.com/office/powerpoint/2010/main" val="2034427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68200596-57FF-46C1-A2F8-1DF8CD52E162}" type="slidenum">
              <a:rPr lang="es-CO" smtClean="0"/>
              <a:t>1</a:t>
            </a:fld>
            <a:endParaRPr lang="es-CO"/>
          </a:p>
        </p:txBody>
      </p:sp>
    </p:spTree>
    <p:extLst>
      <p:ext uri="{BB962C8B-B14F-4D97-AF65-F5344CB8AC3E}">
        <p14:creationId xmlns:p14="http://schemas.microsoft.com/office/powerpoint/2010/main" val="2589565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b="0" i="0" dirty="0">
                <a:solidFill>
                  <a:srgbClr val="444444"/>
                </a:solidFill>
                <a:effectLst/>
                <a:latin typeface="Georgia" panose="02040502050405020303" pitchFamily="18" charset="0"/>
              </a:rPr>
              <a:t>Se basan en la estructura del espacio de estados y determinan estrategias sistemáticas para su exploración, es decir, que siguen una estrategia fija a la hora de visitar los nodos que representan los estados del problema. Se trata también de algoritmos exhaustivos, de manera que, en el peor de los casos, pueden acabar recorriendo todos los nodos del problema para hallar la solución.</a:t>
            </a:r>
            <a:endParaRPr lang="es-CO" dirty="0"/>
          </a:p>
        </p:txBody>
      </p:sp>
      <p:sp>
        <p:nvSpPr>
          <p:cNvPr id="4" name="Marcador de número de diapositiva 3"/>
          <p:cNvSpPr>
            <a:spLocks noGrp="1"/>
          </p:cNvSpPr>
          <p:nvPr>
            <p:ph type="sldNum" sz="quarter" idx="5"/>
          </p:nvPr>
        </p:nvSpPr>
        <p:spPr/>
        <p:txBody>
          <a:bodyPr/>
          <a:lstStyle/>
          <a:p>
            <a:fld id="{68200596-57FF-46C1-A2F8-1DF8CD52E162}" type="slidenum">
              <a:rPr lang="es-CO" smtClean="0"/>
              <a:t>2</a:t>
            </a:fld>
            <a:endParaRPr lang="es-CO"/>
          </a:p>
        </p:txBody>
      </p:sp>
    </p:spTree>
    <p:extLst>
      <p:ext uri="{BB962C8B-B14F-4D97-AF65-F5344CB8AC3E}">
        <p14:creationId xmlns:p14="http://schemas.microsoft.com/office/powerpoint/2010/main" val="41758310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sz="1800" b="0" i="0" u="none" strike="noStrike" baseline="0" dirty="0">
                <a:solidFill>
                  <a:srgbClr val="000000"/>
                </a:solidFill>
                <a:latin typeface="Times New Roman" panose="02020603050405020304" pitchFamily="18" charset="0"/>
              </a:rPr>
              <a:t> siguiente a esto, para cada uno de los vecinos del nodo se exploran sus respectivos vecinos adyacentes ; se continua ejecutando este proceso hasta recorrer todo el grafo teniendo en cuenta que si durante el proceso se encuentra el nodo que buscamos antes de recorrer todo el grafo , se concluye la búsqueda . </a:t>
            </a:r>
            <a:endParaRPr lang="es-CO" dirty="0"/>
          </a:p>
        </p:txBody>
      </p:sp>
      <p:sp>
        <p:nvSpPr>
          <p:cNvPr id="4" name="Marcador de número de diapositiva 3"/>
          <p:cNvSpPr>
            <a:spLocks noGrp="1"/>
          </p:cNvSpPr>
          <p:nvPr>
            <p:ph type="sldNum" sz="quarter" idx="5"/>
          </p:nvPr>
        </p:nvSpPr>
        <p:spPr/>
        <p:txBody>
          <a:bodyPr/>
          <a:lstStyle/>
          <a:p>
            <a:fld id="{68200596-57FF-46C1-A2F8-1DF8CD52E162}" type="slidenum">
              <a:rPr lang="es-CO" smtClean="0"/>
              <a:t>4</a:t>
            </a:fld>
            <a:endParaRPr lang="es-CO"/>
          </a:p>
        </p:txBody>
      </p:sp>
    </p:spTree>
    <p:extLst>
      <p:ext uri="{BB962C8B-B14F-4D97-AF65-F5344CB8AC3E}">
        <p14:creationId xmlns:p14="http://schemas.microsoft.com/office/powerpoint/2010/main" val="39139067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sz="1800" b="0" i="0" u="none" strike="noStrike" baseline="0" dirty="0">
                <a:solidFill>
                  <a:srgbClr val="000000"/>
                </a:solidFill>
                <a:latin typeface="Times New Roman" panose="02020603050405020304" pitchFamily="18" charset="0"/>
              </a:rPr>
              <a:t>Para llevar a cabo el procedimiento BFS se va a necesitar pasar el grafo, el vértice origen y el vértice a buscar como parámetros, seguido a esto se declara una cola compuesta por el vértice origen el cual se marca como visitado, el proceso va a continuar mientras la cola no este vacía, lo que significa que siempre va a haber vecinos del vértice a visitar ; luego se extrae el primer componente de la cola y se compara con el vértice a buscar , de ser el mismo la búsqueda se da por concluida, de lo contrario se obtiene una lista con los vecinos del vértice los cuales serán marcados como visitados y se agregaran a la cola para continuar con el proceso, en caso de recorrer todo el grafo sin encontrar el vértice a buscar el proceso de da por terminado sin coincidencias. </a:t>
            </a:r>
            <a:endParaRPr lang="es-CO" dirty="0"/>
          </a:p>
        </p:txBody>
      </p:sp>
      <p:sp>
        <p:nvSpPr>
          <p:cNvPr id="4" name="Marcador de número de diapositiva 3"/>
          <p:cNvSpPr>
            <a:spLocks noGrp="1"/>
          </p:cNvSpPr>
          <p:nvPr>
            <p:ph type="sldNum" sz="quarter" idx="5"/>
          </p:nvPr>
        </p:nvSpPr>
        <p:spPr/>
        <p:txBody>
          <a:bodyPr/>
          <a:lstStyle/>
          <a:p>
            <a:fld id="{68200596-57FF-46C1-A2F8-1DF8CD52E162}" type="slidenum">
              <a:rPr lang="es-CO" smtClean="0"/>
              <a:t>6</a:t>
            </a:fld>
            <a:endParaRPr lang="es-CO"/>
          </a:p>
        </p:txBody>
      </p:sp>
    </p:spTree>
    <p:extLst>
      <p:ext uri="{BB962C8B-B14F-4D97-AF65-F5344CB8AC3E}">
        <p14:creationId xmlns:p14="http://schemas.microsoft.com/office/powerpoint/2010/main" val="38633066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68200596-57FF-46C1-A2F8-1DF8CD52E162}" type="slidenum">
              <a:rPr lang="es-CO" smtClean="0"/>
              <a:t>7</a:t>
            </a:fld>
            <a:endParaRPr lang="es-CO"/>
          </a:p>
        </p:txBody>
      </p:sp>
    </p:spTree>
    <p:extLst>
      <p:ext uri="{BB962C8B-B14F-4D97-AF65-F5344CB8AC3E}">
        <p14:creationId xmlns:p14="http://schemas.microsoft.com/office/powerpoint/2010/main" val="11180065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b="0" i="0" dirty="0">
                <a:solidFill>
                  <a:srgbClr val="444444"/>
                </a:solidFill>
                <a:effectLst/>
                <a:latin typeface="Georgia" panose="02040502050405020303" pitchFamily="18" charset="0"/>
              </a:rPr>
              <a:t>Una de las formas para intentar reducir este tiempo de búsqueda a cotas más razonables pasa por hacer intervenir dentro del funcionamiento del algoritmo de búsqueda conocimiento adicional sobre el problema que se está intentando resolver. En consecuencia, perderemos en generalidad, a cambio de ganar en eficiencia temporal.</a:t>
            </a:r>
            <a:endParaRPr lang="es-CO" dirty="0"/>
          </a:p>
        </p:txBody>
      </p:sp>
      <p:sp>
        <p:nvSpPr>
          <p:cNvPr id="4" name="Marcador de número de diapositiva 3"/>
          <p:cNvSpPr>
            <a:spLocks noGrp="1"/>
          </p:cNvSpPr>
          <p:nvPr>
            <p:ph type="sldNum" sz="quarter" idx="5"/>
          </p:nvPr>
        </p:nvSpPr>
        <p:spPr/>
        <p:txBody>
          <a:bodyPr/>
          <a:lstStyle/>
          <a:p>
            <a:fld id="{68200596-57FF-46C1-A2F8-1DF8CD52E162}" type="slidenum">
              <a:rPr lang="es-CO" smtClean="0"/>
              <a:t>8</a:t>
            </a:fld>
            <a:endParaRPr lang="es-CO"/>
          </a:p>
        </p:txBody>
      </p:sp>
    </p:spTree>
    <p:extLst>
      <p:ext uri="{BB962C8B-B14F-4D97-AF65-F5344CB8AC3E}">
        <p14:creationId xmlns:p14="http://schemas.microsoft.com/office/powerpoint/2010/main" val="27440151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b="0" i="0" dirty="0">
                <a:solidFill>
                  <a:srgbClr val="444444"/>
                </a:solidFill>
                <a:effectLst/>
                <a:latin typeface="Georgia" panose="02040502050405020303" pitchFamily="18" charset="0"/>
              </a:rPr>
              <a:t>En la mayoría de los problemas, debido al tamaño del espacio de búsqueda, no podemos plantearnos generar todo el grafo asociado de una vez, sino que deber ser generado a medida que es explorado, por lo que se tienen dos elementos fundamentales que intervienen en el coste del camino que va desde el estado inicial hasta la solución que buscamos</a:t>
            </a:r>
            <a:endParaRPr lang="es-CO" dirty="0"/>
          </a:p>
        </p:txBody>
      </p:sp>
      <p:sp>
        <p:nvSpPr>
          <p:cNvPr id="4" name="Marcador de número de diapositiva 3"/>
          <p:cNvSpPr>
            <a:spLocks noGrp="1"/>
          </p:cNvSpPr>
          <p:nvPr>
            <p:ph type="sldNum" sz="quarter" idx="5"/>
          </p:nvPr>
        </p:nvSpPr>
        <p:spPr/>
        <p:txBody>
          <a:bodyPr/>
          <a:lstStyle/>
          <a:p>
            <a:fld id="{68200596-57FF-46C1-A2F8-1DF8CD52E162}" type="slidenum">
              <a:rPr lang="es-CO" smtClean="0"/>
              <a:t>9</a:t>
            </a:fld>
            <a:endParaRPr lang="es-CO"/>
          </a:p>
        </p:txBody>
      </p:sp>
    </p:spTree>
    <p:extLst>
      <p:ext uri="{BB962C8B-B14F-4D97-AF65-F5344CB8AC3E}">
        <p14:creationId xmlns:p14="http://schemas.microsoft.com/office/powerpoint/2010/main" val="17136949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b="0" i="0" dirty="0">
                <a:solidFill>
                  <a:srgbClr val="444444"/>
                </a:solidFill>
                <a:effectLst/>
                <a:latin typeface="Georgia" panose="02040502050405020303" pitchFamily="18" charset="0"/>
              </a:rPr>
              <a:t>Así pues, esta función heurística de coste futuro se vuelve fundamental en la resolución eficiente del problema, de forma que, cuanto más ajustada esté al coste real, mejor funcionarán los algoritmos que hagan uso de ella. El fundamento de los algoritmos de búsqueda heurística será el modo de elegir qué nodo explorar primero, para ello podemos utilizar diferentes estrategias que nos darán diferentes propiedades.</a:t>
            </a:r>
            <a:endParaRPr lang="es-CO" dirty="0"/>
          </a:p>
        </p:txBody>
      </p:sp>
      <p:sp>
        <p:nvSpPr>
          <p:cNvPr id="4" name="Marcador de número de diapositiva 3"/>
          <p:cNvSpPr>
            <a:spLocks noGrp="1"/>
          </p:cNvSpPr>
          <p:nvPr>
            <p:ph type="sldNum" sz="quarter" idx="5"/>
          </p:nvPr>
        </p:nvSpPr>
        <p:spPr/>
        <p:txBody>
          <a:bodyPr/>
          <a:lstStyle/>
          <a:p>
            <a:fld id="{68200596-57FF-46C1-A2F8-1DF8CD52E162}" type="slidenum">
              <a:rPr lang="es-CO" smtClean="0"/>
              <a:t>10</a:t>
            </a:fld>
            <a:endParaRPr lang="es-CO"/>
          </a:p>
        </p:txBody>
      </p:sp>
    </p:spTree>
    <p:extLst>
      <p:ext uri="{BB962C8B-B14F-4D97-AF65-F5344CB8AC3E}">
        <p14:creationId xmlns:p14="http://schemas.microsoft.com/office/powerpoint/2010/main" val="36424987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12/15/2021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12/15/2021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12/15/2021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12/15/2021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12/15/2021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12/15/2021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12/15/2021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12/15/2021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12/15/2021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12/15/2021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12/15/2021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83CBD9-2B1A-40C9-BFB9-CA1B9C1BE075}"/>
              </a:ext>
            </a:extLst>
          </p:cNvPr>
          <p:cNvSpPr>
            <a:spLocks noGrp="1"/>
          </p:cNvSpPr>
          <p:nvPr>
            <p:ph type="ctrTitle"/>
          </p:nvPr>
        </p:nvSpPr>
        <p:spPr>
          <a:xfrm>
            <a:off x="1700212" y="702364"/>
            <a:ext cx="8791575" cy="1045059"/>
          </a:xfrm>
        </p:spPr>
        <p:txBody>
          <a:bodyPr/>
          <a:lstStyle/>
          <a:p>
            <a:pPr algn="ctr"/>
            <a:r>
              <a:rPr lang="es-MX" dirty="0"/>
              <a:t>Segunda previa:</a:t>
            </a:r>
            <a:endParaRPr lang="es-CO" dirty="0"/>
          </a:p>
        </p:txBody>
      </p:sp>
      <p:sp>
        <p:nvSpPr>
          <p:cNvPr id="6" name="Título 1">
            <a:extLst>
              <a:ext uri="{FF2B5EF4-FFF2-40B4-BE49-F238E27FC236}">
                <a16:creationId xmlns:a16="http://schemas.microsoft.com/office/drawing/2014/main" id="{9BC941CD-6988-4CF0-A229-84A47D92D5B4}"/>
              </a:ext>
            </a:extLst>
          </p:cNvPr>
          <p:cNvSpPr txBox="1">
            <a:spLocks/>
          </p:cNvSpPr>
          <p:nvPr/>
        </p:nvSpPr>
        <p:spPr>
          <a:xfrm>
            <a:off x="1700212" y="2140225"/>
            <a:ext cx="8791575" cy="104505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pPr algn="ctr"/>
            <a:r>
              <a:rPr lang="es-MX" dirty="0"/>
              <a:t>Tipos de búsqueda </a:t>
            </a:r>
            <a:endParaRPr lang="es-CO" dirty="0"/>
          </a:p>
        </p:txBody>
      </p:sp>
    </p:spTree>
    <p:extLst>
      <p:ext uri="{BB962C8B-B14F-4D97-AF65-F5344CB8AC3E}">
        <p14:creationId xmlns:p14="http://schemas.microsoft.com/office/powerpoint/2010/main" val="3631075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8F2FB4-FBE1-4AC7-9C71-A71D7B4A157F}"/>
              </a:ext>
            </a:extLst>
          </p:cNvPr>
          <p:cNvSpPr>
            <a:spLocks noGrp="1"/>
          </p:cNvSpPr>
          <p:nvPr>
            <p:ph type="title"/>
          </p:nvPr>
        </p:nvSpPr>
        <p:spPr/>
        <p:txBody>
          <a:bodyPr/>
          <a:lstStyle/>
          <a:p>
            <a:r>
              <a:rPr lang="es-MX" dirty="0"/>
              <a:t>Función heurística:</a:t>
            </a:r>
            <a:endParaRPr lang="es-CO" dirty="0"/>
          </a:p>
        </p:txBody>
      </p:sp>
      <p:sp>
        <p:nvSpPr>
          <p:cNvPr id="3" name="Marcador de contenido 2">
            <a:extLst>
              <a:ext uri="{FF2B5EF4-FFF2-40B4-BE49-F238E27FC236}">
                <a16:creationId xmlns:a16="http://schemas.microsoft.com/office/drawing/2014/main" id="{2D168B97-49E7-4DA3-8184-97ED949C1795}"/>
              </a:ext>
            </a:extLst>
          </p:cNvPr>
          <p:cNvSpPr>
            <a:spLocks noGrp="1"/>
          </p:cNvSpPr>
          <p:nvPr>
            <p:ph idx="1"/>
          </p:nvPr>
        </p:nvSpPr>
        <p:spPr/>
        <p:txBody>
          <a:bodyPr/>
          <a:lstStyle/>
          <a:p>
            <a:r>
              <a:rPr lang="es-MX" dirty="0"/>
              <a:t>Devuelve una estimación del coste del camino mas corto que queda por recorrer desde el nodo actual hasta el nodo solución.</a:t>
            </a:r>
          </a:p>
          <a:p>
            <a:r>
              <a:rPr lang="es-MX" dirty="0"/>
              <a:t>Debe cumplir dos condiciones :</a:t>
            </a:r>
          </a:p>
          <a:p>
            <a:pPr marL="0" indent="0">
              <a:buNone/>
            </a:pPr>
            <a:r>
              <a:rPr lang="es-MX" dirty="0"/>
              <a:t>         -Ser admisible </a:t>
            </a:r>
          </a:p>
          <a:p>
            <a:pPr marL="0" indent="0">
              <a:buNone/>
            </a:pPr>
            <a:r>
              <a:rPr lang="es-MX" dirty="0"/>
              <a:t>         -Ser consistente </a:t>
            </a:r>
            <a:endParaRPr lang="es-CO" dirty="0"/>
          </a:p>
        </p:txBody>
      </p:sp>
    </p:spTree>
    <p:extLst>
      <p:ext uri="{BB962C8B-B14F-4D97-AF65-F5344CB8AC3E}">
        <p14:creationId xmlns:p14="http://schemas.microsoft.com/office/powerpoint/2010/main" val="3837128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EDCE3D-AD71-4CF5-A1AA-A126FB4E47B8}"/>
              </a:ext>
            </a:extLst>
          </p:cNvPr>
          <p:cNvSpPr>
            <a:spLocks noGrp="1"/>
          </p:cNvSpPr>
          <p:nvPr>
            <p:ph type="title"/>
          </p:nvPr>
        </p:nvSpPr>
        <p:spPr/>
        <p:txBody>
          <a:bodyPr/>
          <a:lstStyle/>
          <a:p>
            <a:r>
              <a:rPr lang="es-MX" b="0" i="0" dirty="0">
                <a:effectLst/>
                <a:latin typeface="Georgia" panose="02040502050405020303" pitchFamily="18" charset="0"/>
              </a:rPr>
              <a:t>Búsqueda Primero el Mejor (</a:t>
            </a:r>
            <a:r>
              <a:rPr lang="es-MX" b="0" i="0" dirty="0" err="1">
                <a:effectLst/>
                <a:latin typeface="Georgia" panose="02040502050405020303" pitchFamily="18" charset="0"/>
              </a:rPr>
              <a:t>Best</a:t>
            </a:r>
            <a:r>
              <a:rPr lang="es-MX" b="0" i="0" dirty="0">
                <a:effectLst/>
                <a:latin typeface="Georgia" panose="02040502050405020303" pitchFamily="18" charset="0"/>
              </a:rPr>
              <a:t> – </a:t>
            </a:r>
            <a:r>
              <a:rPr lang="es-MX" b="0" i="0" dirty="0" err="1">
                <a:effectLst/>
                <a:latin typeface="Georgia" panose="02040502050405020303" pitchFamily="18" charset="0"/>
              </a:rPr>
              <a:t>First</a:t>
            </a:r>
            <a:r>
              <a:rPr lang="es-MX" b="0" i="0" dirty="0">
                <a:effectLst/>
                <a:latin typeface="Georgia" panose="02040502050405020303" pitchFamily="18" charset="0"/>
              </a:rPr>
              <a:t>)</a:t>
            </a:r>
            <a:endParaRPr lang="es-CO" dirty="0">
              <a:latin typeface="Georgia" panose="02040502050405020303" pitchFamily="18" charset="0"/>
            </a:endParaRPr>
          </a:p>
        </p:txBody>
      </p:sp>
      <p:sp>
        <p:nvSpPr>
          <p:cNvPr id="3" name="Marcador de contenido 2">
            <a:extLst>
              <a:ext uri="{FF2B5EF4-FFF2-40B4-BE49-F238E27FC236}">
                <a16:creationId xmlns:a16="http://schemas.microsoft.com/office/drawing/2014/main" id="{6CE5E51B-9E36-4981-B66D-981991CC84E8}"/>
              </a:ext>
            </a:extLst>
          </p:cNvPr>
          <p:cNvSpPr>
            <a:spLocks noGrp="1"/>
          </p:cNvSpPr>
          <p:nvPr>
            <p:ph idx="1"/>
          </p:nvPr>
        </p:nvSpPr>
        <p:spPr/>
        <p:txBody>
          <a:bodyPr>
            <a:normAutofit fontScale="85000" lnSpcReduction="10000"/>
          </a:bodyPr>
          <a:lstStyle/>
          <a:p>
            <a:r>
              <a:rPr lang="es-MX" b="0" i="0" dirty="0">
                <a:effectLst/>
                <a:latin typeface="Georgia" panose="02040502050405020303" pitchFamily="18" charset="0"/>
              </a:rPr>
              <a:t>La búsqueda primero el mejor es un caso en el cual se selecciona un nodo para la expansión basada en una función de evaluación f(n), Esta función evaluación devuelve un número que sirve para representar lo deseable o indeseable que seria la expansión de un nodo. </a:t>
            </a:r>
          </a:p>
          <a:p>
            <a:r>
              <a:rPr lang="es-MX" b="0" i="0" dirty="0">
                <a:effectLst/>
                <a:latin typeface="Georgia" panose="02040502050405020303" pitchFamily="18" charset="0"/>
              </a:rPr>
              <a:t>Se expande primero aquel nodo que tiene mejor evaluación, Se escoge el que parece ser el mejor pero puede no serlo; Hay una familia entera de algoritmos de Búsqueda-Primero- Mejor con funciones de evaluación diferentes. </a:t>
            </a:r>
          </a:p>
          <a:p>
            <a:r>
              <a:rPr lang="es-MX" b="0" i="0" dirty="0">
                <a:effectLst/>
                <a:latin typeface="Georgia" panose="02040502050405020303" pitchFamily="18" charset="0"/>
              </a:rPr>
              <a:t>Un componente clave de estos algoritmos es una función heurística, denotada h(n): • h(n) = coste estimado del camino más barato desde el nodo n a un nodo objetivo.</a:t>
            </a:r>
            <a:endParaRPr lang="es-CO" dirty="0">
              <a:latin typeface="Georgia" panose="02040502050405020303" pitchFamily="18" charset="0"/>
            </a:endParaRPr>
          </a:p>
        </p:txBody>
      </p:sp>
    </p:spTree>
    <p:extLst>
      <p:ext uri="{BB962C8B-B14F-4D97-AF65-F5344CB8AC3E}">
        <p14:creationId xmlns:p14="http://schemas.microsoft.com/office/powerpoint/2010/main" val="3913328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297728-6745-4763-917D-1EFE1DD7A029}"/>
              </a:ext>
            </a:extLst>
          </p:cNvPr>
          <p:cNvSpPr>
            <a:spLocks noGrp="1"/>
          </p:cNvSpPr>
          <p:nvPr>
            <p:ph type="title"/>
          </p:nvPr>
        </p:nvSpPr>
        <p:spPr>
          <a:xfrm>
            <a:off x="1141413" y="128661"/>
            <a:ext cx="9905998" cy="491825"/>
          </a:xfrm>
        </p:spPr>
        <p:txBody>
          <a:bodyPr>
            <a:normAutofit fontScale="90000"/>
          </a:bodyPr>
          <a:lstStyle/>
          <a:p>
            <a:r>
              <a:rPr lang="es-MX" dirty="0">
                <a:latin typeface="Georgia" panose="02040502050405020303" pitchFamily="18" charset="0"/>
              </a:rPr>
              <a:t>Seudocódigo</a:t>
            </a:r>
            <a:r>
              <a:rPr lang="es-MX" dirty="0"/>
              <a:t> </a:t>
            </a:r>
            <a:r>
              <a:rPr lang="es-MX" b="0" i="0" dirty="0">
                <a:effectLst/>
                <a:latin typeface="Georgia" panose="02040502050405020303" pitchFamily="18" charset="0"/>
              </a:rPr>
              <a:t>(</a:t>
            </a:r>
            <a:r>
              <a:rPr lang="es-MX" b="0" i="0" dirty="0" err="1">
                <a:effectLst/>
                <a:latin typeface="Georgia" panose="02040502050405020303" pitchFamily="18" charset="0"/>
              </a:rPr>
              <a:t>Best</a:t>
            </a:r>
            <a:r>
              <a:rPr lang="es-MX" b="0" i="0" dirty="0">
                <a:effectLst/>
                <a:latin typeface="Georgia" panose="02040502050405020303" pitchFamily="18" charset="0"/>
              </a:rPr>
              <a:t> – </a:t>
            </a:r>
            <a:r>
              <a:rPr lang="es-MX" b="0" i="0" dirty="0" err="1">
                <a:effectLst/>
                <a:latin typeface="Georgia" panose="02040502050405020303" pitchFamily="18" charset="0"/>
              </a:rPr>
              <a:t>First</a:t>
            </a:r>
            <a:r>
              <a:rPr lang="es-MX" b="0" i="0" dirty="0">
                <a:effectLst/>
                <a:latin typeface="Georgia" panose="02040502050405020303" pitchFamily="18" charset="0"/>
              </a:rPr>
              <a:t>):</a:t>
            </a:r>
            <a:endParaRPr lang="es-CO" dirty="0"/>
          </a:p>
        </p:txBody>
      </p:sp>
      <p:sp>
        <p:nvSpPr>
          <p:cNvPr id="5" name="CuadroTexto 4">
            <a:extLst>
              <a:ext uri="{FF2B5EF4-FFF2-40B4-BE49-F238E27FC236}">
                <a16:creationId xmlns:a16="http://schemas.microsoft.com/office/drawing/2014/main" id="{A8ADB705-67E8-4FB7-94C6-29D1F7B016EC}"/>
              </a:ext>
            </a:extLst>
          </p:cNvPr>
          <p:cNvSpPr txBox="1"/>
          <p:nvPr/>
        </p:nvSpPr>
        <p:spPr>
          <a:xfrm>
            <a:off x="212270" y="1387929"/>
            <a:ext cx="8980716" cy="4247317"/>
          </a:xfrm>
          <a:prstGeom prst="rect">
            <a:avLst/>
          </a:prstGeom>
          <a:noFill/>
        </p:spPr>
        <p:txBody>
          <a:bodyPr wrap="square" rtlCol="0">
            <a:spAutoFit/>
          </a:bodyPr>
          <a:lstStyle/>
          <a:p>
            <a:r>
              <a:rPr lang="es-CO" sz="2000" b="1" dirty="0"/>
              <a:t>Función</a:t>
            </a:r>
            <a:r>
              <a:rPr lang="es-CO" dirty="0"/>
              <a:t> BÚSQUEDA-RECURSIVA-PRIMERO-EL-MEJOR(problema)</a:t>
            </a:r>
          </a:p>
          <a:p>
            <a:r>
              <a:rPr lang="es-CO" sz="2000" b="1" dirty="0"/>
              <a:t>Devuelve</a:t>
            </a:r>
            <a:r>
              <a:rPr lang="es-CO" dirty="0"/>
              <a:t> solución </a:t>
            </a:r>
            <a:r>
              <a:rPr lang="es-CO" sz="2000" b="1" dirty="0"/>
              <a:t>o</a:t>
            </a:r>
            <a:r>
              <a:rPr lang="es-CO" dirty="0"/>
              <a:t> fallo</a:t>
            </a:r>
          </a:p>
          <a:p>
            <a:r>
              <a:rPr lang="es-CO" dirty="0"/>
              <a:t>    explorada ← CREAR-CONJUNTO()</a:t>
            </a:r>
          </a:p>
          <a:p>
            <a:r>
              <a:rPr lang="es-CO" dirty="0"/>
              <a:t>    nodo-raíz ← CREAR-NODO-RAÍZ(problema)</a:t>
            </a:r>
          </a:p>
          <a:p>
            <a:r>
              <a:rPr lang="es-CO" dirty="0"/>
              <a:t>    </a:t>
            </a:r>
            <a:r>
              <a:rPr lang="es-CO" sz="2000" b="1" dirty="0"/>
              <a:t>devuelve</a:t>
            </a:r>
            <a:r>
              <a:rPr lang="es-CO" dirty="0"/>
              <a:t> BRPM-RECURSIVA(problema, nodo-</a:t>
            </a:r>
            <a:r>
              <a:rPr lang="es-CO" dirty="0" err="1"/>
              <a:t>raíz,explorada</a:t>
            </a:r>
            <a:r>
              <a:rPr lang="es-CO" dirty="0"/>
              <a:t>, infinito)</a:t>
            </a:r>
          </a:p>
          <a:p>
            <a:r>
              <a:rPr lang="es-CO" sz="2000" dirty="0"/>
              <a:t>Función</a:t>
            </a:r>
            <a:r>
              <a:rPr lang="es-CO" dirty="0"/>
              <a:t> BRPM-RECURSIVA(problema, nodo, explorada, límite) </a:t>
            </a:r>
          </a:p>
          <a:p>
            <a:r>
              <a:rPr lang="es-CO" sz="2000" b="1" dirty="0"/>
              <a:t>devuelve</a:t>
            </a:r>
            <a:r>
              <a:rPr lang="es-CO" dirty="0"/>
              <a:t> solución</a:t>
            </a:r>
            <a:r>
              <a:rPr lang="es-CO" sz="2000" dirty="0"/>
              <a:t> </a:t>
            </a:r>
            <a:r>
              <a:rPr lang="es-CO" sz="2000" b="1" dirty="0"/>
              <a:t>o</a:t>
            </a:r>
            <a:r>
              <a:rPr lang="es-CO" sz="2000" dirty="0"/>
              <a:t> </a:t>
            </a:r>
            <a:r>
              <a:rPr lang="es-CO" dirty="0"/>
              <a:t>(fallo, límite)</a:t>
            </a:r>
          </a:p>
          <a:p>
            <a:r>
              <a:rPr lang="es-CO" dirty="0"/>
              <a:t> </a:t>
            </a:r>
            <a:r>
              <a:rPr lang="es-CO" sz="2000" dirty="0"/>
              <a:t> </a:t>
            </a:r>
            <a:r>
              <a:rPr lang="es-CO" sz="2000" b="1" dirty="0"/>
              <a:t>si</a:t>
            </a:r>
            <a:r>
              <a:rPr lang="es-CO" sz="2000" dirty="0"/>
              <a:t> </a:t>
            </a:r>
            <a:r>
              <a:rPr lang="es-CO" dirty="0"/>
              <a:t>problema.ES-SOLUCIÓN(</a:t>
            </a:r>
            <a:r>
              <a:rPr lang="es-CO" dirty="0" err="1"/>
              <a:t>nodo.ESTADO</a:t>
            </a:r>
            <a:r>
              <a:rPr lang="es-CO" dirty="0"/>
              <a:t>) </a:t>
            </a:r>
            <a:r>
              <a:rPr lang="es-CO" sz="2000" b="1" dirty="0"/>
              <a:t>entonces</a:t>
            </a:r>
            <a:r>
              <a:rPr lang="es-CO" dirty="0"/>
              <a:t> </a:t>
            </a:r>
          </a:p>
          <a:p>
            <a:r>
              <a:rPr lang="es-CO" dirty="0"/>
              <a:t>      </a:t>
            </a:r>
            <a:r>
              <a:rPr lang="es-CO" sz="2000" b="1" dirty="0"/>
              <a:t>devolver</a:t>
            </a:r>
            <a:r>
              <a:rPr lang="es-CO" dirty="0"/>
              <a:t> nodo </a:t>
            </a:r>
          </a:p>
          <a:p>
            <a:r>
              <a:rPr lang="es-CO" sz="2000" b="1" dirty="0"/>
              <a:t>  por cada </a:t>
            </a:r>
            <a:r>
              <a:rPr lang="es-CO" dirty="0"/>
              <a:t>acción </a:t>
            </a:r>
            <a:r>
              <a:rPr lang="es-CO" sz="2000" b="1" dirty="0"/>
              <a:t>en</a:t>
            </a:r>
            <a:r>
              <a:rPr lang="es-CO" dirty="0"/>
              <a:t> </a:t>
            </a:r>
            <a:r>
              <a:rPr lang="es-CO" dirty="0" err="1"/>
              <a:t>problema.ACCIONES</a:t>
            </a:r>
            <a:r>
              <a:rPr lang="es-CO" dirty="0"/>
              <a:t>(</a:t>
            </a:r>
            <a:r>
              <a:rPr lang="es-CO" dirty="0" err="1"/>
              <a:t>nodo.ESTADO</a:t>
            </a:r>
            <a:r>
              <a:rPr lang="es-CO" dirty="0"/>
              <a:t>) </a:t>
            </a:r>
            <a:r>
              <a:rPr lang="es-CO" sz="2000" b="1" dirty="0"/>
              <a:t>hacer </a:t>
            </a:r>
          </a:p>
          <a:p>
            <a:r>
              <a:rPr lang="es-CO" dirty="0"/>
              <a:t>       hijo ← CREAR-NODO-HIJO(problema, nodo, acción) </a:t>
            </a:r>
          </a:p>
          <a:p>
            <a:r>
              <a:rPr lang="es-CO" dirty="0"/>
              <a:t>       </a:t>
            </a:r>
            <a:r>
              <a:rPr lang="es-CO" sz="2000" b="1" dirty="0"/>
              <a:t>si</a:t>
            </a:r>
            <a:r>
              <a:rPr lang="es-CO" dirty="0"/>
              <a:t>  </a:t>
            </a:r>
            <a:r>
              <a:rPr lang="es-CO" dirty="0" err="1"/>
              <a:t>hijo.ESTADO</a:t>
            </a:r>
            <a:r>
              <a:rPr lang="es-CO" dirty="0"/>
              <a:t> </a:t>
            </a:r>
            <a:r>
              <a:rPr lang="es-CO" sz="2000" b="1" dirty="0"/>
              <a:t>no está en </a:t>
            </a:r>
            <a:r>
              <a:rPr lang="es-CO" dirty="0"/>
              <a:t>explorada </a:t>
            </a:r>
            <a:r>
              <a:rPr lang="es-CO" sz="2000" b="1" dirty="0"/>
              <a:t>entonces</a:t>
            </a:r>
          </a:p>
          <a:p>
            <a:r>
              <a:rPr lang="es-CO" dirty="0"/>
              <a:t>            </a:t>
            </a:r>
            <a:r>
              <a:rPr lang="es-CO" dirty="0" err="1"/>
              <a:t>nodo.HIJOS.AGREGAR</a:t>
            </a:r>
            <a:r>
              <a:rPr lang="es-CO" dirty="0"/>
              <a:t>(hijo) </a:t>
            </a:r>
          </a:p>
          <a:p>
            <a:r>
              <a:rPr lang="es-CO" dirty="0"/>
              <a:t>            </a:t>
            </a:r>
            <a:r>
              <a:rPr lang="es-CO" dirty="0" err="1"/>
              <a:t>hijo.VALOR</a:t>
            </a:r>
            <a:r>
              <a:rPr lang="es-CO" dirty="0"/>
              <a:t> ← </a:t>
            </a:r>
            <a:r>
              <a:rPr lang="es-CO" dirty="0" err="1"/>
              <a:t>máx</a:t>
            </a:r>
            <a:r>
              <a:rPr lang="es-CO" dirty="0"/>
              <a:t>{</a:t>
            </a:r>
            <a:r>
              <a:rPr lang="es-CO" dirty="0" err="1"/>
              <a:t>hijo.COSTE</a:t>
            </a:r>
            <a:r>
              <a:rPr lang="es-CO" dirty="0"/>
              <a:t> + </a:t>
            </a:r>
            <a:r>
              <a:rPr lang="es-CO" dirty="0" err="1"/>
              <a:t>hijo.HEURÍSTICA,nodo.VALOR</a:t>
            </a:r>
            <a:r>
              <a:rPr lang="es-CO" dirty="0"/>
              <a:t>}</a:t>
            </a:r>
          </a:p>
        </p:txBody>
      </p:sp>
    </p:spTree>
    <p:extLst>
      <p:ext uri="{BB962C8B-B14F-4D97-AF65-F5344CB8AC3E}">
        <p14:creationId xmlns:p14="http://schemas.microsoft.com/office/powerpoint/2010/main" val="1792948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381CB63-529D-48C9-95E7-62A1152FA451}"/>
              </a:ext>
            </a:extLst>
          </p:cNvPr>
          <p:cNvSpPr>
            <a:spLocks noGrp="1"/>
          </p:cNvSpPr>
          <p:nvPr>
            <p:ph idx="1"/>
          </p:nvPr>
        </p:nvSpPr>
        <p:spPr>
          <a:xfrm>
            <a:off x="1141412" y="620486"/>
            <a:ext cx="9905999" cy="5600700"/>
          </a:xfrm>
        </p:spPr>
        <p:txBody>
          <a:bodyPr>
            <a:normAutofit fontScale="92500" lnSpcReduction="10000"/>
          </a:bodyPr>
          <a:lstStyle/>
          <a:p>
            <a:r>
              <a:rPr lang="es-CO" b="1" dirty="0"/>
              <a:t>Si</a:t>
            </a:r>
            <a:r>
              <a:rPr lang="es-CO" dirty="0"/>
              <a:t> </a:t>
            </a:r>
            <a:r>
              <a:rPr lang="es-CO" dirty="0" err="1"/>
              <a:t>nodo.HIJOS.ESTÁ</a:t>
            </a:r>
            <a:r>
              <a:rPr lang="es-CO" dirty="0"/>
              <a:t>-VACÍA() </a:t>
            </a:r>
            <a:r>
              <a:rPr lang="es-CO" b="1" dirty="0"/>
              <a:t>entonces</a:t>
            </a:r>
            <a:r>
              <a:rPr lang="es-CO" dirty="0"/>
              <a:t> </a:t>
            </a:r>
          </a:p>
          <a:p>
            <a:pPr marL="0" indent="0">
              <a:buNone/>
            </a:pPr>
            <a:r>
              <a:rPr lang="es-CO" dirty="0"/>
              <a:t>      devolver(fallo, infinito)</a:t>
            </a:r>
          </a:p>
          <a:p>
            <a:pPr marL="0" indent="0">
              <a:buNone/>
            </a:pPr>
            <a:r>
              <a:rPr lang="es-CO" b="1" dirty="0"/>
              <a:t>Repetir</a:t>
            </a:r>
          </a:p>
          <a:p>
            <a:pPr marL="0" indent="0">
              <a:buNone/>
            </a:pPr>
            <a:r>
              <a:rPr lang="es-CO" dirty="0"/>
              <a:t>   mejor ← </a:t>
            </a:r>
            <a:r>
              <a:rPr lang="es-CO" dirty="0" err="1"/>
              <a:t>nodo.HIJO</a:t>
            </a:r>
            <a:r>
              <a:rPr lang="es-CO" dirty="0"/>
              <a:t>-MENOR(1)</a:t>
            </a:r>
          </a:p>
          <a:p>
            <a:pPr marL="0" indent="0">
              <a:buNone/>
            </a:pPr>
            <a:r>
              <a:rPr lang="es-CO" dirty="0"/>
              <a:t>   </a:t>
            </a:r>
            <a:r>
              <a:rPr lang="es-CO" b="1" dirty="0"/>
              <a:t>si</a:t>
            </a:r>
            <a:r>
              <a:rPr lang="es-CO" dirty="0"/>
              <a:t>  </a:t>
            </a:r>
            <a:r>
              <a:rPr lang="es-CO" dirty="0" err="1"/>
              <a:t>mejor.VALOR</a:t>
            </a:r>
            <a:r>
              <a:rPr lang="es-CO" dirty="0"/>
              <a:t> &gt; límite </a:t>
            </a:r>
            <a:r>
              <a:rPr lang="es-CO" b="1" dirty="0"/>
              <a:t>entonces </a:t>
            </a:r>
          </a:p>
          <a:p>
            <a:pPr marL="0" indent="0">
              <a:buNone/>
            </a:pPr>
            <a:r>
              <a:rPr lang="es-CO" dirty="0"/>
              <a:t>       devolver(fallo, </a:t>
            </a:r>
            <a:r>
              <a:rPr lang="es-CO" dirty="0" err="1"/>
              <a:t>mejor.VALOR</a:t>
            </a:r>
            <a:r>
              <a:rPr lang="es-CO" dirty="0"/>
              <a:t>) </a:t>
            </a:r>
          </a:p>
          <a:p>
            <a:pPr marL="0" indent="0">
              <a:buNone/>
            </a:pPr>
            <a:r>
              <a:rPr lang="es-CO" dirty="0"/>
              <a:t>  alternativa ← </a:t>
            </a:r>
            <a:r>
              <a:rPr lang="es-CO" dirty="0" err="1"/>
              <a:t>nodo.HIJO</a:t>
            </a:r>
            <a:r>
              <a:rPr lang="es-CO" dirty="0"/>
              <a:t>-MENOR(2)</a:t>
            </a:r>
          </a:p>
          <a:p>
            <a:pPr marL="0" indent="0">
              <a:buNone/>
            </a:pPr>
            <a:r>
              <a:rPr lang="es-CO" dirty="0"/>
              <a:t>  valor ← </a:t>
            </a:r>
            <a:r>
              <a:rPr lang="es-CO" dirty="0" err="1"/>
              <a:t>mín</a:t>
            </a:r>
            <a:r>
              <a:rPr lang="es-CO" dirty="0"/>
              <a:t>{límite, </a:t>
            </a:r>
            <a:r>
              <a:rPr lang="es-CO" dirty="0" err="1"/>
              <a:t>alternativa.VALOR</a:t>
            </a:r>
            <a:r>
              <a:rPr lang="es-CO" dirty="0"/>
              <a:t>} </a:t>
            </a:r>
          </a:p>
          <a:p>
            <a:pPr marL="0" indent="0">
              <a:buNone/>
            </a:pPr>
            <a:r>
              <a:rPr lang="es-CO" dirty="0"/>
              <a:t>  resultado, </a:t>
            </a:r>
            <a:r>
              <a:rPr lang="es-CO" dirty="0" err="1"/>
              <a:t>mejor.VALOR</a:t>
            </a:r>
            <a:r>
              <a:rPr lang="es-CO" dirty="0"/>
              <a:t> ← RBFS(problema, </a:t>
            </a:r>
            <a:r>
              <a:rPr lang="es-CO" dirty="0" err="1"/>
              <a:t>mejor,explorada</a:t>
            </a:r>
            <a:r>
              <a:rPr lang="es-CO" dirty="0"/>
              <a:t>, valor)</a:t>
            </a:r>
          </a:p>
          <a:p>
            <a:pPr marL="0" indent="0">
              <a:buNone/>
            </a:pPr>
            <a:r>
              <a:rPr lang="es-CO" dirty="0"/>
              <a:t>  </a:t>
            </a:r>
            <a:r>
              <a:rPr lang="es-CO" b="1" dirty="0"/>
              <a:t>si</a:t>
            </a:r>
            <a:r>
              <a:rPr lang="es-CO" dirty="0"/>
              <a:t>  resultado ≠ fallo </a:t>
            </a:r>
            <a:r>
              <a:rPr lang="es-CO" b="1" dirty="0"/>
              <a:t>entonces </a:t>
            </a:r>
          </a:p>
          <a:p>
            <a:pPr marL="0" indent="0">
              <a:buNone/>
            </a:pPr>
            <a:r>
              <a:rPr lang="es-CO" dirty="0"/>
              <a:t>      </a:t>
            </a:r>
            <a:r>
              <a:rPr lang="es-CO" b="1" dirty="0"/>
              <a:t> Devolver </a:t>
            </a:r>
            <a:r>
              <a:rPr lang="es-CO" dirty="0"/>
              <a:t>resultado</a:t>
            </a:r>
          </a:p>
        </p:txBody>
      </p:sp>
    </p:spTree>
    <p:extLst>
      <p:ext uri="{BB962C8B-B14F-4D97-AF65-F5344CB8AC3E}">
        <p14:creationId xmlns:p14="http://schemas.microsoft.com/office/powerpoint/2010/main" val="3791413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F85D4E-B89C-478C-B7B4-0D639AC3433C}"/>
              </a:ext>
            </a:extLst>
          </p:cNvPr>
          <p:cNvSpPr>
            <a:spLocks noGrp="1"/>
          </p:cNvSpPr>
          <p:nvPr>
            <p:ph type="title"/>
          </p:nvPr>
        </p:nvSpPr>
        <p:spPr/>
        <p:txBody>
          <a:bodyPr/>
          <a:lstStyle/>
          <a:p>
            <a:pPr algn="ctr"/>
            <a:r>
              <a:rPr lang="es-MX" dirty="0"/>
              <a:t>Búsquedas a ciegas o no informada:</a:t>
            </a:r>
            <a:endParaRPr lang="es-CO" dirty="0"/>
          </a:p>
        </p:txBody>
      </p:sp>
      <p:sp>
        <p:nvSpPr>
          <p:cNvPr id="3" name="Marcador de contenido 2">
            <a:extLst>
              <a:ext uri="{FF2B5EF4-FFF2-40B4-BE49-F238E27FC236}">
                <a16:creationId xmlns:a16="http://schemas.microsoft.com/office/drawing/2014/main" id="{0F94041D-A9BE-4353-BD4E-6B8C1A72A3CA}"/>
              </a:ext>
            </a:extLst>
          </p:cNvPr>
          <p:cNvSpPr>
            <a:spLocks noGrp="1"/>
          </p:cNvSpPr>
          <p:nvPr>
            <p:ph idx="1"/>
          </p:nvPr>
        </p:nvSpPr>
        <p:spPr/>
        <p:txBody>
          <a:bodyPr/>
          <a:lstStyle/>
          <a:p>
            <a:r>
              <a:rPr lang="es-MX" b="0" i="0" dirty="0">
                <a:effectLst/>
                <a:latin typeface="Georgia" panose="02040502050405020303" pitchFamily="18" charset="0"/>
              </a:rPr>
              <a:t>Los algoritmos de </a:t>
            </a:r>
            <a:r>
              <a:rPr lang="es-MX" b="1" i="0" dirty="0">
                <a:effectLst/>
                <a:latin typeface="Georgia" panose="02040502050405020303" pitchFamily="18" charset="0"/>
              </a:rPr>
              <a:t>búsqueda ciega </a:t>
            </a:r>
            <a:r>
              <a:rPr lang="es-MX" b="0" i="0" dirty="0">
                <a:effectLst/>
                <a:latin typeface="Georgia" panose="02040502050405020303" pitchFamily="18" charset="0"/>
              </a:rPr>
              <a:t>o </a:t>
            </a:r>
            <a:r>
              <a:rPr lang="es-MX" b="1" i="0" dirty="0">
                <a:effectLst/>
                <a:latin typeface="Georgia" panose="02040502050405020303" pitchFamily="18" charset="0"/>
              </a:rPr>
              <a:t>no informada</a:t>
            </a:r>
            <a:r>
              <a:rPr lang="es-MX" b="0" i="0" dirty="0">
                <a:effectLst/>
                <a:latin typeface="Georgia" panose="02040502050405020303" pitchFamily="18" charset="0"/>
              </a:rPr>
              <a:t> no dependen de información propia del problema a la hora de resolverlo, sino que proporcionan métodos generales para recorrer los árboles de búsqueda asociados a la representación del problema, por lo que se pueden aplicar en cualquier circunstancia</a:t>
            </a:r>
            <a:r>
              <a:rPr lang="es-MX" dirty="0">
                <a:solidFill>
                  <a:srgbClr val="444444"/>
                </a:solidFill>
                <a:latin typeface="Georgia" panose="02040502050405020303" pitchFamily="18" charset="0"/>
              </a:rPr>
              <a:t>.</a:t>
            </a:r>
            <a:endParaRPr lang="es-CO" dirty="0"/>
          </a:p>
        </p:txBody>
      </p:sp>
    </p:spTree>
    <p:extLst>
      <p:ext uri="{BB962C8B-B14F-4D97-AF65-F5344CB8AC3E}">
        <p14:creationId xmlns:p14="http://schemas.microsoft.com/office/powerpoint/2010/main" val="3590605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42D1523-6E8C-4BC2-AEF8-035F91543DA8}"/>
              </a:ext>
            </a:extLst>
          </p:cNvPr>
          <p:cNvSpPr>
            <a:spLocks noGrp="1"/>
          </p:cNvSpPr>
          <p:nvPr>
            <p:ph idx="1"/>
          </p:nvPr>
        </p:nvSpPr>
        <p:spPr>
          <a:xfrm>
            <a:off x="1143000" y="364417"/>
            <a:ext cx="9905999" cy="1112691"/>
          </a:xfrm>
        </p:spPr>
        <p:txBody>
          <a:bodyPr/>
          <a:lstStyle/>
          <a:p>
            <a:r>
              <a:rPr lang="es-MX" b="0" i="0" dirty="0">
                <a:effectLst/>
                <a:latin typeface="Georgia" panose="02040502050405020303" pitchFamily="18" charset="0"/>
              </a:rPr>
              <a:t>Existen, básicamente, dos estrategias de recorrido de un espacio de búsqueda, en </a:t>
            </a:r>
            <a:r>
              <a:rPr lang="es-MX" i="0" dirty="0">
                <a:effectLst/>
                <a:latin typeface="Georgia" panose="02040502050405020303" pitchFamily="18" charset="0"/>
              </a:rPr>
              <a:t>anchura</a:t>
            </a:r>
            <a:r>
              <a:rPr lang="es-MX" b="0" i="0" dirty="0">
                <a:effectLst/>
                <a:latin typeface="Georgia" panose="02040502050405020303" pitchFamily="18" charset="0"/>
              </a:rPr>
              <a:t> y en </a:t>
            </a:r>
            <a:r>
              <a:rPr lang="es-MX" i="0" dirty="0">
                <a:effectLst/>
                <a:latin typeface="Georgia" panose="02040502050405020303" pitchFamily="18" charset="0"/>
              </a:rPr>
              <a:t>profundidad</a:t>
            </a:r>
            <a:r>
              <a:rPr lang="es-MX" b="0" i="0" dirty="0">
                <a:effectLst/>
                <a:latin typeface="Georgia" panose="02040502050405020303" pitchFamily="18" charset="0"/>
              </a:rPr>
              <a:t>.</a:t>
            </a:r>
            <a:endParaRPr lang="es-CO" dirty="0"/>
          </a:p>
        </p:txBody>
      </p:sp>
      <p:pic>
        <p:nvPicPr>
          <p:cNvPr id="1026" name="Picture 2" descr="Búsquedas No Informadas - Fernando Sancho Caparrini">
            <a:extLst>
              <a:ext uri="{FF2B5EF4-FFF2-40B4-BE49-F238E27FC236}">
                <a16:creationId xmlns:a16="http://schemas.microsoft.com/office/drawing/2014/main" id="{25E56CB7-833A-49DA-BE67-248B111CF8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0897" y="2897945"/>
            <a:ext cx="3747310" cy="3641111"/>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0F6C0641-9739-484B-90BE-2AEDF4BAB23E}"/>
              </a:ext>
            </a:extLst>
          </p:cNvPr>
          <p:cNvSpPr txBox="1"/>
          <p:nvPr/>
        </p:nvSpPr>
        <p:spPr>
          <a:xfrm>
            <a:off x="1300897" y="2191992"/>
            <a:ext cx="3812345" cy="461665"/>
          </a:xfrm>
          <a:prstGeom prst="rect">
            <a:avLst/>
          </a:prstGeom>
          <a:noFill/>
        </p:spPr>
        <p:txBody>
          <a:bodyPr wrap="square" rtlCol="0">
            <a:spAutoFit/>
          </a:bodyPr>
          <a:lstStyle/>
          <a:p>
            <a:r>
              <a:rPr lang="es-MX" sz="2400" dirty="0">
                <a:latin typeface="Georgia" panose="02040502050405020303" pitchFamily="18" charset="0"/>
              </a:rPr>
              <a:t>En profundidad:</a:t>
            </a:r>
            <a:endParaRPr lang="es-CO" sz="2400" dirty="0">
              <a:latin typeface="Georgia" panose="02040502050405020303" pitchFamily="18" charset="0"/>
            </a:endParaRPr>
          </a:p>
        </p:txBody>
      </p:sp>
      <p:pic>
        <p:nvPicPr>
          <p:cNvPr id="1028" name="Picture 4" descr="Algoritmos de Búsqueda no informada BFS y DFS en Python">
            <a:extLst>
              <a:ext uri="{FF2B5EF4-FFF2-40B4-BE49-F238E27FC236}">
                <a16:creationId xmlns:a16="http://schemas.microsoft.com/office/drawing/2014/main" id="{D00D75B1-0CC7-4D6D-B533-6D36592DAA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7751" y="2897945"/>
            <a:ext cx="3288950" cy="3701997"/>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49376ADE-721B-45A2-A14A-F8E7D9F62F7E}"/>
              </a:ext>
            </a:extLst>
          </p:cNvPr>
          <p:cNvSpPr txBox="1"/>
          <p:nvPr/>
        </p:nvSpPr>
        <p:spPr>
          <a:xfrm>
            <a:off x="7379949" y="2181105"/>
            <a:ext cx="3024554" cy="461665"/>
          </a:xfrm>
          <a:prstGeom prst="rect">
            <a:avLst/>
          </a:prstGeom>
          <a:noFill/>
        </p:spPr>
        <p:txBody>
          <a:bodyPr wrap="square" rtlCol="0">
            <a:spAutoFit/>
          </a:bodyPr>
          <a:lstStyle/>
          <a:p>
            <a:r>
              <a:rPr lang="es-MX" sz="2400" dirty="0">
                <a:latin typeface="Georgia" panose="02040502050405020303" pitchFamily="18" charset="0"/>
              </a:rPr>
              <a:t>En anchura: </a:t>
            </a:r>
            <a:endParaRPr lang="es-CO" sz="2400" dirty="0">
              <a:latin typeface="Georgia" panose="02040502050405020303" pitchFamily="18" charset="0"/>
            </a:endParaRPr>
          </a:p>
        </p:txBody>
      </p:sp>
    </p:spTree>
    <p:extLst>
      <p:ext uri="{BB962C8B-B14F-4D97-AF65-F5344CB8AC3E}">
        <p14:creationId xmlns:p14="http://schemas.microsoft.com/office/powerpoint/2010/main" val="3293925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DC2E3E-AEA7-42DA-9CB3-6D0B99D7E687}"/>
              </a:ext>
            </a:extLst>
          </p:cNvPr>
          <p:cNvSpPr>
            <a:spLocks noGrp="1"/>
          </p:cNvSpPr>
          <p:nvPr>
            <p:ph type="title"/>
          </p:nvPr>
        </p:nvSpPr>
        <p:spPr/>
        <p:txBody>
          <a:bodyPr/>
          <a:lstStyle/>
          <a:p>
            <a:r>
              <a:rPr lang="es-MX" dirty="0">
                <a:latin typeface="Georgia" panose="02040502050405020303" pitchFamily="18" charset="0"/>
              </a:rPr>
              <a:t>Búsqueda en amplitud:</a:t>
            </a:r>
            <a:endParaRPr lang="es-CO" dirty="0">
              <a:latin typeface="Georgia" panose="02040502050405020303" pitchFamily="18" charset="0"/>
            </a:endParaRPr>
          </a:p>
        </p:txBody>
      </p:sp>
      <p:sp>
        <p:nvSpPr>
          <p:cNvPr id="3" name="Marcador de contenido 2">
            <a:extLst>
              <a:ext uri="{FF2B5EF4-FFF2-40B4-BE49-F238E27FC236}">
                <a16:creationId xmlns:a16="http://schemas.microsoft.com/office/drawing/2014/main" id="{5C983CD0-23B0-4F31-B0FC-FA55BEA7A9C1}"/>
              </a:ext>
            </a:extLst>
          </p:cNvPr>
          <p:cNvSpPr>
            <a:spLocks noGrp="1"/>
          </p:cNvSpPr>
          <p:nvPr>
            <p:ph idx="1"/>
          </p:nvPr>
        </p:nvSpPr>
        <p:spPr/>
        <p:txBody>
          <a:bodyPr/>
          <a:lstStyle/>
          <a:p>
            <a:pPr algn="l"/>
            <a:endParaRPr lang="es-CO" sz="1800" b="0" i="0" u="none" strike="noStrike" baseline="0" dirty="0">
              <a:solidFill>
                <a:srgbClr val="000000"/>
              </a:solidFill>
              <a:latin typeface="Times New Roman" panose="02020603050405020304" pitchFamily="18" charset="0"/>
            </a:endParaRPr>
          </a:p>
          <a:p>
            <a:r>
              <a:rPr lang="es-MX" sz="1800" b="0" i="0" u="none" strike="noStrike" baseline="0" dirty="0">
                <a:latin typeface="Times New Roman" panose="02020603050405020304" pitchFamily="18" charset="0"/>
              </a:rPr>
              <a:t> </a:t>
            </a:r>
            <a:r>
              <a:rPr lang="es-MX" b="0" i="0" u="none" strike="noStrike" baseline="0" dirty="0">
                <a:latin typeface="Georgia" panose="02040502050405020303" pitchFamily="18" charset="0"/>
              </a:rPr>
              <a:t>Una búsqueda en amplitud o BFS por sus siglas en ingle (</a:t>
            </a:r>
            <a:r>
              <a:rPr lang="es-MX" b="0" i="0" u="none" strike="noStrike" baseline="0" dirty="0" err="1">
                <a:latin typeface="Georgia" panose="02040502050405020303" pitchFamily="18" charset="0"/>
              </a:rPr>
              <a:t>Breadth</a:t>
            </a:r>
            <a:r>
              <a:rPr lang="es-MX" b="0" i="0" u="none" strike="noStrike" baseline="0" dirty="0">
                <a:latin typeface="Georgia" panose="02040502050405020303" pitchFamily="18" charset="0"/>
              </a:rPr>
              <a:t> </a:t>
            </a:r>
            <a:r>
              <a:rPr lang="es-MX" b="0" i="0" u="none" strike="noStrike" baseline="0" dirty="0" err="1">
                <a:latin typeface="Georgia" panose="02040502050405020303" pitchFamily="18" charset="0"/>
              </a:rPr>
              <a:t>First</a:t>
            </a:r>
            <a:r>
              <a:rPr lang="es-MX" b="0" i="0" u="none" strike="noStrike" baseline="0" dirty="0">
                <a:latin typeface="Georgia" panose="02040502050405020303" pitchFamily="18" charset="0"/>
              </a:rPr>
              <a:t> </a:t>
            </a:r>
            <a:r>
              <a:rPr lang="es-MX" b="0" i="0" u="none" strike="noStrike" baseline="0" dirty="0" err="1">
                <a:latin typeface="Georgia" panose="02040502050405020303" pitchFamily="18" charset="0"/>
              </a:rPr>
              <a:t>Search</a:t>
            </a:r>
            <a:r>
              <a:rPr lang="es-MX" b="0" i="0" u="none" strike="noStrike" baseline="0" dirty="0">
                <a:latin typeface="Georgia" panose="02040502050405020303" pitchFamily="18" charset="0"/>
              </a:rPr>
              <a:t>), es un algoritmo de búsqueda por medio del cual se recorren los nodos de un grafo comenzando por el nodo raíz o padre (o eligiendo uno en el caso de un grafo) para luego explorar todos los vecinos de este nodo.</a:t>
            </a:r>
            <a:endParaRPr lang="es-CO" dirty="0">
              <a:latin typeface="Georgia" panose="02040502050405020303" pitchFamily="18" charset="0"/>
            </a:endParaRPr>
          </a:p>
        </p:txBody>
      </p:sp>
    </p:spTree>
    <p:extLst>
      <p:ext uri="{BB962C8B-B14F-4D97-AF65-F5344CB8AC3E}">
        <p14:creationId xmlns:p14="http://schemas.microsoft.com/office/powerpoint/2010/main" val="1762664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1BA35B-4F94-4E13-BEAC-CF4539BF1880}"/>
              </a:ext>
            </a:extLst>
          </p:cNvPr>
          <p:cNvSpPr>
            <a:spLocks noGrp="1"/>
          </p:cNvSpPr>
          <p:nvPr>
            <p:ph type="title"/>
          </p:nvPr>
        </p:nvSpPr>
        <p:spPr/>
        <p:txBody>
          <a:bodyPr/>
          <a:lstStyle/>
          <a:p>
            <a:br>
              <a:rPr lang="es-CO" sz="1800" b="0" i="0" u="none" strike="noStrike" baseline="0" dirty="0">
                <a:solidFill>
                  <a:srgbClr val="000000"/>
                </a:solidFill>
                <a:latin typeface="Times New Roman" panose="02020603050405020304" pitchFamily="18" charset="0"/>
              </a:rPr>
            </a:br>
            <a:r>
              <a:rPr lang="es-MX" sz="1800" b="0" i="0" u="none" strike="noStrike" baseline="0" dirty="0">
                <a:solidFill>
                  <a:srgbClr val="000000"/>
                </a:solidFill>
                <a:latin typeface="Times New Roman" panose="02020603050405020304" pitchFamily="18" charset="0"/>
              </a:rPr>
              <a:t> </a:t>
            </a:r>
            <a:r>
              <a:rPr lang="es-MX" sz="2400" b="0" i="0" u="none" strike="noStrike" baseline="0" dirty="0">
                <a:latin typeface="Georgia" panose="02040502050405020303" pitchFamily="18" charset="0"/>
              </a:rPr>
              <a:t>Entre las principales aplicaciones de la BFS podemos encontrar: </a:t>
            </a:r>
            <a:endParaRPr lang="es-CO" sz="2400" dirty="0">
              <a:latin typeface="Georgia" panose="02040502050405020303" pitchFamily="18" charset="0"/>
            </a:endParaRPr>
          </a:p>
        </p:txBody>
      </p:sp>
      <p:sp>
        <p:nvSpPr>
          <p:cNvPr id="3" name="Marcador de contenido 2">
            <a:extLst>
              <a:ext uri="{FF2B5EF4-FFF2-40B4-BE49-F238E27FC236}">
                <a16:creationId xmlns:a16="http://schemas.microsoft.com/office/drawing/2014/main" id="{DB080002-17AE-40DA-BDB6-00ADDE962210}"/>
              </a:ext>
            </a:extLst>
          </p:cNvPr>
          <p:cNvSpPr>
            <a:spLocks noGrp="1"/>
          </p:cNvSpPr>
          <p:nvPr>
            <p:ph idx="1"/>
          </p:nvPr>
        </p:nvSpPr>
        <p:spPr/>
        <p:txBody>
          <a:bodyPr>
            <a:normAutofit fontScale="92500"/>
          </a:bodyPr>
          <a:lstStyle/>
          <a:p>
            <a:pPr marL="0" indent="0">
              <a:buNone/>
            </a:pPr>
            <a:endParaRPr lang="es-CO" sz="1800" b="0" i="0" u="none" strike="noStrike" baseline="0" dirty="0">
              <a:solidFill>
                <a:srgbClr val="000000"/>
              </a:solidFill>
              <a:latin typeface="Times New Roman" panose="02020603050405020304" pitchFamily="18" charset="0"/>
            </a:endParaRPr>
          </a:p>
          <a:p>
            <a:r>
              <a:rPr lang="es-MX" b="0" i="0" u="none" strike="noStrike" baseline="0" dirty="0">
                <a:latin typeface="Georgia" panose="02040502050405020303" pitchFamily="18" charset="0"/>
              </a:rPr>
              <a:t>- Encontrar el camino más corto entre 2 nodos, medido por el número de nodos conectados </a:t>
            </a:r>
          </a:p>
          <a:p>
            <a:r>
              <a:rPr lang="es-MX" b="0" i="0" u="none" strike="noStrike" baseline="0" dirty="0">
                <a:latin typeface="Georgia" panose="02040502050405020303" pitchFamily="18" charset="0"/>
              </a:rPr>
              <a:t>- Probar si un grafo de nodos es bipartito (si se puede dividir en 2 conjuntos) </a:t>
            </a:r>
          </a:p>
          <a:p>
            <a:r>
              <a:rPr lang="es-MX" b="0" i="0" u="none" strike="noStrike" baseline="0" dirty="0">
                <a:latin typeface="Georgia" panose="02040502050405020303" pitchFamily="18" charset="0"/>
              </a:rPr>
              <a:t>- Encontrar el árbol de expansión mínima en un grafo no ponderado </a:t>
            </a:r>
          </a:p>
          <a:p>
            <a:r>
              <a:rPr lang="es-CO" b="0" i="0" u="none" strike="noStrike" baseline="0" dirty="0">
                <a:latin typeface="Georgia" panose="02040502050405020303" pitchFamily="18" charset="0"/>
              </a:rPr>
              <a:t>- Hacer un Web </a:t>
            </a:r>
            <a:r>
              <a:rPr lang="es-CO" b="0" i="0" u="none" strike="noStrike" baseline="0" dirty="0" err="1">
                <a:latin typeface="Georgia" panose="02040502050405020303" pitchFamily="18" charset="0"/>
              </a:rPr>
              <a:t>Crawler</a:t>
            </a:r>
            <a:r>
              <a:rPr lang="es-CO" b="0" i="0" u="none" strike="noStrike" baseline="0" dirty="0">
                <a:latin typeface="Georgia" panose="02040502050405020303" pitchFamily="18" charset="0"/>
              </a:rPr>
              <a:t> </a:t>
            </a:r>
          </a:p>
          <a:p>
            <a:r>
              <a:rPr lang="es-MX" b="0" i="0" u="none" strike="noStrike" baseline="0" dirty="0">
                <a:latin typeface="Georgia" panose="02040502050405020303" pitchFamily="18" charset="0"/>
              </a:rPr>
              <a:t>- Sistemas de navegación GPS, para encontrar localizaciones vecinas. </a:t>
            </a:r>
          </a:p>
          <a:p>
            <a:endParaRPr lang="es-CO" dirty="0"/>
          </a:p>
        </p:txBody>
      </p:sp>
    </p:spTree>
    <p:extLst>
      <p:ext uri="{BB962C8B-B14F-4D97-AF65-F5344CB8AC3E}">
        <p14:creationId xmlns:p14="http://schemas.microsoft.com/office/powerpoint/2010/main" val="2491614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AC246E-2BE1-4FC1-901F-10BABF0BF714}"/>
              </a:ext>
            </a:extLst>
          </p:cNvPr>
          <p:cNvSpPr>
            <a:spLocks noGrp="1"/>
          </p:cNvSpPr>
          <p:nvPr>
            <p:ph type="title"/>
          </p:nvPr>
        </p:nvSpPr>
        <p:spPr/>
        <p:txBody>
          <a:bodyPr/>
          <a:lstStyle/>
          <a:p>
            <a:r>
              <a:rPr lang="es-MX" dirty="0">
                <a:latin typeface="Georgia" panose="02040502050405020303" pitchFamily="18" charset="0"/>
              </a:rPr>
              <a:t>Seudocódigo</a:t>
            </a:r>
            <a:r>
              <a:rPr lang="es-MX" dirty="0"/>
              <a:t>:</a:t>
            </a:r>
            <a:endParaRPr lang="es-CO" dirty="0"/>
          </a:p>
        </p:txBody>
      </p:sp>
      <p:sp>
        <p:nvSpPr>
          <p:cNvPr id="6" name="CuadroTexto 5">
            <a:extLst>
              <a:ext uri="{FF2B5EF4-FFF2-40B4-BE49-F238E27FC236}">
                <a16:creationId xmlns:a16="http://schemas.microsoft.com/office/drawing/2014/main" id="{2101AD1B-0413-4F63-99F4-218C1800D193}"/>
              </a:ext>
            </a:extLst>
          </p:cNvPr>
          <p:cNvSpPr txBox="1"/>
          <p:nvPr/>
        </p:nvSpPr>
        <p:spPr>
          <a:xfrm>
            <a:off x="1141412" y="1779815"/>
            <a:ext cx="10909073" cy="4801314"/>
          </a:xfrm>
          <a:prstGeom prst="rect">
            <a:avLst/>
          </a:prstGeom>
          <a:noFill/>
        </p:spPr>
        <p:txBody>
          <a:bodyPr wrap="square" rtlCol="0">
            <a:spAutoFit/>
          </a:bodyPr>
          <a:lstStyle/>
          <a:p>
            <a:pPr algn="l"/>
            <a:endParaRPr lang="es-CO" sz="1800" b="0" i="0" u="none" strike="noStrike" baseline="0" dirty="0">
              <a:solidFill>
                <a:srgbClr val="000000"/>
              </a:solidFill>
              <a:latin typeface="Times New Roman" panose="02020603050405020304" pitchFamily="18" charset="0"/>
            </a:endParaRPr>
          </a:p>
          <a:p>
            <a:r>
              <a:rPr lang="es-CO" sz="2400" b="0" i="0" u="none" strike="noStrike" baseline="0" dirty="0">
                <a:solidFill>
                  <a:srgbClr val="000000"/>
                </a:solidFill>
                <a:latin typeface="Times New Roman" panose="02020603050405020304" pitchFamily="18" charset="0"/>
              </a:rPr>
              <a:t> </a:t>
            </a:r>
            <a:r>
              <a:rPr lang="es-CO" sz="2400" b="0" i="1" u="none" strike="noStrike" baseline="0" dirty="0">
                <a:latin typeface="Times New Roman" panose="02020603050405020304" pitchFamily="18" charset="0"/>
              </a:rPr>
              <a:t>BFS (Grafo, </a:t>
            </a:r>
            <a:r>
              <a:rPr lang="es-CO" sz="2400" b="0" i="1" u="none" strike="noStrike" baseline="0" dirty="0" err="1">
                <a:latin typeface="Times New Roman" panose="02020603050405020304" pitchFamily="18" charset="0"/>
              </a:rPr>
              <a:t>verticeOrigen</a:t>
            </a:r>
            <a:r>
              <a:rPr lang="es-CO" sz="2400" b="0" i="1" u="none" strike="noStrike" baseline="0" dirty="0">
                <a:latin typeface="Times New Roman" panose="02020603050405020304" pitchFamily="18" charset="0"/>
              </a:rPr>
              <a:t>(V1), </a:t>
            </a:r>
            <a:r>
              <a:rPr lang="es-CO" sz="2400" b="0" i="1" u="none" strike="noStrike" baseline="0" dirty="0" err="1">
                <a:latin typeface="Times New Roman" panose="02020603050405020304" pitchFamily="18" charset="0"/>
              </a:rPr>
              <a:t>verticeBuscado</a:t>
            </a:r>
            <a:r>
              <a:rPr lang="es-CO" sz="2400" b="0" i="1" u="none" strike="noStrike" baseline="0" dirty="0">
                <a:latin typeface="Times New Roman" panose="02020603050405020304" pitchFamily="18" charset="0"/>
              </a:rPr>
              <a:t>(V2)) </a:t>
            </a:r>
            <a:endParaRPr lang="es-CO" sz="2400" b="0" i="0" u="none" strike="noStrike" baseline="0" dirty="0">
              <a:latin typeface="Times New Roman" panose="02020603050405020304" pitchFamily="18" charset="0"/>
            </a:endParaRPr>
          </a:p>
          <a:p>
            <a:r>
              <a:rPr lang="es-CO" sz="2400" b="0" i="0" u="none" strike="noStrike" baseline="0" dirty="0">
                <a:latin typeface="Times New Roman" panose="02020603050405020304" pitchFamily="18" charset="0"/>
              </a:rPr>
              <a:t>    Cola={V1} </a:t>
            </a:r>
          </a:p>
          <a:p>
            <a:r>
              <a:rPr lang="es-CO" sz="2400" b="0" i="0" u="none" strike="noStrike" baseline="0" dirty="0">
                <a:latin typeface="Times New Roman" panose="02020603050405020304" pitchFamily="18" charset="0"/>
              </a:rPr>
              <a:t>    Marcar V1 como visitado </a:t>
            </a:r>
          </a:p>
          <a:p>
            <a:r>
              <a:rPr lang="es-MX" sz="2400" b="0" i="1" u="none" strike="noStrike" baseline="0" dirty="0">
                <a:latin typeface="Times New Roman" panose="02020603050405020304" pitchFamily="18" charset="0"/>
              </a:rPr>
              <a:t>    Mientras Cola no este vacía: </a:t>
            </a:r>
            <a:endParaRPr lang="es-MX" sz="2400" b="0" i="0" u="none" strike="noStrike" baseline="0" dirty="0">
              <a:latin typeface="Times New Roman" panose="02020603050405020304" pitchFamily="18" charset="0"/>
            </a:endParaRPr>
          </a:p>
          <a:p>
            <a:r>
              <a:rPr lang="es-CO" sz="2400" b="0" i="1" u="none" strike="noStrike" baseline="0" dirty="0">
                <a:latin typeface="Times New Roman" panose="02020603050405020304" pitchFamily="18" charset="0"/>
              </a:rPr>
              <a:t>         V =cola. </a:t>
            </a:r>
            <a:r>
              <a:rPr lang="es-CO" sz="2400" b="0" i="1" u="none" strike="noStrike" baseline="0" dirty="0" err="1">
                <a:latin typeface="Times New Roman" panose="02020603050405020304" pitchFamily="18" charset="0"/>
              </a:rPr>
              <a:t>removeFirst</a:t>
            </a:r>
            <a:r>
              <a:rPr lang="es-CO" sz="2400" b="0" i="1" u="none" strike="noStrike" baseline="0" dirty="0">
                <a:latin typeface="Times New Roman" panose="02020603050405020304" pitchFamily="18" charset="0"/>
              </a:rPr>
              <a:t> () </a:t>
            </a:r>
            <a:endParaRPr lang="es-CO" sz="2400" b="0" i="0" u="none" strike="noStrike" baseline="0" dirty="0">
              <a:latin typeface="Times New Roman" panose="02020603050405020304" pitchFamily="18" charset="0"/>
            </a:endParaRPr>
          </a:p>
          <a:p>
            <a:r>
              <a:rPr lang="es-CO" sz="2400" b="0" i="0" u="none" strike="noStrike" baseline="0" dirty="0">
                <a:latin typeface="Times New Roman" panose="02020603050405020304" pitchFamily="18" charset="0"/>
              </a:rPr>
              <a:t>         </a:t>
            </a:r>
            <a:r>
              <a:rPr lang="es-CO" sz="2400" b="0" i="0" u="none" strike="noStrike" baseline="0" dirty="0" err="1">
                <a:latin typeface="Times New Roman" panose="02020603050405020304" pitchFamily="18" charset="0"/>
              </a:rPr>
              <a:t>If</a:t>
            </a:r>
            <a:r>
              <a:rPr lang="es-CO" sz="2400" b="0" i="0" u="none" strike="noStrike" baseline="0" dirty="0">
                <a:latin typeface="Times New Roman" panose="02020603050405020304" pitchFamily="18" charset="0"/>
              </a:rPr>
              <a:t> V es V2: </a:t>
            </a:r>
          </a:p>
          <a:p>
            <a:r>
              <a:rPr lang="es-CO" sz="2400" b="0" i="0" u="none" strike="noStrike" baseline="0" dirty="0">
                <a:latin typeface="Times New Roman" panose="02020603050405020304" pitchFamily="18" charset="0"/>
              </a:rPr>
              <a:t>              Nodo encontrado </a:t>
            </a:r>
          </a:p>
          <a:p>
            <a:r>
              <a:rPr lang="es-MX" sz="2400" b="0" i="1" u="none" strike="noStrike" baseline="0" dirty="0">
                <a:latin typeface="Times New Roman" panose="02020603050405020304" pitchFamily="18" charset="0"/>
              </a:rPr>
              <a:t>        Obtener “L” lista de vecinos de V </a:t>
            </a:r>
            <a:endParaRPr lang="es-MX" sz="2400" b="0" i="0" u="none" strike="noStrike" baseline="0" dirty="0">
              <a:latin typeface="Times New Roman" panose="02020603050405020304" pitchFamily="18" charset="0"/>
            </a:endParaRPr>
          </a:p>
          <a:p>
            <a:r>
              <a:rPr lang="es-MX" sz="2400" b="0" i="1" u="none" strike="noStrike" baseline="0" dirty="0">
                <a:latin typeface="Times New Roman" panose="02020603050405020304" pitchFamily="18" charset="0"/>
              </a:rPr>
              <a:t>        Para todo vértice en L: </a:t>
            </a:r>
            <a:endParaRPr lang="es-MX" sz="2400" b="0" i="0" u="none" strike="noStrike" baseline="0" dirty="0">
              <a:latin typeface="Times New Roman" panose="02020603050405020304" pitchFamily="18" charset="0"/>
            </a:endParaRPr>
          </a:p>
          <a:p>
            <a:r>
              <a:rPr lang="es-CO" sz="2400" b="0" i="0" u="none" strike="noStrike" baseline="0" dirty="0">
                <a:latin typeface="Times New Roman" panose="02020603050405020304" pitchFamily="18" charset="0"/>
              </a:rPr>
              <a:t>               Marcarlo como visitado </a:t>
            </a:r>
          </a:p>
          <a:p>
            <a:r>
              <a:rPr lang="es-CO" sz="2400" b="0" i="1" u="none" strike="noStrike" baseline="0" dirty="0">
                <a:latin typeface="Times New Roman" panose="02020603050405020304" pitchFamily="18" charset="0"/>
              </a:rPr>
              <a:t>               Meterlo a la Cola </a:t>
            </a:r>
            <a:endParaRPr lang="es-CO" sz="2400" b="0" i="0" u="none" strike="noStrike" baseline="0" dirty="0">
              <a:latin typeface="Times New Roman" panose="02020603050405020304" pitchFamily="18" charset="0"/>
            </a:endParaRPr>
          </a:p>
          <a:p>
            <a:r>
              <a:rPr lang="es-CO" sz="2400" b="0" i="0" u="none" strike="noStrike" baseline="0" dirty="0">
                <a:latin typeface="Times New Roman" panose="02020603050405020304" pitchFamily="18" charset="0"/>
              </a:rPr>
              <a:t>    Nodo no encontrado </a:t>
            </a:r>
            <a:endParaRPr lang="es-CO" sz="2400" dirty="0"/>
          </a:p>
        </p:txBody>
      </p:sp>
    </p:spTree>
    <p:extLst>
      <p:ext uri="{BB962C8B-B14F-4D97-AF65-F5344CB8AC3E}">
        <p14:creationId xmlns:p14="http://schemas.microsoft.com/office/powerpoint/2010/main" val="1624495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D710C7-28EA-471C-A282-A0F5CD5CF34B}"/>
              </a:ext>
            </a:extLst>
          </p:cNvPr>
          <p:cNvSpPr>
            <a:spLocks noGrp="1"/>
          </p:cNvSpPr>
          <p:nvPr>
            <p:ph type="title"/>
          </p:nvPr>
        </p:nvSpPr>
        <p:spPr>
          <a:xfrm>
            <a:off x="1143001" y="45050"/>
            <a:ext cx="9905998" cy="573468"/>
          </a:xfrm>
        </p:spPr>
        <p:txBody>
          <a:bodyPr>
            <a:normAutofit fontScale="90000"/>
          </a:bodyPr>
          <a:lstStyle/>
          <a:p>
            <a:r>
              <a:rPr lang="es-MX" dirty="0"/>
              <a:t>Implementación en Python:</a:t>
            </a:r>
            <a:endParaRPr lang="es-CO" dirty="0"/>
          </a:p>
        </p:txBody>
      </p:sp>
      <p:sp>
        <p:nvSpPr>
          <p:cNvPr id="4" name="CuadroTexto 3">
            <a:extLst>
              <a:ext uri="{FF2B5EF4-FFF2-40B4-BE49-F238E27FC236}">
                <a16:creationId xmlns:a16="http://schemas.microsoft.com/office/drawing/2014/main" id="{EB0A480E-6453-42D9-A84B-525F3A28FD8E}"/>
              </a:ext>
            </a:extLst>
          </p:cNvPr>
          <p:cNvSpPr txBox="1"/>
          <p:nvPr/>
        </p:nvSpPr>
        <p:spPr>
          <a:xfrm>
            <a:off x="1483179" y="947058"/>
            <a:ext cx="9225642" cy="5509200"/>
          </a:xfrm>
          <a:prstGeom prst="rect">
            <a:avLst/>
          </a:prstGeom>
          <a:noFill/>
        </p:spPr>
        <p:txBody>
          <a:bodyPr wrap="square" rtlCol="0">
            <a:spAutoFit/>
          </a:bodyPr>
          <a:lstStyle/>
          <a:p>
            <a:r>
              <a:rPr lang="es-CO" sz="1600" b="0" i="0" u="none" strike="noStrike" baseline="0" dirty="0" err="1">
                <a:latin typeface="Times New Roman" panose="02020603050405020304" pitchFamily="18" charset="0"/>
              </a:rPr>
              <a:t>graph</a:t>
            </a:r>
            <a:r>
              <a:rPr lang="es-CO" sz="1600" b="0" i="0" u="none" strike="noStrike" baseline="0" dirty="0">
                <a:latin typeface="Times New Roman" panose="02020603050405020304" pitchFamily="18" charset="0"/>
              </a:rPr>
              <a:t> = { </a:t>
            </a:r>
          </a:p>
          <a:p>
            <a:r>
              <a:rPr lang="es-CO" sz="1600" b="0" i="0" u="none" strike="noStrike" baseline="0" dirty="0">
                <a:latin typeface="Times New Roman" panose="02020603050405020304" pitchFamily="18" charset="0"/>
              </a:rPr>
              <a:t>'5' : ['3','7'], </a:t>
            </a:r>
          </a:p>
          <a:p>
            <a:r>
              <a:rPr lang="es-CO" sz="1600" b="0" i="0" u="none" strike="noStrike" baseline="0" dirty="0">
                <a:latin typeface="Times New Roman" panose="02020603050405020304" pitchFamily="18" charset="0"/>
              </a:rPr>
              <a:t>'3' : ['2', '4'], </a:t>
            </a:r>
          </a:p>
          <a:p>
            <a:r>
              <a:rPr lang="es-CO" sz="1600" b="0" i="0" u="none" strike="noStrike" baseline="0" dirty="0">
                <a:latin typeface="Times New Roman" panose="02020603050405020304" pitchFamily="18" charset="0"/>
              </a:rPr>
              <a:t>'7' : ['8'], </a:t>
            </a:r>
          </a:p>
          <a:p>
            <a:r>
              <a:rPr lang="es-CO" sz="1600" b="0" i="0" u="none" strike="noStrike" baseline="0" dirty="0">
                <a:latin typeface="Times New Roman" panose="02020603050405020304" pitchFamily="18" charset="0"/>
              </a:rPr>
              <a:t>'2' : [], </a:t>
            </a:r>
          </a:p>
          <a:p>
            <a:r>
              <a:rPr lang="es-CO" sz="1600" b="0" i="0" u="none" strike="noStrike" baseline="0" dirty="0">
                <a:latin typeface="Times New Roman" panose="02020603050405020304" pitchFamily="18" charset="0"/>
              </a:rPr>
              <a:t>'4' : ['8'], </a:t>
            </a:r>
          </a:p>
          <a:p>
            <a:r>
              <a:rPr lang="es-CO" sz="1600" b="0" i="0" u="none" strike="noStrike" baseline="0" dirty="0">
                <a:latin typeface="Times New Roman" panose="02020603050405020304" pitchFamily="18" charset="0"/>
              </a:rPr>
              <a:t>'8' : [] </a:t>
            </a:r>
          </a:p>
          <a:p>
            <a:r>
              <a:rPr lang="es-CO" sz="1600" b="0" i="0" u="none" strike="noStrike" baseline="0" dirty="0">
                <a:latin typeface="Times New Roman" panose="02020603050405020304" pitchFamily="18" charset="0"/>
              </a:rPr>
              <a:t>} </a:t>
            </a:r>
          </a:p>
          <a:p>
            <a:r>
              <a:rPr lang="es-CO" sz="1600" b="0" i="0" u="none" strike="noStrike" baseline="0" dirty="0" err="1">
                <a:latin typeface="Times New Roman" panose="02020603050405020304" pitchFamily="18" charset="0"/>
              </a:rPr>
              <a:t>visited</a:t>
            </a:r>
            <a:r>
              <a:rPr lang="es-CO" sz="1600" b="0" i="0" u="none" strike="noStrike" baseline="0" dirty="0">
                <a:latin typeface="Times New Roman" panose="02020603050405020304" pitchFamily="18" charset="0"/>
              </a:rPr>
              <a:t> = [] # </a:t>
            </a:r>
            <a:r>
              <a:rPr lang="es-CO" sz="1600" b="0" i="0" u="none" strike="noStrike" baseline="0" dirty="0" err="1">
                <a:latin typeface="Times New Roman" panose="02020603050405020304" pitchFamily="18" charset="0"/>
              </a:rPr>
              <a:t>List</a:t>
            </a:r>
            <a:r>
              <a:rPr lang="es-CO" sz="1600" b="0" i="0" u="none" strike="noStrike" baseline="0" dirty="0">
                <a:latin typeface="Times New Roman" panose="02020603050405020304" pitchFamily="18" charset="0"/>
              </a:rPr>
              <a:t> </a:t>
            </a:r>
            <a:r>
              <a:rPr lang="es-CO" sz="1600" b="0" i="0" u="none" strike="noStrike" baseline="0" dirty="0" err="1">
                <a:latin typeface="Times New Roman" panose="02020603050405020304" pitchFamily="18" charset="0"/>
              </a:rPr>
              <a:t>for</a:t>
            </a:r>
            <a:r>
              <a:rPr lang="es-CO" sz="1600" b="0" i="0" u="none" strike="noStrike" baseline="0" dirty="0">
                <a:latin typeface="Times New Roman" panose="02020603050405020304" pitchFamily="18" charset="0"/>
              </a:rPr>
              <a:t> </a:t>
            </a:r>
            <a:r>
              <a:rPr lang="es-CO" sz="1600" b="0" i="0" u="none" strike="noStrike" baseline="0" dirty="0" err="1">
                <a:latin typeface="Times New Roman" panose="02020603050405020304" pitchFamily="18" charset="0"/>
              </a:rPr>
              <a:t>visited</a:t>
            </a:r>
            <a:r>
              <a:rPr lang="es-CO" sz="1600" b="0" i="0" u="none" strike="noStrike" baseline="0" dirty="0">
                <a:latin typeface="Times New Roman" panose="02020603050405020304" pitchFamily="18" charset="0"/>
              </a:rPr>
              <a:t> </a:t>
            </a:r>
            <a:r>
              <a:rPr lang="es-CO" sz="1600" b="0" i="0" u="none" strike="noStrike" baseline="0" dirty="0" err="1">
                <a:latin typeface="Times New Roman" panose="02020603050405020304" pitchFamily="18" charset="0"/>
              </a:rPr>
              <a:t>nodes</a:t>
            </a:r>
            <a:r>
              <a:rPr lang="es-CO" sz="1600" b="0" i="0" u="none" strike="noStrike" baseline="0" dirty="0">
                <a:latin typeface="Times New Roman" panose="02020603050405020304" pitchFamily="18" charset="0"/>
              </a:rPr>
              <a:t>. </a:t>
            </a:r>
          </a:p>
          <a:p>
            <a:r>
              <a:rPr lang="es-CO" sz="1600" b="0" i="0" u="none" strike="noStrike" baseline="0" dirty="0" err="1">
                <a:latin typeface="Times New Roman" panose="02020603050405020304" pitchFamily="18" charset="0"/>
              </a:rPr>
              <a:t>queue</a:t>
            </a:r>
            <a:r>
              <a:rPr lang="es-CO" sz="1600" b="0" i="0" u="none" strike="noStrike" baseline="0" dirty="0">
                <a:latin typeface="Times New Roman" panose="02020603050405020304" pitchFamily="18" charset="0"/>
              </a:rPr>
              <a:t> = [] #Initialize a </a:t>
            </a:r>
            <a:r>
              <a:rPr lang="es-CO" sz="1600" b="0" i="0" u="none" strike="noStrike" baseline="0" dirty="0" err="1">
                <a:latin typeface="Times New Roman" panose="02020603050405020304" pitchFamily="18" charset="0"/>
              </a:rPr>
              <a:t>queue</a:t>
            </a:r>
            <a:r>
              <a:rPr lang="es-CO" sz="1600" b="0" i="0" u="none" strike="noStrike" baseline="0" dirty="0">
                <a:latin typeface="Times New Roman" panose="02020603050405020304" pitchFamily="18" charset="0"/>
              </a:rPr>
              <a:t> </a:t>
            </a:r>
          </a:p>
          <a:p>
            <a:r>
              <a:rPr lang="en-US" sz="1600" b="0" i="0" u="none" strike="noStrike" baseline="0" dirty="0">
                <a:latin typeface="Times New Roman" panose="02020603050405020304" pitchFamily="18" charset="0"/>
              </a:rPr>
              <a:t>def </a:t>
            </a:r>
            <a:r>
              <a:rPr lang="en-US" sz="1600" b="0" i="0" u="none" strike="noStrike" baseline="0" dirty="0" err="1">
                <a:latin typeface="Times New Roman" panose="02020603050405020304" pitchFamily="18" charset="0"/>
              </a:rPr>
              <a:t>bfs</a:t>
            </a:r>
            <a:r>
              <a:rPr lang="en-US" sz="1600" b="0" i="0" u="none" strike="noStrike" baseline="0" dirty="0">
                <a:latin typeface="Times New Roman" panose="02020603050405020304" pitchFamily="18" charset="0"/>
              </a:rPr>
              <a:t>(visited, graph, node): #function for BFS </a:t>
            </a:r>
          </a:p>
          <a:p>
            <a:r>
              <a:rPr lang="es-CO" sz="1600" b="0" i="0" u="none" strike="noStrike" baseline="0" dirty="0">
                <a:latin typeface="Times New Roman" panose="02020603050405020304" pitchFamily="18" charset="0"/>
              </a:rPr>
              <a:t>   </a:t>
            </a:r>
            <a:r>
              <a:rPr lang="es-CO" sz="1600" b="0" i="0" u="none" strike="noStrike" baseline="0" dirty="0" err="1">
                <a:latin typeface="Times New Roman" panose="02020603050405020304" pitchFamily="18" charset="0"/>
              </a:rPr>
              <a:t>visited.append</a:t>
            </a:r>
            <a:r>
              <a:rPr lang="es-CO" sz="1600" b="0" i="0" u="none" strike="noStrike" baseline="0" dirty="0">
                <a:latin typeface="Times New Roman" panose="02020603050405020304" pitchFamily="18" charset="0"/>
              </a:rPr>
              <a:t>(</a:t>
            </a:r>
            <a:r>
              <a:rPr lang="es-CO" sz="1600" b="0" i="0" u="none" strike="noStrike" baseline="0" dirty="0" err="1">
                <a:latin typeface="Times New Roman" panose="02020603050405020304" pitchFamily="18" charset="0"/>
              </a:rPr>
              <a:t>node</a:t>
            </a:r>
            <a:r>
              <a:rPr lang="es-CO" sz="1600" b="0" i="0" u="none" strike="noStrike" baseline="0" dirty="0">
                <a:latin typeface="Times New Roman" panose="02020603050405020304" pitchFamily="18" charset="0"/>
              </a:rPr>
              <a:t>) </a:t>
            </a:r>
          </a:p>
          <a:p>
            <a:r>
              <a:rPr lang="es-CO" sz="1600" b="0" i="0" u="none" strike="noStrike" baseline="0" dirty="0">
                <a:latin typeface="Times New Roman" panose="02020603050405020304" pitchFamily="18" charset="0"/>
              </a:rPr>
              <a:t>   </a:t>
            </a:r>
            <a:r>
              <a:rPr lang="es-CO" sz="1600" b="0" i="0" u="none" strike="noStrike" baseline="0" dirty="0" err="1">
                <a:latin typeface="Times New Roman" panose="02020603050405020304" pitchFamily="18" charset="0"/>
              </a:rPr>
              <a:t>queue.append</a:t>
            </a:r>
            <a:r>
              <a:rPr lang="es-CO" sz="1600" b="0" i="0" u="none" strike="noStrike" baseline="0" dirty="0">
                <a:latin typeface="Times New Roman" panose="02020603050405020304" pitchFamily="18" charset="0"/>
              </a:rPr>
              <a:t>(</a:t>
            </a:r>
            <a:r>
              <a:rPr lang="es-CO" sz="1600" b="0" i="0" u="none" strike="noStrike" baseline="0" dirty="0" err="1">
                <a:latin typeface="Times New Roman" panose="02020603050405020304" pitchFamily="18" charset="0"/>
              </a:rPr>
              <a:t>node</a:t>
            </a:r>
            <a:r>
              <a:rPr lang="es-CO" sz="1600" b="0" i="0" u="none" strike="noStrike" baseline="0" dirty="0">
                <a:latin typeface="Times New Roman" panose="02020603050405020304" pitchFamily="18" charset="0"/>
              </a:rPr>
              <a:t>) </a:t>
            </a:r>
          </a:p>
          <a:p>
            <a:r>
              <a:rPr lang="en-US" sz="1600" b="0" i="0" u="none" strike="noStrike" baseline="0" dirty="0">
                <a:latin typeface="Times New Roman" panose="02020603050405020304" pitchFamily="18" charset="0"/>
              </a:rPr>
              <a:t>   while queue: # Creating loop to visit each node </a:t>
            </a:r>
          </a:p>
          <a:p>
            <a:r>
              <a:rPr lang="es-CO" sz="1600" b="0" i="0" u="none" strike="noStrike" baseline="0" dirty="0">
                <a:latin typeface="Times New Roman" panose="02020603050405020304" pitchFamily="18" charset="0"/>
              </a:rPr>
              <a:t>        m = </a:t>
            </a:r>
            <a:r>
              <a:rPr lang="es-CO" sz="1600" b="0" i="0" u="none" strike="noStrike" baseline="0" dirty="0" err="1">
                <a:latin typeface="Times New Roman" panose="02020603050405020304" pitchFamily="18" charset="0"/>
              </a:rPr>
              <a:t>queue.pop</a:t>
            </a:r>
            <a:r>
              <a:rPr lang="es-CO" sz="1600" b="0" i="0" u="none" strike="noStrike" baseline="0" dirty="0">
                <a:latin typeface="Times New Roman" panose="02020603050405020304" pitchFamily="18" charset="0"/>
              </a:rPr>
              <a:t>(0) </a:t>
            </a:r>
          </a:p>
          <a:p>
            <a:r>
              <a:rPr lang="es-CO" sz="1600" b="0" i="0" u="none" strike="noStrike" baseline="0" dirty="0">
                <a:latin typeface="Times New Roman" panose="02020603050405020304" pitchFamily="18" charset="0"/>
              </a:rPr>
              <a:t>        </a:t>
            </a:r>
            <a:r>
              <a:rPr lang="es-CO" sz="1600" b="0" i="0" u="none" strike="noStrike" baseline="0" dirty="0" err="1">
                <a:latin typeface="Times New Roman" panose="02020603050405020304" pitchFamily="18" charset="0"/>
              </a:rPr>
              <a:t>print</a:t>
            </a:r>
            <a:r>
              <a:rPr lang="es-CO" sz="1600" b="0" i="0" u="none" strike="noStrike" baseline="0" dirty="0">
                <a:latin typeface="Times New Roman" panose="02020603050405020304" pitchFamily="18" charset="0"/>
              </a:rPr>
              <a:t> (m, </a:t>
            </a:r>
            <a:r>
              <a:rPr lang="es-CO" sz="1600" b="0" i="0" u="none" strike="noStrike" baseline="0" dirty="0" err="1">
                <a:latin typeface="Times New Roman" panose="02020603050405020304" pitchFamily="18" charset="0"/>
              </a:rPr>
              <a:t>end</a:t>
            </a:r>
            <a:r>
              <a:rPr lang="es-CO" sz="1600" b="0" i="0" u="none" strike="noStrike" baseline="0" dirty="0">
                <a:latin typeface="Times New Roman" panose="02020603050405020304" pitchFamily="18" charset="0"/>
              </a:rPr>
              <a:t> = " ") </a:t>
            </a:r>
          </a:p>
          <a:p>
            <a:r>
              <a:rPr lang="en-US" sz="1600" b="0" i="0" u="none" strike="noStrike" baseline="0" dirty="0">
                <a:latin typeface="Times New Roman" panose="02020603050405020304" pitchFamily="18" charset="0"/>
              </a:rPr>
              <a:t>        for </a:t>
            </a:r>
            <a:r>
              <a:rPr lang="en-US" sz="1600" b="0" i="0" u="none" strike="noStrike" baseline="0" dirty="0" err="1">
                <a:latin typeface="Times New Roman" panose="02020603050405020304" pitchFamily="18" charset="0"/>
              </a:rPr>
              <a:t>neighbour</a:t>
            </a:r>
            <a:r>
              <a:rPr lang="en-US" sz="1600" b="0" i="0" u="none" strike="noStrike" baseline="0" dirty="0">
                <a:latin typeface="Times New Roman" panose="02020603050405020304" pitchFamily="18" charset="0"/>
              </a:rPr>
              <a:t> in graph[m]: </a:t>
            </a:r>
          </a:p>
          <a:p>
            <a:r>
              <a:rPr lang="en-US" sz="1600" b="0" i="0" u="none" strike="noStrike" baseline="0" dirty="0">
                <a:latin typeface="Times New Roman" panose="02020603050405020304" pitchFamily="18" charset="0"/>
              </a:rPr>
              <a:t>              if </a:t>
            </a:r>
            <a:r>
              <a:rPr lang="en-US" sz="1600" b="0" i="0" u="none" strike="noStrike" baseline="0" dirty="0" err="1">
                <a:latin typeface="Times New Roman" panose="02020603050405020304" pitchFamily="18" charset="0"/>
              </a:rPr>
              <a:t>neighbour</a:t>
            </a:r>
            <a:r>
              <a:rPr lang="en-US" sz="1600" b="0" i="0" u="none" strike="noStrike" baseline="0" dirty="0">
                <a:latin typeface="Times New Roman" panose="02020603050405020304" pitchFamily="18" charset="0"/>
              </a:rPr>
              <a:t> not in visited: </a:t>
            </a:r>
          </a:p>
          <a:p>
            <a:r>
              <a:rPr lang="es-CO" sz="1600" b="0" i="0" u="none" strike="noStrike" baseline="0" dirty="0">
                <a:latin typeface="Times New Roman" panose="02020603050405020304" pitchFamily="18" charset="0"/>
              </a:rPr>
              <a:t>                   </a:t>
            </a:r>
            <a:r>
              <a:rPr lang="es-CO" sz="1600" b="0" i="0" u="none" strike="noStrike" baseline="0" dirty="0" err="1">
                <a:latin typeface="Times New Roman" panose="02020603050405020304" pitchFamily="18" charset="0"/>
              </a:rPr>
              <a:t>visited.append</a:t>
            </a:r>
            <a:r>
              <a:rPr lang="es-CO" sz="1600" b="0" i="0" u="none" strike="noStrike" baseline="0" dirty="0">
                <a:latin typeface="Times New Roman" panose="02020603050405020304" pitchFamily="18" charset="0"/>
              </a:rPr>
              <a:t>(</a:t>
            </a:r>
            <a:r>
              <a:rPr lang="es-CO" sz="1600" b="0" i="0" u="none" strike="noStrike" baseline="0" dirty="0" err="1">
                <a:latin typeface="Times New Roman" panose="02020603050405020304" pitchFamily="18" charset="0"/>
              </a:rPr>
              <a:t>neighbour</a:t>
            </a:r>
            <a:r>
              <a:rPr lang="es-CO" sz="1600" b="0" i="0" u="none" strike="noStrike" baseline="0" dirty="0">
                <a:latin typeface="Times New Roman" panose="02020603050405020304" pitchFamily="18" charset="0"/>
              </a:rPr>
              <a:t>) </a:t>
            </a:r>
          </a:p>
          <a:p>
            <a:r>
              <a:rPr lang="es-CO" sz="1600" b="0" i="0" u="none" strike="noStrike" baseline="0" dirty="0">
                <a:latin typeface="Times New Roman" panose="02020603050405020304" pitchFamily="18" charset="0"/>
              </a:rPr>
              <a:t>                   </a:t>
            </a:r>
            <a:r>
              <a:rPr lang="es-CO" sz="1600" b="0" i="0" u="none" strike="noStrike" baseline="0" dirty="0" err="1">
                <a:latin typeface="Times New Roman" panose="02020603050405020304" pitchFamily="18" charset="0"/>
              </a:rPr>
              <a:t>queue.append</a:t>
            </a:r>
            <a:r>
              <a:rPr lang="es-CO" sz="1600" b="0" i="0" u="none" strike="noStrike" baseline="0" dirty="0">
                <a:latin typeface="Times New Roman" panose="02020603050405020304" pitchFamily="18" charset="0"/>
              </a:rPr>
              <a:t>(</a:t>
            </a:r>
            <a:r>
              <a:rPr lang="es-CO" sz="1600" b="0" i="0" u="none" strike="noStrike" baseline="0" dirty="0" err="1">
                <a:latin typeface="Times New Roman" panose="02020603050405020304" pitchFamily="18" charset="0"/>
              </a:rPr>
              <a:t>neighbour</a:t>
            </a:r>
            <a:r>
              <a:rPr lang="es-CO" sz="1600" b="0" i="0" u="none" strike="noStrike" baseline="0" dirty="0">
                <a:latin typeface="Times New Roman" panose="02020603050405020304" pitchFamily="18" charset="0"/>
              </a:rPr>
              <a:t>) </a:t>
            </a:r>
          </a:p>
          <a:p>
            <a:r>
              <a:rPr lang="en-US" sz="1600" b="0" i="0" u="none" strike="noStrike" baseline="0" dirty="0">
                <a:latin typeface="Times New Roman" panose="02020603050405020304" pitchFamily="18" charset="0"/>
              </a:rPr>
              <a:t>print("Following is the Breadth-First Search") </a:t>
            </a:r>
          </a:p>
          <a:p>
            <a:r>
              <a:rPr lang="es-CO" sz="1600" b="0" i="0" u="none" strike="noStrike" baseline="0" dirty="0" err="1">
                <a:latin typeface="Times New Roman" panose="02020603050405020304" pitchFamily="18" charset="0"/>
              </a:rPr>
              <a:t>bfs</a:t>
            </a:r>
            <a:r>
              <a:rPr lang="es-CO" sz="1600" b="0" i="0" u="none" strike="noStrike" baseline="0" dirty="0">
                <a:latin typeface="Times New Roman" panose="02020603050405020304" pitchFamily="18" charset="0"/>
              </a:rPr>
              <a:t>(</a:t>
            </a:r>
            <a:r>
              <a:rPr lang="es-CO" sz="1600" b="0" i="0" u="none" strike="noStrike" baseline="0" dirty="0" err="1">
                <a:latin typeface="Times New Roman" panose="02020603050405020304" pitchFamily="18" charset="0"/>
              </a:rPr>
              <a:t>visited</a:t>
            </a:r>
            <a:r>
              <a:rPr lang="es-CO" sz="1600" b="0" i="0" u="none" strike="noStrike" baseline="0" dirty="0">
                <a:latin typeface="Times New Roman" panose="02020603050405020304" pitchFamily="18" charset="0"/>
              </a:rPr>
              <a:t>, </a:t>
            </a:r>
            <a:r>
              <a:rPr lang="es-CO" sz="1600" b="0" i="0" u="none" strike="noStrike" baseline="0" dirty="0" err="1">
                <a:latin typeface="Times New Roman" panose="02020603050405020304" pitchFamily="18" charset="0"/>
              </a:rPr>
              <a:t>graph</a:t>
            </a:r>
            <a:r>
              <a:rPr lang="es-CO" sz="1600" b="0" i="0" u="none" strike="noStrike" baseline="0" dirty="0">
                <a:latin typeface="Times New Roman" panose="02020603050405020304" pitchFamily="18" charset="0"/>
              </a:rPr>
              <a:t>, '5') </a:t>
            </a:r>
            <a:endParaRPr lang="es-CO" sz="1600" dirty="0"/>
          </a:p>
        </p:txBody>
      </p:sp>
    </p:spTree>
    <p:extLst>
      <p:ext uri="{BB962C8B-B14F-4D97-AF65-F5344CB8AC3E}">
        <p14:creationId xmlns:p14="http://schemas.microsoft.com/office/powerpoint/2010/main" val="3674405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268E72-24A7-48F9-85B8-262DE84258E5}"/>
              </a:ext>
            </a:extLst>
          </p:cNvPr>
          <p:cNvSpPr>
            <a:spLocks noGrp="1"/>
          </p:cNvSpPr>
          <p:nvPr>
            <p:ph type="title"/>
          </p:nvPr>
        </p:nvSpPr>
        <p:spPr/>
        <p:txBody>
          <a:bodyPr/>
          <a:lstStyle/>
          <a:p>
            <a:r>
              <a:rPr lang="es-MX" dirty="0">
                <a:latin typeface="Georgia" panose="02040502050405020303" pitchFamily="18" charset="0"/>
              </a:rPr>
              <a:t>Búsqueda informada:</a:t>
            </a:r>
            <a:endParaRPr lang="es-CO" dirty="0">
              <a:latin typeface="Georgia" panose="02040502050405020303" pitchFamily="18" charset="0"/>
            </a:endParaRPr>
          </a:p>
        </p:txBody>
      </p:sp>
      <p:sp>
        <p:nvSpPr>
          <p:cNvPr id="3" name="Marcador de contenido 2">
            <a:extLst>
              <a:ext uri="{FF2B5EF4-FFF2-40B4-BE49-F238E27FC236}">
                <a16:creationId xmlns:a16="http://schemas.microsoft.com/office/drawing/2014/main" id="{FF9EF24C-BDCF-42A5-8BA8-4C3F351B808A}"/>
              </a:ext>
            </a:extLst>
          </p:cNvPr>
          <p:cNvSpPr>
            <a:spLocks noGrp="1"/>
          </p:cNvSpPr>
          <p:nvPr>
            <p:ph idx="1"/>
          </p:nvPr>
        </p:nvSpPr>
        <p:spPr/>
        <p:txBody>
          <a:bodyPr/>
          <a:lstStyle/>
          <a:p>
            <a:r>
              <a:rPr lang="es-MX" b="0" i="0" dirty="0">
                <a:effectLst/>
                <a:latin typeface="Georgia" panose="02040502050405020303" pitchFamily="18" charset="0"/>
              </a:rPr>
              <a:t>Es evidente que los </a:t>
            </a:r>
            <a:r>
              <a:rPr lang="es-MX" i="0" dirty="0">
                <a:effectLst/>
                <a:latin typeface="Georgia" panose="02040502050405020303" pitchFamily="18" charset="0"/>
              </a:rPr>
              <a:t>algoritmos de búsqueda ciega </a:t>
            </a:r>
            <a:r>
              <a:rPr lang="es-MX" b="0" i="0" dirty="0">
                <a:effectLst/>
                <a:latin typeface="Georgia" panose="02040502050405020303" pitchFamily="18" charset="0"/>
              </a:rPr>
              <a:t>(o </a:t>
            </a:r>
            <a:r>
              <a:rPr lang="es-MX" i="0" dirty="0">
                <a:effectLst/>
                <a:latin typeface="Georgia" panose="02040502050405020303" pitchFamily="18" charset="0"/>
              </a:rPr>
              <a:t>no informada</a:t>
            </a:r>
            <a:r>
              <a:rPr lang="es-MX" b="0" i="0" dirty="0">
                <a:effectLst/>
                <a:latin typeface="Georgia" panose="02040502050405020303" pitchFamily="18" charset="0"/>
              </a:rPr>
              <a:t>) son incapaces de encontrar soluciones en problemas en los que el tamaño del espacio de búsqueda sea grande, ya que todos ellos tienen un coste temporal que es exponencial en el tamaño del dato de entrada, por lo que cuando se aplican a problemas reales el tiempo para encontrar la mejor solución a un problema no es asumible.</a:t>
            </a:r>
            <a:endParaRPr lang="es-CO" dirty="0"/>
          </a:p>
        </p:txBody>
      </p:sp>
    </p:spTree>
    <p:extLst>
      <p:ext uri="{BB962C8B-B14F-4D97-AF65-F5344CB8AC3E}">
        <p14:creationId xmlns:p14="http://schemas.microsoft.com/office/powerpoint/2010/main" val="3398674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4141825-64CD-4C68-903E-2D8A80B3DBCD}"/>
              </a:ext>
            </a:extLst>
          </p:cNvPr>
          <p:cNvSpPr>
            <a:spLocks noGrp="1"/>
          </p:cNvSpPr>
          <p:nvPr>
            <p:ph idx="1"/>
          </p:nvPr>
        </p:nvSpPr>
        <p:spPr>
          <a:xfrm>
            <a:off x="1141412" y="555171"/>
            <a:ext cx="9905999" cy="5763986"/>
          </a:xfrm>
        </p:spPr>
        <p:txBody>
          <a:bodyPr>
            <a:normAutofit fontScale="77500" lnSpcReduction="20000"/>
          </a:bodyPr>
          <a:lstStyle/>
          <a:p>
            <a:pPr algn="just" fontAlgn="base">
              <a:buFont typeface="+mj-lt"/>
              <a:buAutoNum type="arabicPeriod"/>
            </a:pPr>
            <a:r>
              <a:rPr lang="es-MX" sz="3800" b="0" i="0" dirty="0">
                <a:effectLst/>
                <a:latin typeface="Georgia" panose="02040502050405020303" pitchFamily="18" charset="0"/>
              </a:rPr>
              <a:t>En primer lugar, tendremos </a:t>
            </a:r>
            <a:r>
              <a:rPr lang="es-MX" sz="3800" i="0" dirty="0">
                <a:effectLst/>
                <a:latin typeface="Georgia" panose="02040502050405020303" pitchFamily="18" charset="0"/>
              </a:rPr>
              <a:t>el coste del camino recorrido</a:t>
            </a:r>
            <a:r>
              <a:rPr lang="es-MX" sz="3800" b="0" i="0" dirty="0">
                <a:effectLst/>
                <a:latin typeface="Georgia" panose="02040502050405020303" pitchFamily="18" charset="0"/>
              </a:rPr>
              <a:t>, que podremos calcular simplemente sumando los costes de los operadores aplicados desde el estado inicial hasta el nodo actual. En consecuencia, este coste es algo que se puede calcular con exactitud.</a:t>
            </a:r>
          </a:p>
          <a:p>
            <a:pPr algn="just" fontAlgn="base">
              <a:buFont typeface="+mj-lt"/>
              <a:buAutoNum type="arabicPeriod"/>
            </a:pPr>
            <a:r>
              <a:rPr lang="es-MX" sz="3800" b="0" i="0" dirty="0">
                <a:effectLst/>
                <a:latin typeface="Georgia" panose="02040502050405020303" pitchFamily="18" charset="0"/>
              </a:rPr>
              <a:t>En segundo lugar, tendremos un coste más difícil de determinar,</a:t>
            </a:r>
            <a:r>
              <a:rPr lang="es-MX" sz="3800" i="0" dirty="0">
                <a:effectLst/>
                <a:latin typeface="Georgia" panose="02040502050405020303" pitchFamily="18" charset="0"/>
              </a:rPr>
              <a:t> el coste del camino que nos queda por recorrer hasta el estado final</a:t>
            </a:r>
            <a:r>
              <a:rPr lang="es-MX" sz="3800" b="0" i="0" dirty="0">
                <a:effectLst/>
                <a:latin typeface="Georgia" panose="02040502050405020303" pitchFamily="18" charset="0"/>
              </a:rPr>
              <a:t>. Dado que lo desconocemos, tendremos que utilizar el conocimiento del que disponemos del problema para obtener una aproximación. Es aquí donde interviene el adjetivo de "</a:t>
            </a:r>
            <a:r>
              <a:rPr lang="es-MX" sz="3800" b="1" i="0" dirty="0">
                <a:effectLst/>
                <a:latin typeface="Georgia" panose="02040502050405020303" pitchFamily="18" charset="0"/>
              </a:rPr>
              <a:t>heurística</a:t>
            </a:r>
            <a:r>
              <a:rPr lang="es-MX" sz="3800" b="0" i="0" dirty="0">
                <a:effectLst/>
                <a:latin typeface="Georgia" panose="02040502050405020303" pitchFamily="18" charset="0"/>
              </a:rPr>
              <a:t>" que se aplica a este tipo de algoritmos de búsqueda.</a:t>
            </a:r>
          </a:p>
          <a:p>
            <a:endParaRPr lang="es-CO" dirty="0"/>
          </a:p>
        </p:txBody>
      </p:sp>
    </p:spTree>
    <p:extLst>
      <p:ext uri="{BB962C8B-B14F-4D97-AF65-F5344CB8AC3E}">
        <p14:creationId xmlns:p14="http://schemas.microsoft.com/office/powerpoint/2010/main" val="9653053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TM04033919[[fn=Circuito]]</Template>
  <TotalTime>139</TotalTime>
  <Words>1524</Words>
  <Application>Microsoft Office PowerPoint</Application>
  <PresentationFormat>Panorámica</PresentationFormat>
  <Paragraphs>107</Paragraphs>
  <Slides>13</Slides>
  <Notes>8</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13</vt:i4>
      </vt:variant>
    </vt:vector>
  </HeadingPairs>
  <TitlesOfParts>
    <vt:vector size="19" baseType="lpstr">
      <vt:lpstr>Arial</vt:lpstr>
      <vt:lpstr>Calibri</vt:lpstr>
      <vt:lpstr>Georgia</vt:lpstr>
      <vt:lpstr>Times New Roman</vt:lpstr>
      <vt:lpstr>Tw Cen MT</vt:lpstr>
      <vt:lpstr>Circuito</vt:lpstr>
      <vt:lpstr>Segunda previa:</vt:lpstr>
      <vt:lpstr>Búsquedas a ciegas o no informada:</vt:lpstr>
      <vt:lpstr>Presentación de PowerPoint</vt:lpstr>
      <vt:lpstr>Búsqueda en amplitud:</vt:lpstr>
      <vt:lpstr>  Entre las principales aplicaciones de la BFS podemos encontrar: </vt:lpstr>
      <vt:lpstr>Seudocódigo:</vt:lpstr>
      <vt:lpstr>Implementación en Python:</vt:lpstr>
      <vt:lpstr>Búsqueda informada:</vt:lpstr>
      <vt:lpstr>Presentación de PowerPoint</vt:lpstr>
      <vt:lpstr>Función heurística:</vt:lpstr>
      <vt:lpstr>Búsqueda Primero el Mejor (Best – First)</vt:lpstr>
      <vt:lpstr>Seudocódigo (Best – First):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Segunda previa:</dc:title>
  <dc:creator>Jaime Dorian Lopez Losada</dc:creator>
  <cp:lastModifiedBy>Jaime Dorian Lopez Losada</cp:lastModifiedBy>
  <cp:revision>2</cp:revision>
  <dcterms:created xsi:type="dcterms:W3CDTF">2021-12-15T06:40:50Z</dcterms:created>
  <dcterms:modified xsi:type="dcterms:W3CDTF">2021-12-15T09:04:15Z</dcterms:modified>
</cp:coreProperties>
</file>