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81" r:id="rId19"/>
    <p:sldId id="282" r:id="rId20"/>
    <p:sldId id="283" r:id="rId21"/>
    <p:sldId id="272" r:id="rId22"/>
    <p:sldId id="284" r:id="rId23"/>
    <p:sldId id="274" r:id="rId24"/>
    <p:sldId id="285" r:id="rId25"/>
    <p:sldId id="275" r:id="rId26"/>
    <p:sldId id="293" r:id="rId27"/>
    <p:sldId id="277" r:id="rId28"/>
    <p:sldId id="278" r:id="rId29"/>
    <p:sldId id="286" r:id="rId30"/>
    <p:sldId id="2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C661955-D35C-4794-85AB-5484C177BE09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9"/>
            <p14:sldId id="281"/>
            <p14:sldId id="282"/>
            <p14:sldId id="283"/>
            <p14:sldId id="272"/>
            <p14:sldId id="284"/>
            <p14:sldId id="274"/>
            <p14:sldId id="285"/>
            <p14:sldId id="275"/>
            <p14:sldId id="293"/>
            <p14:sldId id="277"/>
            <p14:sldId id="278"/>
            <p14:sldId id="28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788DD-3738-C16F-BCFF-B4B12F0F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6EC1F-9932-5B0D-7F6C-506164D4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A1ED2-F9FC-29A8-7877-4F96066A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C49B-D92F-5659-185A-50062486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5AF675-571E-6426-456A-FE470BC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0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AA39-9D60-A623-EDD7-335A569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8ECB69-BE83-CD9E-C00F-E9CC4D21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A5418-FA64-8F41-5DB6-DD52F36E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37F0A-C63F-6164-6D36-5F396977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8BDAB-6EE2-8528-7BA4-A4A44482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BE65B-7DA5-3403-68F7-C51052EAE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5B09BE-979C-B108-7F51-18E34AA16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C2E93-CE2A-3D8C-CBE9-C1521DAB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E429C-0EDF-51E2-AE5C-0AB5BC28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B48EC-B8B2-5BF7-C61C-78644EEC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36B0C-9EA6-918E-46B5-01CBA48D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9F309-934B-BDBD-F16C-7D977178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AE580-9EB0-AC36-1463-B5803F25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3809F-FB81-2F00-289B-D37FACC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5F9A-9019-18A0-3EF2-754D9602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2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F2FBC-F087-3CD5-20DD-BC82C526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26B76F-87AF-F4FE-3908-9D7B111F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0CC754-6986-DF89-71CA-5C35229B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BD2DE-E3E0-9A27-FFD6-D4A08952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B15E5E-FD46-C845-954B-F116B97E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5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C08E2-D18F-D9A5-D65F-2678EEB7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DB154-3222-3F24-1CB0-D16A607B1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55402-15A1-BCE8-16CB-3FB05E96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646C23-0E7F-AD84-7234-B939F30E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51122-A0E7-7B3A-464C-DF64A950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6036BF-F50B-9691-FEFD-E8125DF4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7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3705-3D17-A784-85D3-9BEF8E0B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2FE5AC-6303-54E2-107C-D1220E6D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7C1DBF-42F6-E6CD-4D35-0D751055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67792A-28E4-1216-481C-C1A92B803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0EE0D7-4FEB-736C-5E36-FC2E03A65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06C31-A704-4720-F863-2F85AD1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209AE1-9491-B37F-9C61-EAE19331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8988B-12D1-8C80-A4C3-10D36E00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8154-19E7-D652-91B0-2635581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7B1653-05D1-F80C-CCF4-A2E943BE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98A8C0-16CD-849A-C30E-ED22A6E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B2346-D55F-72F9-C811-96B5043F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1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F9E68-ACD6-5A00-BA97-82D6A022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7D733-3051-89EA-726D-D951D3CC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4621F0-4D97-C08F-1670-0E2C2258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5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7085-F666-75C0-9FA5-BD6B57BA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9E6E3-EBB7-3895-BFCA-B3AAC1CA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F385BE-2FF6-B11C-CB49-56BD5861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62866-A2A0-7F47-F229-9BC1CE22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EDB149-C954-B3B4-57E9-8B8D69B4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1CD175-0998-7A7E-9FE4-3BF78728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1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63A8B-6D42-FCF4-384B-E96007B1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EA76BC-F68E-15C2-CEBD-4A210C7BF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3D2797-8356-6F78-5A4E-6CC8B3778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47D68-B60A-F68B-8301-C85B630B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B96059-0561-7B7F-08E9-6DCBD37B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738C8-BDBC-ED49-8B60-0256377F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8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654341-39AE-0942-912D-44E61CB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C2385-C8BC-857F-AA58-EB3404AD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D0B54-70BE-222C-0483-467276B99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FC18-C472-4FD0-8D6F-1D82A83986A0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93766-A557-7FA9-9F5F-6EC1839B7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533F67-ABC0-179F-D786-201FCEF4C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01E8-7992-4F5D-89A1-64842103C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0CF25F5-388D-BDA1-FBF0-8139A3B8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5150"/>
            <a:ext cx="9144000" cy="2950417"/>
          </a:xfrm>
        </p:spPr>
        <p:txBody>
          <a:bodyPr>
            <a:normAutofit fontScale="92500" lnSpcReduction="10000"/>
          </a:bodyPr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Disciplina: Introdução à Estatística</a:t>
            </a:r>
          </a:p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Prof.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Rilder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Sousa Pires</a:t>
            </a:r>
            <a:b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Laboratório de Ciência de Dados e Inteligência Artificial (LCDIA)</a:t>
            </a:r>
            <a:b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Universidade de Fortaleza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Nome: Jean Diniz Ferreira Vasconcelos </a:t>
            </a:r>
          </a:p>
          <a:p>
            <a:r>
              <a:rPr lang="pt-BR" dirty="0"/>
              <a:t>Jessé Filho</a:t>
            </a:r>
          </a:p>
        </p:txBody>
      </p:sp>
      <p:pic>
        <p:nvPicPr>
          <p:cNvPr id="7" name="Imagem 6" descr="Desenho de personagem de desenhos animados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6ECAAFBE-4823-9A33-3C98-2CF24C42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51" y="802433"/>
            <a:ext cx="4208698" cy="17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B8257468-AD8D-5681-7CA0-C613C9A2C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2" y="1417390"/>
            <a:ext cx="5828261" cy="3700946"/>
          </a:xfrm>
          <a:prstGeom prst="rect">
            <a:avLst/>
          </a:prstGeom>
        </p:spPr>
      </p:pic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52BF5740-A5B6-9BC8-18C4-5BE46498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6" y="1417390"/>
            <a:ext cx="5828261" cy="37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8E8F2237-6231-A8AF-5D94-76B6A17E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58" y="1253331"/>
            <a:ext cx="6855083" cy="4351338"/>
          </a:xfrm>
        </p:spPr>
      </p:pic>
    </p:spTree>
    <p:extLst>
      <p:ext uri="{BB962C8B-B14F-4D97-AF65-F5344CB8AC3E}">
        <p14:creationId xmlns:p14="http://schemas.microsoft.com/office/powerpoint/2010/main" val="28115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6E187-B35A-3935-6070-72302087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Região Norte</a:t>
            </a:r>
          </a:p>
        </p:txBody>
      </p:sp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4EBEAF26-6323-BD2B-0072-608666D01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870681"/>
            <a:ext cx="6800850" cy="4863493"/>
          </a:xfrm>
        </p:spPr>
      </p:pic>
    </p:spTree>
    <p:extLst>
      <p:ext uri="{BB962C8B-B14F-4D97-AF65-F5344CB8AC3E}">
        <p14:creationId xmlns:p14="http://schemas.microsoft.com/office/powerpoint/2010/main" val="43348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DAD43-4A2C-7F48-CC9D-A6C4F795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Região Nordeste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16FEE14-6568-C9B1-44AF-FC22254B8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18" y="1835150"/>
            <a:ext cx="6089163" cy="4858376"/>
          </a:xfrm>
        </p:spPr>
      </p:pic>
    </p:spTree>
    <p:extLst>
      <p:ext uri="{BB962C8B-B14F-4D97-AF65-F5344CB8AC3E}">
        <p14:creationId xmlns:p14="http://schemas.microsoft.com/office/powerpoint/2010/main" val="43657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1AC9-B4C2-B3A0-147D-619A0F9A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Região Centro-Oeste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7D31F1E-8CA0-A970-D83A-178A768C9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56" y="1825625"/>
            <a:ext cx="5519088" cy="4351338"/>
          </a:xfrm>
        </p:spPr>
      </p:pic>
    </p:spTree>
    <p:extLst>
      <p:ext uri="{BB962C8B-B14F-4D97-AF65-F5344CB8AC3E}">
        <p14:creationId xmlns:p14="http://schemas.microsoft.com/office/powerpoint/2010/main" val="7077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74131-0029-861F-AE3B-EEFCFAE0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Região Sudeste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6AE6FEB-78C3-E101-519D-AAF5FF0D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87" y="1825625"/>
            <a:ext cx="5843225" cy="4351338"/>
          </a:xfrm>
        </p:spPr>
      </p:pic>
    </p:spTree>
    <p:extLst>
      <p:ext uri="{BB962C8B-B14F-4D97-AF65-F5344CB8AC3E}">
        <p14:creationId xmlns:p14="http://schemas.microsoft.com/office/powerpoint/2010/main" val="160860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CFF57-31A8-A4E7-DC2D-97BDA12A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Região Sul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41911F58-250A-9591-741A-499A4B40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96" y="1825625"/>
            <a:ext cx="5508608" cy="4351338"/>
          </a:xfrm>
        </p:spPr>
      </p:pic>
    </p:spTree>
    <p:extLst>
      <p:ext uri="{BB962C8B-B14F-4D97-AF65-F5344CB8AC3E}">
        <p14:creationId xmlns:p14="http://schemas.microsoft.com/office/powerpoint/2010/main" val="245026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604A-D0F1-A60E-9476-C5E93B6C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pt-BR" dirty="0"/>
              <a:t>PIB per Capita</a:t>
            </a:r>
          </a:p>
        </p:txBody>
      </p:sp>
      <p:pic>
        <p:nvPicPr>
          <p:cNvPr id="5" name="Espaço Reservado para Conteúdo 4" descr="Gráfico, Gráfico de cascata&#10;&#10;Descrição gerada automaticamente">
            <a:extLst>
              <a:ext uri="{FF2B5EF4-FFF2-40B4-BE49-F238E27FC236}">
                <a16:creationId xmlns:a16="http://schemas.microsoft.com/office/drawing/2014/main" id="{538E702A-7010-D558-1C16-20DF19640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6" y="1479768"/>
            <a:ext cx="7404544" cy="5013107"/>
          </a:xfrm>
        </p:spPr>
      </p:pic>
    </p:spTree>
    <p:extLst>
      <p:ext uri="{BB962C8B-B14F-4D97-AF65-F5344CB8AC3E}">
        <p14:creationId xmlns:p14="http://schemas.microsoft.com/office/powerpoint/2010/main" val="155227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D4706-5ED8-6E7E-DC44-DFA401A6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PIB per Capita Norte e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Nordeste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DD940039-F5DD-F3F9-283C-1DCD6A04A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1" y="1657350"/>
            <a:ext cx="5049686" cy="4646691"/>
          </a:xfrm>
          <a:prstGeom prst="rect">
            <a:avLst/>
          </a:prstGeom>
        </p:spPr>
      </p:pic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6A393538-7A20-0A09-BF1D-7C11D776F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55" y="1657350"/>
            <a:ext cx="5646961" cy="46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F242C-C576-6EBC-03F1-1ABA82E3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PIB per Capita Sudeste e Centro-Oeste</a:t>
            </a: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93A3FC42-1650-C7AC-F13F-1B6C1AA56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1" y="2365285"/>
            <a:ext cx="5115266" cy="3938756"/>
          </a:xfrm>
          <a:prstGeom prst="rect">
            <a:avLst/>
          </a:prstGeom>
        </p:spPr>
      </p:pic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88D7B64-1CE2-6803-49A1-DFD5923A7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52" y="2365285"/>
            <a:ext cx="5432767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">
            <a:extLst>
              <a:ext uri="{FF2B5EF4-FFF2-40B4-BE49-F238E27FC236}">
                <a16:creationId xmlns:a16="http://schemas.microsoft.com/office/drawing/2014/main" id="{607A8D90-8DEB-DC92-DFD9-BAADCFA4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130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9D53FA-90F1-0A0C-6A09-6A9FDF4E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7" y="-248027"/>
            <a:ext cx="3417904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PERGUNTA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3F988-EA5A-FF28-0B4B-3D152C70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903" y="155267"/>
            <a:ext cx="6423736" cy="695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>
                <a:latin typeface="Aptos Black" panose="020B0004020202020204" pitchFamily="34" charset="0"/>
              </a:rPr>
              <a:t>O BRASIL É UM PAÍS DESIGUAL?</a:t>
            </a:r>
          </a:p>
        </p:txBody>
      </p:sp>
    </p:spTree>
    <p:extLst>
      <p:ext uri="{BB962C8B-B14F-4D97-AF65-F5344CB8AC3E}">
        <p14:creationId xmlns:p14="http://schemas.microsoft.com/office/powerpoint/2010/main" val="7204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F3333-D040-A6F8-3FA5-B6386946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pt-BR" dirty="0"/>
              <a:t>PIB per Capita Região Sul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B6AD0200-C555-C830-A7D6-373803AE8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49" y="1793399"/>
            <a:ext cx="6189901" cy="4699476"/>
          </a:xfrm>
        </p:spPr>
      </p:pic>
    </p:spTree>
    <p:extLst>
      <p:ext uri="{BB962C8B-B14F-4D97-AF65-F5344CB8AC3E}">
        <p14:creationId xmlns:p14="http://schemas.microsoft.com/office/powerpoint/2010/main" val="288531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FC852-0225-2CF0-32FA-B750F10E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52425"/>
            <a:ext cx="9795638" cy="884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PIB </a:t>
            </a:r>
            <a:r>
              <a:rPr lang="en-US" sz="5200" dirty="0" err="1"/>
              <a:t>Ceará</a:t>
            </a:r>
            <a:r>
              <a:rPr lang="en-US" sz="5200" dirty="0"/>
              <a:t> e Bahia</a:t>
            </a:r>
          </a:p>
        </p:txBody>
      </p:sp>
      <p:pic>
        <p:nvPicPr>
          <p:cNvPr id="16" name="Imagem 15" descr="Gráfico, Gráfico de barras&#10;&#10;Descrição gerada automaticamente">
            <a:extLst>
              <a:ext uri="{FF2B5EF4-FFF2-40B4-BE49-F238E27FC236}">
                <a16:creationId xmlns:a16="http://schemas.microsoft.com/office/drawing/2014/main" id="{15AFCE16-8015-E34D-2CBE-7E1C4718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3" y="1589167"/>
            <a:ext cx="5046501" cy="4714874"/>
          </a:xfrm>
          <a:prstGeom prst="rect">
            <a:avLst/>
          </a:prstGeom>
        </p:spPr>
      </p:pic>
      <p:pic>
        <p:nvPicPr>
          <p:cNvPr id="14" name="Espaço Reservado para Conteúdo 13" descr="Gráfico, Gráfico de cascata&#10;&#10;Descrição gerada automaticamente">
            <a:extLst>
              <a:ext uri="{FF2B5EF4-FFF2-40B4-BE49-F238E27FC236}">
                <a16:creationId xmlns:a16="http://schemas.microsoft.com/office/drawing/2014/main" id="{D6AC0FF8-A492-6DB5-99FF-CC879B2BD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8" y="1790701"/>
            <a:ext cx="5610222" cy="45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20ADC1-95D0-6E79-F2E2-026122BA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PIB per Capita –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Ceará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Bahia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6381A74-07E2-02C3-6C9D-B03F24FC2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581150"/>
            <a:ext cx="5764983" cy="4722891"/>
          </a:xfrm>
          <a:prstGeom prst="rect">
            <a:avLst/>
          </a:prstGeom>
        </p:spPr>
      </p:pic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1190DA89-766D-3EB5-CEA7-B60B9953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94" y="1581150"/>
            <a:ext cx="5764981" cy="47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1A9CE-1296-60A8-AE43-B9D1DA23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PIB Pará e Minas</a:t>
            </a:r>
          </a:p>
        </p:txBody>
      </p:sp>
      <p:pic>
        <p:nvPicPr>
          <p:cNvPr id="9" name="Espaço Reservado para Conteúdo 8" descr="Gráfico, Gráfico de barras&#10;&#10;Descrição gerada automaticamente">
            <a:extLst>
              <a:ext uri="{FF2B5EF4-FFF2-40B4-BE49-F238E27FC236}">
                <a16:creationId xmlns:a16="http://schemas.microsoft.com/office/drawing/2014/main" id="{FECE736E-909A-E603-6868-D6AB574C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9" y="1675261"/>
            <a:ext cx="4999915" cy="4628780"/>
          </a:xfrm>
          <a:prstGeom prst="rect">
            <a:avLst/>
          </a:prstGeom>
        </p:spPr>
      </p:pic>
      <p:pic>
        <p:nvPicPr>
          <p:cNvPr id="11" name="Imagem 10" descr="Gráfico, Gráfico de barras&#10;&#10;Descrição gerada automaticamente">
            <a:extLst>
              <a:ext uri="{FF2B5EF4-FFF2-40B4-BE49-F238E27FC236}">
                <a16:creationId xmlns:a16="http://schemas.microsoft.com/office/drawing/2014/main" id="{6287E580-9B5E-9CCA-7181-C020F4BD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81" y="1675261"/>
            <a:ext cx="5353265" cy="46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D52E7-40C2-BDB0-FEEF-587FD539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PIB per Capita - Pará e Minas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7933D284-625D-F3EB-6DAF-0DF83E8C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1" y="1603375"/>
            <a:ext cx="5536325" cy="4700666"/>
          </a:xfrm>
          <a:prstGeom prst="rect">
            <a:avLst/>
          </a:prstGeom>
        </p:spPr>
      </p:pic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5D9E35BB-DF40-49BC-9434-B6E96277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31" y="1603375"/>
            <a:ext cx="5750008" cy="47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6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19633-5B9F-1079-6AB9-C09741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Goiás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CCDA9741-0638-EC15-50C9-55AA6990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41" y="1816109"/>
            <a:ext cx="7213317" cy="4676766"/>
          </a:xfrm>
        </p:spPr>
      </p:pic>
    </p:spTree>
    <p:extLst>
      <p:ext uri="{BB962C8B-B14F-4D97-AF65-F5344CB8AC3E}">
        <p14:creationId xmlns:p14="http://schemas.microsoft.com/office/powerpoint/2010/main" val="89388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BB51-E9D3-109E-ADC0-2D51BBBA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per Capita - Goiás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07BCF91-CF10-A0A1-6FB1-E4E09BE7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15" y="1568449"/>
            <a:ext cx="7553769" cy="4792177"/>
          </a:xfrm>
        </p:spPr>
      </p:pic>
    </p:spTree>
    <p:extLst>
      <p:ext uri="{BB962C8B-B14F-4D97-AF65-F5344CB8AC3E}">
        <p14:creationId xmlns:p14="http://schemas.microsoft.com/office/powerpoint/2010/main" val="349873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4DA8D-9BA7-7B0F-7A28-64ECA400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São Paulo</a:t>
            </a:r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A22EC88B-55AC-35FB-CDC0-F7E44D785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73" y="1758949"/>
            <a:ext cx="6620654" cy="4861319"/>
          </a:xfrm>
        </p:spPr>
      </p:pic>
    </p:spTree>
    <p:extLst>
      <p:ext uri="{BB962C8B-B14F-4D97-AF65-F5344CB8AC3E}">
        <p14:creationId xmlns:p14="http://schemas.microsoft.com/office/powerpoint/2010/main" val="218321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8524C-84B1-9430-42AB-BD542828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Rio Grande do Sul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EC88CC7-295D-06F3-0069-02E2D1F8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02" y="1690688"/>
            <a:ext cx="6557396" cy="4952440"/>
          </a:xfrm>
        </p:spPr>
      </p:pic>
    </p:spTree>
    <p:extLst>
      <p:ext uri="{BB962C8B-B14F-4D97-AF65-F5344CB8AC3E}">
        <p14:creationId xmlns:p14="http://schemas.microsoft.com/office/powerpoint/2010/main" val="136792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6D79B-EF1F-0027-DAEF-8200CF30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PIB per Capita - São Paulo e Rio Grande do Sul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8D3DAE8E-FBA9-7CC6-912C-2F2DCC07B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3" y="1527176"/>
            <a:ext cx="5322643" cy="4776866"/>
          </a:xfrm>
          <a:prstGeom prst="rect">
            <a:avLst/>
          </a:prstGeom>
        </p:spPr>
      </p:pic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8D8FD42-2986-E0FC-4778-C2FB9A90A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30" y="1527175"/>
            <a:ext cx="5650683" cy="47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A9F46-F4A1-B257-1FD2-01DC9A94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8C6E5-3DB4-B192-CC11-B9487FEE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PIB</a:t>
            </a:r>
          </a:p>
          <a:p>
            <a:r>
              <a:rPr lang="pt-BR" dirty="0"/>
              <a:t>PIB per Capita</a:t>
            </a:r>
          </a:p>
          <a:p>
            <a:r>
              <a:rPr lang="pt-BR" dirty="0"/>
              <a:t>Índice de Gini</a:t>
            </a:r>
          </a:p>
        </p:txBody>
      </p:sp>
    </p:spTree>
    <p:extLst>
      <p:ext uri="{BB962C8B-B14F-4D97-AF65-F5344CB8AC3E}">
        <p14:creationId xmlns:p14="http://schemas.microsoft.com/office/powerpoint/2010/main" val="2412239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B8237-2C18-3CB2-BFA2-1C5F75C9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64" y="2615738"/>
            <a:ext cx="10515600" cy="4351338"/>
          </a:xfrm>
        </p:spPr>
        <p:txBody>
          <a:bodyPr/>
          <a:lstStyle/>
          <a:p>
            <a:r>
              <a:rPr lang="pt-BR" sz="7200" dirty="0"/>
              <a:t>CONCLUSÃO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3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EA12D-C6C1-A220-4159-90A1E730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1895C-89CD-F09A-4F9F-48DDFEA5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produto interno bruto (PIB) representa a soma (em valores monetários) de todos os bens e serviços finais produzidos numa determinada região (quer sejam países, estados ou cidades), durante um período determinado (mês, trimestre, ano, </a:t>
            </a:r>
            <a:r>
              <a:rPr lang="pt-BR" dirty="0" err="1"/>
              <a:t>etc</a:t>
            </a:r>
            <a:r>
              <a:rPr lang="pt-BR" dirty="0"/>
              <a:t>). O PIB é um dos indicadores mais utilizados na macroeconomia com o objetivo de quantificar a atividade econômica de uma região.</a:t>
            </a:r>
          </a:p>
          <a:p>
            <a:endParaRPr lang="pt-BR" dirty="0"/>
          </a:p>
          <a:p>
            <a:r>
              <a:rPr lang="pt-BR" dirty="0"/>
              <a:t>Na contagem do PIB, considera-se apenas bens e serviços finais, excluindo da conta todos os bens de consumo de intermediário. Isso é feito com o intuito de evitar o problema da dupla contagem, quando valores gerados na cadeia de produção aparecem contados duas vezes na soma do PIB.</a:t>
            </a:r>
          </a:p>
        </p:txBody>
      </p:sp>
    </p:spTree>
    <p:extLst>
      <p:ext uri="{BB962C8B-B14F-4D97-AF65-F5344CB8AC3E}">
        <p14:creationId xmlns:p14="http://schemas.microsoft.com/office/powerpoint/2010/main" val="35006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CD0DA-6B8B-F74F-1ACF-88DA324F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PIB e População</a:t>
            </a:r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DD74CE0-9EDA-5045-A2B4-74138C499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81" y="1825625"/>
            <a:ext cx="6698037" cy="4351338"/>
          </a:xfrm>
        </p:spPr>
      </p:pic>
    </p:spTree>
    <p:extLst>
      <p:ext uri="{BB962C8B-B14F-4D97-AF65-F5344CB8AC3E}">
        <p14:creationId xmlns:p14="http://schemas.microsoft.com/office/powerpoint/2010/main" val="409838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613F-E658-8DD1-AF12-3CA715EF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por Região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576CC963-1562-38EC-1E25-62E831FBD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60" y="1492787"/>
            <a:ext cx="6230879" cy="5000088"/>
          </a:xfrm>
        </p:spPr>
      </p:pic>
    </p:spTree>
    <p:extLst>
      <p:ext uri="{BB962C8B-B14F-4D97-AF65-F5344CB8AC3E}">
        <p14:creationId xmlns:p14="http://schemas.microsoft.com/office/powerpoint/2010/main" val="93846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136CA-B635-6093-81C4-60821FE7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PIB por Estado</a:t>
            </a:r>
          </a:p>
        </p:txBody>
      </p:sp>
      <p:pic>
        <p:nvPicPr>
          <p:cNvPr id="5" name="Espaço Reservado para Conteúdo 4" descr="Gráfico, Histograma&#10;&#10;Descrição gerada automaticamente">
            <a:extLst>
              <a:ext uri="{FF2B5EF4-FFF2-40B4-BE49-F238E27FC236}">
                <a16:creationId xmlns:a16="http://schemas.microsoft.com/office/drawing/2014/main" id="{6CEE83BC-39E9-E819-ABBA-24F882FF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69" y="1597025"/>
            <a:ext cx="7617461" cy="5136650"/>
          </a:xfrm>
        </p:spPr>
      </p:pic>
    </p:spTree>
    <p:extLst>
      <p:ext uri="{BB962C8B-B14F-4D97-AF65-F5344CB8AC3E}">
        <p14:creationId xmlns:p14="http://schemas.microsoft.com/office/powerpoint/2010/main" val="376046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9572-68FC-BFD8-0849-D88AD86A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046"/>
          </a:xfrm>
        </p:spPr>
        <p:txBody>
          <a:bodyPr/>
          <a:lstStyle/>
          <a:p>
            <a:r>
              <a:rPr lang="pt-BR" dirty="0"/>
              <a:t>PIB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564638-5695-63AD-8590-61F0FA24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38171"/>
            <a:ext cx="8458199" cy="5619829"/>
          </a:xfrm>
        </p:spPr>
      </p:pic>
    </p:spTree>
    <p:extLst>
      <p:ext uri="{BB962C8B-B14F-4D97-AF65-F5344CB8AC3E}">
        <p14:creationId xmlns:p14="http://schemas.microsoft.com/office/powerpoint/2010/main" val="424331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FFCE29-C680-9786-6BD3-BA07AFF8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 por Região</a:t>
            </a:r>
          </a:p>
        </p:txBody>
      </p:sp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AFB0559F-2827-9FE4-2B17-38EC38B18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1939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22CB7BE9-D23A-C593-3BCB-067E91FB6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r="2047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273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Aptos Black</vt:lpstr>
      <vt:lpstr>Arial</vt:lpstr>
      <vt:lpstr>Calibri</vt:lpstr>
      <vt:lpstr>Calibri Light</vt:lpstr>
      <vt:lpstr>Roboto</vt:lpstr>
      <vt:lpstr>Tema do Office</vt:lpstr>
      <vt:lpstr>Apresentação do PowerPoint</vt:lpstr>
      <vt:lpstr>PERGUNTA</vt:lpstr>
      <vt:lpstr>Métricas</vt:lpstr>
      <vt:lpstr>PIB</vt:lpstr>
      <vt:lpstr>Relação PIB e População</vt:lpstr>
      <vt:lpstr>PIB por Região</vt:lpstr>
      <vt:lpstr>PIB por Estado</vt:lpstr>
      <vt:lpstr>PIB</vt:lpstr>
      <vt:lpstr>VA por Região</vt:lpstr>
      <vt:lpstr>Apresentação do PowerPoint</vt:lpstr>
      <vt:lpstr>Apresentação do PowerPoint</vt:lpstr>
      <vt:lpstr>PIB Região Norte</vt:lpstr>
      <vt:lpstr>PIB Região Nordeste</vt:lpstr>
      <vt:lpstr>PIB Região Centro-Oeste</vt:lpstr>
      <vt:lpstr>PIB Região Sudeste</vt:lpstr>
      <vt:lpstr>PIB Região Sul</vt:lpstr>
      <vt:lpstr>PIB per Capita</vt:lpstr>
      <vt:lpstr>PIB per Capita Norte e Nordeste</vt:lpstr>
      <vt:lpstr>PIB per Capita Sudeste e Centro-Oeste</vt:lpstr>
      <vt:lpstr>PIB per Capita Região Sul</vt:lpstr>
      <vt:lpstr>PIB Ceará e Bahia</vt:lpstr>
      <vt:lpstr>PIB per Capita – Ceará e Bahia</vt:lpstr>
      <vt:lpstr>PIB Pará e Minas</vt:lpstr>
      <vt:lpstr>PIB per Capita - Pará e Minas</vt:lpstr>
      <vt:lpstr>PIB Goiás</vt:lpstr>
      <vt:lpstr>PIB per Capita - Goiás</vt:lpstr>
      <vt:lpstr>PIB São Paulo</vt:lpstr>
      <vt:lpstr>PIB Rio Grande do Sul</vt:lpstr>
      <vt:lpstr>PIB per Capita - São Paulo e Rio Grande do Sul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diniz</dc:creator>
  <cp:lastModifiedBy>J e s s é F i l h o</cp:lastModifiedBy>
  <cp:revision>2</cp:revision>
  <dcterms:created xsi:type="dcterms:W3CDTF">2023-07-29T11:00:45Z</dcterms:created>
  <dcterms:modified xsi:type="dcterms:W3CDTF">2023-07-29T14:26:20Z</dcterms:modified>
</cp:coreProperties>
</file>