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f1280aab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f1280aab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f1280aab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f1280aab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6b2f06b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6b2f06b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6b2f06bc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6b2f06bc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6b2f06bc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6b2f06bc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f1280aab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f1280aab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f1280aab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f1280aab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6b2f06bc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6b2f06bc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6b2f06bc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6b2f06bc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f1280aab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f1280aab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ocs.google.com/presentation/d/1LHVwWmRfqyo-ugiqUQymu_Kjcvj_gAjgiY0Mm7-32UA/edit?usp=sharing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image" Target="../media/image13.png"/><Relationship Id="rId7" Type="http://schemas.openxmlformats.org/officeDocument/2006/relationships/image" Target="../media/image17.png"/><Relationship Id="rId8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8.png"/><Relationship Id="rId4" Type="http://schemas.openxmlformats.org/officeDocument/2006/relationships/image" Target="../media/image27.png"/><Relationship Id="rId5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localhost:8080/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5.png"/><Relationship Id="rId6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19.png"/><Relationship Id="rId6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Relationship Id="rId5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Δ&amp;Ε Appathon: Ιωάννης Νικολόπουλος, 03115170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1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Παραλλαγή του CTGOV-02, ή αλλιώς “Δες τι πήραν / Βρες τι πήραν”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654800" y="4153275"/>
            <a:ext cx="5834400" cy="8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666666"/>
                </a:solidFill>
              </a:rPr>
              <a:t>Αν η παρουσίαση δεν εμφανίζεται σωστά, μπορείτε να τη δείτε από το PDF με το ίδιο όνομα ή εδώ: </a:t>
            </a:r>
            <a:r>
              <a:rPr lang="el" u="sng">
                <a:solidFill>
                  <a:schemeClr val="hlink"/>
                </a:solidFill>
                <a:hlinkClick r:id="rId3"/>
              </a:rPr>
              <a:t>https://docs.google.com/presentation/d/1LHVwWmRfqyo-ugiqUQymu_Kjcvj_gAjgiY0Mm7-32UA/edit?usp=sharing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Δοκιμή 5: Υποβολή score</a:t>
            </a:r>
            <a:endParaRPr/>
          </a:p>
        </p:txBody>
      </p:sp>
      <p:sp>
        <p:nvSpPr>
          <p:cNvPr id="167" name="Google Shape;167;p22"/>
          <p:cNvSpPr txBox="1"/>
          <p:nvPr>
            <p:ph idx="1" type="body"/>
          </p:nvPr>
        </p:nvSpPr>
        <p:spPr>
          <a:xfrm>
            <a:off x="311700" y="1152475"/>
            <a:ext cx="2666100" cy="8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l" sz="1100"/>
              <a:t>Στο UI του παιχνιδιού, πατήστε το κουμπί “I give up!”.</a:t>
            </a:r>
            <a:endParaRPr sz="1100"/>
          </a:p>
        </p:txBody>
      </p:sp>
      <p:sp>
        <p:nvSpPr>
          <p:cNvPr id="168" name="Google Shape;168;p22"/>
          <p:cNvSpPr txBox="1"/>
          <p:nvPr>
            <p:ph idx="1" type="body"/>
          </p:nvPr>
        </p:nvSpPr>
        <p:spPr>
          <a:xfrm>
            <a:off x="3238950" y="1152475"/>
            <a:ext cx="2666100" cy="8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l" sz="1100"/>
              <a:t>Θα εμφανιστεί το τελικό score μαζί με το κουμπί υποβολής. Πατήστε το.</a:t>
            </a:r>
            <a:endParaRPr sz="1100"/>
          </a:p>
        </p:txBody>
      </p:sp>
      <p:sp>
        <p:nvSpPr>
          <p:cNvPr id="169" name="Google Shape;169;p22"/>
          <p:cNvSpPr txBox="1"/>
          <p:nvPr>
            <p:ph idx="1" type="body"/>
          </p:nvPr>
        </p:nvSpPr>
        <p:spPr>
          <a:xfrm>
            <a:off x="6166200" y="1152475"/>
            <a:ext cx="2817000" cy="8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l" sz="1100"/>
              <a:t>Αν είστε logged in και όλα πάνε καλά, θα εμφανιστεί μήνυμα επιτυχίας. Αν πατήσετε πάλι το κουμπί υποβολής, πρέπει να μην δέχεται το σκορ.</a:t>
            </a:r>
            <a:endParaRPr sz="1100"/>
          </a:p>
        </p:txBody>
      </p:sp>
      <p:pic>
        <p:nvPicPr>
          <p:cNvPr id="170" name="Google Shape;17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25" y="2470380"/>
            <a:ext cx="2910875" cy="109589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2"/>
          <p:cNvSpPr/>
          <p:nvPr/>
        </p:nvSpPr>
        <p:spPr>
          <a:xfrm>
            <a:off x="2201300" y="2628750"/>
            <a:ext cx="470100" cy="163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4150" y="2510448"/>
            <a:ext cx="3135700" cy="101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2"/>
          <p:cNvSpPr/>
          <p:nvPr/>
        </p:nvSpPr>
        <p:spPr>
          <a:xfrm>
            <a:off x="4101900" y="2987725"/>
            <a:ext cx="877800" cy="163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6199" y="2188875"/>
            <a:ext cx="2957725" cy="76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66200" y="3182237"/>
            <a:ext cx="2957725" cy="515887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2"/>
          <p:cNvSpPr txBox="1"/>
          <p:nvPr/>
        </p:nvSpPr>
        <p:spPr>
          <a:xfrm>
            <a:off x="6418700" y="4074900"/>
            <a:ext cx="22299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666666"/>
                </a:solidFill>
              </a:rPr>
              <a:t>(!) Αν δεν είστε logged in, πρέπει να ανοίγει το modal του login.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5625" y="1204913"/>
            <a:ext cx="2952750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39525"/>
            <a:ext cx="171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Setup: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827150"/>
            <a:ext cx="19455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l">
                <a:solidFill>
                  <a:srgbClr val="666666"/>
                </a:solidFill>
              </a:rPr>
              <a:t>Εκκίνηση Vue server: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2481425" y="2096300"/>
            <a:ext cx="2937000" cy="8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800">
                <a:solidFill>
                  <a:srgbClr val="666666"/>
                </a:solidFill>
              </a:rPr>
              <a:t>Άνοιγμα Python Virtual Environment και εκκίνηση Flask server:</a:t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5642650" y="2678913"/>
            <a:ext cx="31608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800">
                <a:solidFill>
                  <a:srgbClr val="666666"/>
                </a:solidFill>
              </a:rPr>
              <a:t>Εκκίνηση βάσης MongoDB μέσω του Docker:</a:t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731163" y="88675"/>
            <a:ext cx="3863100" cy="9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solidFill>
                  <a:srgbClr val="FFFFFF"/>
                </a:solidFill>
              </a:rPr>
              <a:t>Requirements: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solidFill>
                  <a:srgbClr val="FFFFFF"/>
                </a:solidFill>
              </a:rPr>
              <a:t>-</a:t>
            </a:r>
            <a:r>
              <a:rPr lang="el" sz="1200">
                <a:solidFill>
                  <a:srgbClr val="FFFFFF"/>
                </a:solidFill>
              </a:rPr>
              <a:t>npm (version 6.13.4)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solidFill>
                  <a:srgbClr val="FFFFFF"/>
                </a:solidFill>
              </a:rPr>
              <a:t>-Python (version 3.8.3)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solidFill>
                  <a:srgbClr val="FFFFFF"/>
                </a:solidFill>
              </a:rPr>
              <a:t>-Docker (version 19.03.12) with mongoDB (version 4.2.8)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8588" y="4017225"/>
            <a:ext cx="484822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5505550" y="4658825"/>
            <a:ext cx="34350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FFFFFF"/>
                </a:solidFill>
              </a:rPr>
              <a:t>+εισαγωγή δεδομένων (βλ. README!)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800" y="911175"/>
            <a:ext cx="983700" cy="98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2196" y="823294"/>
            <a:ext cx="1464225" cy="1159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51549" y="1372700"/>
            <a:ext cx="1342998" cy="115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40238" y="3106850"/>
            <a:ext cx="2619375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6175" y="2736500"/>
            <a:ext cx="1504950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25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Αρχιτεκτονική: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025" y="2200275"/>
            <a:ext cx="2438400" cy="294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0384" y="1399348"/>
            <a:ext cx="2284475" cy="2344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7150" y="1273460"/>
            <a:ext cx="2596575" cy="2596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Google Shape;81;p15"/>
          <p:cNvCxnSpPr>
            <a:stCxn id="79" idx="1"/>
          </p:cNvCxnSpPr>
          <p:nvPr/>
        </p:nvCxnSpPr>
        <p:spPr>
          <a:xfrm flipH="1">
            <a:off x="1778084" y="2571755"/>
            <a:ext cx="1362300" cy="510000"/>
          </a:xfrm>
          <a:prstGeom prst="bentConnector3">
            <a:avLst>
              <a:gd fmla="val 50061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82" name="Google Shape;82;p15"/>
          <p:cNvCxnSpPr/>
          <p:nvPr/>
        </p:nvCxnSpPr>
        <p:spPr>
          <a:xfrm>
            <a:off x="5186650" y="2578648"/>
            <a:ext cx="1597200" cy="453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stealth"/>
            <a:tailEnd len="med" w="med" type="triangle"/>
          </a:ln>
        </p:spPr>
      </p:cxnSp>
      <p:sp>
        <p:nvSpPr>
          <p:cNvPr id="83" name="Google Shape;83;p15"/>
          <p:cNvSpPr txBox="1"/>
          <p:nvPr/>
        </p:nvSpPr>
        <p:spPr>
          <a:xfrm>
            <a:off x="1190250" y="4635775"/>
            <a:ext cx="32376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666666"/>
                </a:solidFill>
              </a:rPr>
              <a:t>Συλλογές (Studies, Accounts, Scores)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3403013" y="970575"/>
            <a:ext cx="17592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666666"/>
                </a:solidFill>
              </a:rPr>
              <a:t>Δεδομένα -&gt; JSON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1502275" y="2380800"/>
            <a:ext cx="11337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666666"/>
                </a:solidFill>
              </a:rPr>
              <a:t>PyMongo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5183925" y="2118325"/>
            <a:ext cx="13623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666666"/>
                </a:solidFill>
              </a:rPr>
              <a:t>axios + CORS 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7100538" y="970575"/>
            <a:ext cx="10698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666666"/>
                </a:solidFill>
              </a:rPr>
              <a:t>Δεδομένα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Τοποθεσίες κώδικα: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000"/>
              <a:t>Κώδικας Backend: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l" sz="2000"/>
              <a:t>./env/app.py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l" sz="2000"/>
              <a:t>Κώδικας Frontend: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l" sz="2000"/>
              <a:t>./client/src/components και ./client/src/App.vue\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l" sz="2000"/>
              <a:t>Κώδικας </a:t>
            </a:r>
            <a:r>
              <a:rPr lang="el" sz="2000"/>
              <a:t>εξόρυξης</a:t>
            </a:r>
            <a:r>
              <a:rPr lang="el" sz="2000"/>
              <a:t> δεδομένων: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l" sz="2000"/>
              <a:t>./env/MiscPython/populate.py</a:t>
            </a:r>
            <a:endParaRPr sz="2000"/>
          </a:p>
        </p:txBody>
      </p:sp>
      <p:sp>
        <p:nvSpPr>
          <p:cNvPr id="94" name="Google Shape;94;p16"/>
          <p:cNvSpPr txBox="1"/>
          <p:nvPr/>
        </p:nvSpPr>
        <p:spPr>
          <a:xfrm>
            <a:off x="6311825" y="883375"/>
            <a:ext cx="2520600" cy="10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666666"/>
                </a:solidFill>
              </a:rPr>
              <a:t>(!) Μπορείτε να δείτε αν τα δεδομένα εισάγονται σωστά στη βάση χρησιμοποιώντας το Robo3T.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2320" y="792832"/>
            <a:ext cx="1249675" cy="124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Δοκιμή 0.5: Πρόσβαση στα σκορ</a:t>
            </a: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311700" y="1152475"/>
            <a:ext cx="4506300" cy="11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l"/>
              <a:t>Ανοίξτε τη σελίδα (</a:t>
            </a:r>
            <a:r>
              <a:rPr lang="el" u="sng">
                <a:solidFill>
                  <a:schemeClr val="hlink"/>
                </a:solidFill>
                <a:hlinkClick r:id="rId3"/>
              </a:rPr>
              <a:t>http://localhost:8080/</a:t>
            </a:r>
            <a:r>
              <a:rPr lang="el"/>
              <a:t>) </a:t>
            </a:r>
            <a:r>
              <a:rPr lang="el"/>
              <a:t>Μόλις φορτώσει, πρέπει να εμφανίζονται τα σκορ στην κορυφή...</a:t>
            </a:r>
            <a:endParaRPr/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5368875" y="1152475"/>
            <a:ext cx="3609300" cy="11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l"/>
              <a:t>...και τα requests να γίνονται τακτικά στο terminal του Flask.</a:t>
            </a:r>
            <a:endParaRPr/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363" y="2777925"/>
            <a:ext cx="4782376" cy="172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/>
          <p:nvPr/>
        </p:nvSpPr>
        <p:spPr>
          <a:xfrm>
            <a:off x="560513" y="3114050"/>
            <a:ext cx="4022100" cy="376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09763" y="2958537"/>
            <a:ext cx="3927526" cy="136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311750" y="121550"/>
            <a:ext cx="5432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700"/>
              <a:t>Δοκιμή 1: Επιστροφή Φαρμάκων</a:t>
            </a:r>
            <a:endParaRPr sz="2700"/>
          </a:p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311750" y="977325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l" sz="1300"/>
              <a:t>Άνοιγμα της σελίδας </a:t>
            </a:r>
            <a:endParaRPr sz="1300"/>
          </a:p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2575175" y="986775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l" sz="1300"/>
              <a:t>Εισαγωγή του ονόματος μιας ασθένειας στο πεδίο και πάτημα “enter” ή “Show top 100”:</a:t>
            </a:r>
            <a:endParaRPr sz="1300"/>
          </a:p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5845113" y="977325"/>
            <a:ext cx="28080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l" sz="1300"/>
              <a:t>Τα αποτελέσματα εμφανίζονται σε πίνακα κάτω από το πεδίο:</a:t>
            </a:r>
            <a:endParaRPr sz="1300"/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63342" y="2179350"/>
            <a:ext cx="5546525" cy="185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1100" y="1649475"/>
            <a:ext cx="3456025" cy="314042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/>
        </p:nvSpPr>
        <p:spPr>
          <a:xfrm>
            <a:off x="347250" y="4470725"/>
            <a:ext cx="4977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666666"/>
                </a:solidFill>
              </a:rPr>
              <a:t>(!) Δοκιμή 1.5: το κουμπί Random Condition φέρνει με κάθε πάτημα στο πεδίο μια τυχαία ασθένεια και όχι Lupus.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2604300" y="3168575"/>
            <a:ext cx="897000" cy="347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45025"/>
            <a:ext cx="310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Δοκιμή 2: Sign up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152475"/>
            <a:ext cx="2666100" cy="8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l" sz="1400"/>
              <a:t>Πατήστε το κουμπί “Log in!” και μετά το σύνδεσμο “Sign up here!”</a:t>
            </a:r>
            <a:endParaRPr sz="1400"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3238950" y="1152475"/>
            <a:ext cx="2666100" cy="8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l" sz="1400"/>
              <a:t>Συμπληρώστε τα username και password και πατήστε enter.</a:t>
            </a:r>
            <a:endParaRPr sz="1400"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6166200" y="1152475"/>
            <a:ext cx="2817000" cy="8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l" sz="1400"/>
              <a:t>Αν όλα πάνε καλά, θα εμφανιστεί το αντίστοιχο μήνυμα και το modal θα κλείσει.</a:t>
            </a:r>
            <a:endParaRPr sz="1400"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38" y="2158974"/>
            <a:ext cx="2878425" cy="41277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/>
          <p:nvPr/>
        </p:nvSpPr>
        <p:spPr>
          <a:xfrm>
            <a:off x="1200875" y="2170250"/>
            <a:ext cx="419700" cy="231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377" y="2966000"/>
            <a:ext cx="2042725" cy="173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/>
          <p:nvPr/>
        </p:nvSpPr>
        <p:spPr>
          <a:xfrm>
            <a:off x="1560750" y="4000525"/>
            <a:ext cx="711900" cy="167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16027" y="2401850"/>
            <a:ext cx="2511925" cy="192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23102" y="2423225"/>
            <a:ext cx="3011249" cy="1878867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/>
          <p:nvPr/>
        </p:nvSpPr>
        <p:spPr>
          <a:xfrm>
            <a:off x="6511300" y="4452475"/>
            <a:ext cx="2472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>
                <a:solidFill>
                  <a:srgbClr val="666666"/>
                </a:solidFill>
              </a:rPr>
              <a:t>...ή μήνυμα πως το username υπάρχει ήδη ή πως κάτι δεν πήγε καλά.</a:t>
            </a:r>
            <a:endParaRPr sz="10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311700" y="445025"/>
            <a:ext cx="570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Δοκιμή 3: Login, αλλαγή Password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311700" y="1152475"/>
            <a:ext cx="2666100" cy="8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l" sz="1400"/>
              <a:t>Πατήστε το κουμπί “Log in!” και συμπληρώστε τα στοιχεία του λογαριασμού.</a:t>
            </a:r>
            <a:endParaRPr sz="1400"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3238950" y="1152475"/>
            <a:ext cx="2666100" cy="8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l" sz="1400"/>
              <a:t>Πατήστε enter ή το κουμπί Login</a:t>
            </a:r>
            <a:endParaRPr sz="1400"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6166200" y="1152475"/>
            <a:ext cx="2817000" cy="8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l" sz="1400"/>
              <a:t>Αν όλα πάνε καλά, το modal θα κλείσει ή θα εμφανιστεί το αντίστοιχο μήνυμα.</a:t>
            </a:r>
            <a:endParaRPr sz="1400"/>
          </a:p>
        </p:txBody>
      </p:sp>
      <p:sp>
        <p:nvSpPr>
          <p:cNvPr id="141" name="Google Shape;141;p20"/>
          <p:cNvSpPr txBox="1"/>
          <p:nvPr/>
        </p:nvSpPr>
        <p:spPr>
          <a:xfrm>
            <a:off x="6254850" y="121100"/>
            <a:ext cx="2536200" cy="9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>
                <a:solidFill>
                  <a:srgbClr val="666666"/>
                </a:solidFill>
              </a:rPr>
              <a:t>(!) Aν είναι logged in κάποιος λογαριασμός, πατήστε πρώτα το κουμπί Logout.</a:t>
            </a:r>
            <a:endParaRPr sz="1100">
              <a:solidFill>
                <a:srgbClr val="666666"/>
              </a:solidFill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38" y="2158974"/>
            <a:ext cx="2878425" cy="41277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/>
          <p:nvPr/>
        </p:nvSpPr>
        <p:spPr>
          <a:xfrm>
            <a:off x="1200875" y="2170250"/>
            <a:ext cx="419700" cy="231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010" y="2720250"/>
            <a:ext cx="2503475" cy="21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0273" y="2074775"/>
            <a:ext cx="2503475" cy="219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/>
          <p:cNvSpPr/>
          <p:nvPr/>
        </p:nvSpPr>
        <p:spPr>
          <a:xfrm>
            <a:off x="3675700" y="3149025"/>
            <a:ext cx="419700" cy="231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47238" y="3445355"/>
            <a:ext cx="1654925" cy="144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96523" y="2445200"/>
            <a:ext cx="2956365" cy="56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Δοκιμή 4: Εκκίνηση παιχνιδιού</a:t>
            </a:r>
            <a:endParaRPr/>
          </a:p>
        </p:txBody>
      </p:sp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311700" y="1152475"/>
            <a:ext cx="2666100" cy="8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l" sz="1100"/>
              <a:t>Συμπληρώστε μια ασθένεια στο πεδίο (ή πατήστε το Random Condition) και πατήστε το κουμπί “Give me a game”.</a:t>
            </a:r>
            <a:endParaRPr sz="1100"/>
          </a:p>
        </p:txBody>
      </p:sp>
      <p:sp>
        <p:nvSpPr>
          <p:cNvPr id="155" name="Google Shape;155;p21"/>
          <p:cNvSpPr txBox="1"/>
          <p:nvPr>
            <p:ph idx="1" type="body"/>
          </p:nvPr>
        </p:nvSpPr>
        <p:spPr>
          <a:xfrm>
            <a:off x="3238950" y="1152475"/>
            <a:ext cx="2666100" cy="8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l" sz="1100"/>
              <a:t>Θα εμφανιστεί το UI του παιχνιδιού. Συμπληρώστε το όνομα του φαρμάκου στο πεδίο και πατήστε enter.</a:t>
            </a:r>
            <a:endParaRPr sz="1100"/>
          </a:p>
        </p:txBody>
      </p:sp>
      <p:sp>
        <p:nvSpPr>
          <p:cNvPr id="156" name="Google Shape;156;p21"/>
          <p:cNvSpPr txBox="1"/>
          <p:nvPr>
            <p:ph idx="1" type="body"/>
          </p:nvPr>
        </p:nvSpPr>
        <p:spPr>
          <a:xfrm>
            <a:off x="6166200" y="1152475"/>
            <a:ext cx="2817000" cy="8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l" sz="1100"/>
              <a:t>Αν υπάρχει στη λίστα, θα εμφανιστεί στην κορυφή μαζί με ένα μήνυμα στο πλάι. Αν δεν υπάρχει, θα εμφανιστεί αρνητικό μήνυμα.</a:t>
            </a:r>
            <a:endParaRPr sz="1100"/>
          </a:p>
        </p:txBody>
      </p:sp>
      <p:pic>
        <p:nvPicPr>
          <p:cNvPr id="157" name="Google Shape;15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25" y="3148163"/>
            <a:ext cx="2943075" cy="7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1"/>
          <p:cNvSpPr/>
          <p:nvPr/>
        </p:nvSpPr>
        <p:spPr>
          <a:xfrm>
            <a:off x="1449938" y="3455089"/>
            <a:ext cx="619200" cy="181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7802" y="2646050"/>
            <a:ext cx="2887550" cy="179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5050" y="2791855"/>
            <a:ext cx="3238949" cy="150797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1"/>
          <p:cNvSpPr/>
          <p:nvPr/>
        </p:nvSpPr>
        <p:spPr>
          <a:xfrm>
            <a:off x="4438226" y="3130500"/>
            <a:ext cx="690000" cy="220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