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02" r:id="rId2"/>
    <p:sldId id="261" r:id="rId3"/>
    <p:sldId id="442" r:id="rId4"/>
    <p:sldId id="269" r:id="rId5"/>
    <p:sldId id="438" r:id="rId6"/>
    <p:sldId id="443" r:id="rId7"/>
    <p:sldId id="296" r:id="rId8"/>
    <p:sldId id="330" r:id="rId9"/>
    <p:sldId id="447" r:id="rId10"/>
    <p:sldId id="449" r:id="rId11"/>
    <p:sldId id="457" r:id="rId12"/>
    <p:sldId id="450" r:id="rId13"/>
    <p:sldId id="458" r:id="rId14"/>
    <p:sldId id="455" r:id="rId15"/>
    <p:sldId id="451" r:id="rId16"/>
    <p:sldId id="452" r:id="rId17"/>
    <p:sldId id="453" r:id="rId18"/>
    <p:sldId id="459" r:id="rId19"/>
    <p:sldId id="460" r:id="rId20"/>
    <p:sldId id="454" r:id="rId21"/>
    <p:sldId id="456" r:id="rId22"/>
    <p:sldId id="448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FFFFFF"/>
    <a:srgbClr val="433F3F"/>
    <a:srgbClr val="EF701B"/>
    <a:srgbClr val="404040"/>
    <a:srgbClr val="585858"/>
    <a:srgbClr val="FF9409"/>
    <a:srgbClr val="F7F7F7"/>
    <a:srgbClr val="F2F2F2"/>
    <a:srgbClr val="A1B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6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73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5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49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8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391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80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r="134"/>
          <a:stretch>
            <a:fillRect/>
          </a:stretch>
        </p:blipFill>
        <p:spPr>
          <a:xfrm>
            <a:off x="0" y="1517"/>
            <a:ext cx="12192000" cy="68549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8540" y="2573285"/>
            <a:ext cx="1172817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+mn-ea"/>
                <a:cs typeface="经典综艺体简" panose="02010609000101010101" pitchFamily="49" charset="-122"/>
              </a:rPr>
              <a:t>基于深度学习的应急通信资源</a:t>
            </a: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+mn-ea"/>
                <a:cs typeface="经典综艺体简" panose="02010609000101010101" pitchFamily="49" charset="-122"/>
              </a:rPr>
              <a:t>预测和调度算法设计与</a:t>
            </a:r>
            <a:r>
              <a:rPr lang="zh-CN" altLang="en-US" sz="4000" dirty="0" smtClean="0">
                <a:latin typeface="+mn-ea"/>
                <a:cs typeface="经典综艺体简" panose="02010609000101010101" pitchFamily="49" charset="-122"/>
              </a:rPr>
              <a:t>实现</a:t>
            </a:r>
            <a:endParaRPr lang="en-US" altLang="zh-CN" sz="4000" dirty="0">
              <a:latin typeface="+mn-ea"/>
              <a:cs typeface="经典综艺体简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10539" y="1563756"/>
            <a:ext cx="2729949" cy="757891"/>
            <a:chOff x="4810539" y="1563756"/>
            <a:chExt cx="2729949" cy="757891"/>
          </a:xfrm>
          <a:solidFill>
            <a:schemeClr val="tx1"/>
          </a:solidFill>
        </p:grpSpPr>
        <p:sp>
          <p:nvSpPr>
            <p:cNvPr id="2" name="矩形 1"/>
            <p:cNvSpPr/>
            <p:nvPr/>
          </p:nvSpPr>
          <p:spPr>
            <a:xfrm>
              <a:off x="4810539" y="1563756"/>
              <a:ext cx="2729948" cy="7578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10540" y="1780468"/>
              <a:ext cx="272994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本科毕设答辩</a:t>
              </a:r>
              <a:endParaRPr lang="zh-CN" altLang="en-US" sz="1600" dirty="0">
                <a:solidFill>
                  <a:schemeClr val="bg1"/>
                </a:solidFill>
                <a:latin typeface="+mn-ea"/>
                <a:cs typeface="经典综艺体简" panose="02010609000101010101" pitchFamily="49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74035" y="4879371"/>
            <a:ext cx="6191250" cy="362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窦悦嘉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2015211660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8"/>
          <p:cNvSpPr>
            <a:spLocks noChangeArrowheads="1"/>
          </p:cNvSpPr>
          <p:nvPr/>
        </p:nvSpPr>
        <p:spPr bwMode="auto">
          <a:xfrm>
            <a:off x="2123615" y="2727187"/>
            <a:ext cx="8128165" cy="2272032"/>
          </a:xfrm>
          <a:custGeom>
            <a:avLst/>
            <a:gdLst>
              <a:gd name="T0" fmla="*/ 0 w 10381"/>
              <a:gd name="T1" fmla="*/ 0 h 2905"/>
              <a:gd name="T2" fmla="*/ 0 w 10381"/>
              <a:gd name="T3" fmla="*/ 0 h 2905"/>
              <a:gd name="T4" fmla="*/ 3459 w 10381"/>
              <a:gd name="T5" fmla="*/ 0 h 2905"/>
              <a:gd name="T6" fmla="*/ 3481 w 10381"/>
              <a:gd name="T7" fmla="*/ 22 h 2905"/>
              <a:gd name="T8" fmla="*/ 3481 w 10381"/>
              <a:gd name="T9" fmla="*/ 562 h 2905"/>
              <a:gd name="T10" fmla="*/ 3459 w 10381"/>
              <a:gd name="T11" fmla="*/ 581 h 2905"/>
              <a:gd name="T12" fmla="*/ 1758 w 10381"/>
              <a:gd name="T13" fmla="*/ 581 h 2905"/>
              <a:gd name="T14" fmla="*/ 1740 w 10381"/>
              <a:gd name="T15" fmla="*/ 602 h 2905"/>
              <a:gd name="T16" fmla="*/ 1740 w 10381"/>
              <a:gd name="T17" fmla="*/ 2882 h 2905"/>
              <a:gd name="T18" fmla="*/ 1758 w 10381"/>
              <a:gd name="T19" fmla="*/ 2904 h 2905"/>
              <a:gd name="T20" fmla="*/ 4042 w 10381"/>
              <a:gd name="T21" fmla="*/ 2904 h 2905"/>
              <a:gd name="T22" fmla="*/ 4061 w 10381"/>
              <a:gd name="T23" fmla="*/ 2882 h 2905"/>
              <a:gd name="T24" fmla="*/ 4061 w 10381"/>
              <a:gd name="T25" fmla="*/ 22 h 2905"/>
              <a:gd name="T26" fmla="*/ 4083 w 10381"/>
              <a:gd name="T27" fmla="*/ 0 h 2905"/>
              <a:gd name="T28" fmla="*/ 6363 w 10381"/>
              <a:gd name="T29" fmla="*/ 0 h 2905"/>
              <a:gd name="T30" fmla="*/ 6385 w 10381"/>
              <a:gd name="T31" fmla="*/ 22 h 2905"/>
              <a:gd name="T32" fmla="*/ 6385 w 10381"/>
              <a:gd name="T33" fmla="*/ 1722 h 2905"/>
              <a:gd name="T34" fmla="*/ 6403 w 10381"/>
              <a:gd name="T35" fmla="*/ 1744 h 2905"/>
              <a:gd name="T36" fmla="*/ 7523 w 10381"/>
              <a:gd name="T37" fmla="*/ 1744 h 2905"/>
              <a:gd name="T38" fmla="*/ 7545 w 10381"/>
              <a:gd name="T39" fmla="*/ 1722 h 2905"/>
              <a:gd name="T40" fmla="*/ 7545 w 10381"/>
              <a:gd name="T41" fmla="*/ 602 h 2905"/>
              <a:gd name="T42" fmla="*/ 7523 w 10381"/>
              <a:gd name="T43" fmla="*/ 581 h 2905"/>
              <a:gd name="T44" fmla="*/ 6983 w 10381"/>
              <a:gd name="T45" fmla="*/ 581 h 2905"/>
              <a:gd name="T46" fmla="*/ 6965 w 10381"/>
              <a:gd name="T47" fmla="*/ 562 h 2905"/>
              <a:gd name="T48" fmla="*/ 6965 w 10381"/>
              <a:gd name="T49" fmla="*/ 22 h 2905"/>
              <a:gd name="T50" fmla="*/ 6983 w 10381"/>
              <a:gd name="T51" fmla="*/ 0 h 2905"/>
              <a:gd name="T52" fmla="*/ 10380 w 10381"/>
              <a:gd name="T53" fmla="*/ 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81" h="2905">
                <a:moveTo>
                  <a:pt x="0" y="0"/>
                </a:moveTo>
                <a:lnTo>
                  <a:pt x="0" y="0"/>
                </a:lnTo>
                <a:cubicBezTo>
                  <a:pt x="3459" y="0"/>
                  <a:pt x="3459" y="0"/>
                  <a:pt x="3459" y="0"/>
                </a:cubicBezTo>
                <a:cubicBezTo>
                  <a:pt x="3471" y="0"/>
                  <a:pt x="3481" y="10"/>
                  <a:pt x="3481" y="22"/>
                </a:cubicBezTo>
                <a:cubicBezTo>
                  <a:pt x="3481" y="562"/>
                  <a:pt x="3481" y="562"/>
                  <a:pt x="3481" y="562"/>
                </a:cubicBezTo>
                <a:cubicBezTo>
                  <a:pt x="3481" y="571"/>
                  <a:pt x="3471" y="581"/>
                  <a:pt x="3459" y="581"/>
                </a:cubicBezTo>
                <a:cubicBezTo>
                  <a:pt x="1758" y="581"/>
                  <a:pt x="1758" y="581"/>
                  <a:pt x="1758" y="581"/>
                </a:cubicBezTo>
                <a:cubicBezTo>
                  <a:pt x="1749" y="581"/>
                  <a:pt x="1740" y="590"/>
                  <a:pt x="1740" y="602"/>
                </a:cubicBezTo>
                <a:cubicBezTo>
                  <a:pt x="1740" y="2882"/>
                  <a:pt x="1740" y="2882"/>
                  <a:pt x="1740" y="2882"/>
                </a:cubicBezTo>
                <a:cubicBezTo>
                  <a:pt x="1740" y="2895"/>
                  <a:pt x="1749" y="2904"/>
                  <a:pt x="1758" y="2904"/>
                </a:cubicBezTo>
                <a:cubicBezTo>
                  <a:pt x="4042" y="2904"/>
                  <a:pt x="4042" y="2904"/>
                  <a:pt x="4042" y="2904"/>
                </a:cubicBezTo>
                <a:cubicBezTo>
                  <a:pt x="4052" y="2904"/>
                  <a:pt x="4061" y="2895"/>
                  <a:pt x="4061" y="2882"/>
                </a:cubicBezTo>
                <a:cubicBezTo>
                  <a:pt x="4061" y="22"/>
                  <a:pt x="4061" y="22"/>
                  <a:pt x="4061" y="22"/>
                </a:cubicBezTo>
                <a:cubicBezTo>
                  <a:pt x="4061" y="10"/>
                  <a:pt x="4070" y="0"/>
                  <a:pt x="4083" y="0"/>
                </a:cubicBezTo>
                <a:cubicBezTo>
                  <a:pt x="6363" y="0"/>
                  <a:pt x="6363" y="0"/>
                  <a:pt x="6363" y="0"/>
                </a:cubicBezTo>
                <a:cubicBezTo>
                  <a:pt x="6375" y="0"/>
                  <a:pt x="6385" y="10"/>
                  <a:pt x="6385" y="22"/>
                </a:cubicBezTo>
                <a:cubicBezTo>
                  <a:pt x="6385" y="1722"/>
                  <a:pt x="6385" y="1722"/>
                  <a:pt x="6385" y="1722"/>
                </a:cubicBezTo>
                <a:cubicBezTo>
                  <a:pt x="6385" y="1734"/>
                  <a:pt x="6394" y="1744"/>
                  <a:pt x="6403" y="1744"/>
                </a:cubicBezTo>
                <a:cubicBezTo>
                  <a:pt x="7523" y="1744"/>
                  <a:pt x="7523" y="1744"/>
                  <a:pt x="7523" y="1744"/>
                </a:cubicBezTo>
                <a:cubicBezTo>
                  <a:pt x="7536" y="1744"/>
                  <a:pt x="7545" y="1734"/>
                  <a:pt x="7545" y="1722"/>
                </a:cubicBezTo>
                <a:cubicBezTo>
                  <a:pt x="7545" y="602"/>
                  <a:pt x="7545" y="602"/>
                  <a:pt x="7545" y="602"/>
                </a:cubicBezTo>
                <a:cubicBezTo>
                  <a:pt x="7545" y="590"/>
                  <a:pt x="7536" y="581"/>
                  <a:pt x="7523" y="581"/>
                </a:cubicBezTo>
                <a:cubicBezTo>
                  <a:pt x="6983" y="581"/>
                  <a:pt x="6983" y="581"/>
                  <a:pt x="6983" y="581"/>
                </a:cubicBezTo>
                <a:cubicBezTo>
                  <a:pt x="6974" y="581"/>
                  <a:pt x="6965" y="571"/>
                  <a:pt x="6965" y="562"/>
                </a:cubicBezTo>
                <a:cubicBezTo>
                  <a:pt x="6965" y="22"/>
                  <a:pt x="6965" y="22"/>
                  <a:pt x="6965" y="22"/>
                </a:cubicBezTo>
                <a:cubicBezTo>
                  <a:pt x="6965" y="10"/>
                  <a:pt x="6974" y="0"/>
                  <a:pt x="6983" y="0"/>
                </a:cubicBezTo>
                <a:cubicBezTo>
                  <a:pt x="10380" y="0"/>
                  <a:pt x="10380" y="0"/>
                  <a:pt x="10380" y="0"/>
                </a:cubicBezTo>
              </a:path>
            </a:pathLst>
          </a:custGeom>
          <a:noFill/>
          <a:ln w="28575" cap="flat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杨任东竹石体-Heavy" panose="02000000000000000000" pitchFamily="2" charset="-122"/>
              <a:cs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30096" y="3807508"/>
            <a:ext cx="540619" cy="542455"/>
            <a:chOff x="7422008" y="4049031"/>
            <a:chExt cx="621009" cy="623118"/>
          </a:xfrm>
        </p:grpSpPr>
        <p:sp>
          <p:nvSpPr>
            <p:cNvPr id="5" name="Freeform 42"/>
            <p:cNvSpPr>
              <a:spLocks noChangeArrowheads="1"/>
            </p:cNvSpPr>
            <p:nvPr/>
          </p:nvSpPr>
          <p:spPr bwMode="auto">
            <a:xfrm>
              <a:off x="7422008" y="4049031"/>
              <a:ext cx="621009" cy="623118"/>
            </a:xfrm>
            <a:custGeom>
              <a:avLst/>
              <a:gdLst>
                <a:gd name="T0" fmla="*/ 1160 w 1161"/>
                <a:gd name="T1" fmla="*/ 1117 h 1162"/>
                <a:gd name="T2" fmla="*/ 1160 w 1161"/>
                <a:gd name="T3" fmla="*/ 1117 h 1162"/>
                <a:gd name="T4" fmla="*/ 1119 w 1161"/>
                <a:gd name="T5" fmla="*/ 1161 h 1162"/>
                <a:gd name="T6" fmla="*/ 40 w 1161"/>
                <a:gd name="T7" fmla="*/ 1161 h 1162"/>
                <a:gd name="T8" fmla="*/ 0 w 1161"/>
                <a:gd name="T9" fmla="*/ 1117 h 1162"/>
                <a:gd name="T10" fmla="*/ 0 w 1161"/>
                <a:gd name="T11" fmla="*/ 41 h 1162"/>
                <a:gd name="T12" fmla="*/ 40 w 1161"/>
                <a:gd name="T13" fmla="*/ 0 h 1162"/>
                <a:gd name="T14" fmla="*/ 1119 w 1161"/>
                <a:gd name="T15" fmla="*/ 0 h 1162"/>
                <a:gd name="T16" fmla="*/ 1160 w 1161"/>
                <a:gd name="T17" fmla="*/ 41 h 1162"/>
                <a:gd name="T18" fmla="*/ 1160 w 1161"/>
                <a:gd name="T19" fmla="*/ 1117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1" h="1162">
                  <a:moveTo>
                    <a:pt x="1160" y="1117"/>
                  </a:moveTo>
                  <a:lnTo>
                    <a:pt x="1160" y="1117"/>
                  </a:lnTo>
                  <a:cubicBezTo>
                    <a:pt x="1160" y="1142"/>
                    <a:pt x="1141" y="1161"/>
                    <a:pt x="1119" y="1161"/>
                  </a:cubicBezTo>
                  <a:cubicBezTo>
                    <a:pt x="40" y="1161"/>
                    <a:pt x="40" y="1161"/>
                    <a:pt x="40" y="1161"/>
                  </a:cubicBezTo>
                  <a:cubicBezTo>
                    <a:pt x="18" y="1161"/>
                    <a:pt x="0" y="1142"/>
                    <a:pt x="0" y="111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0"/>
                    <a:pt x="18" y="0"/>
                    <a:pt x="40" y="0"/>
                  </a:cubicBezTo>
                  <a:cubicBezTo>
                    <a:pt x="1119" y="0"/>
                    <a:pt x="1119" y="0"/>
                    <a:pt x="1119" y="0"/>
                  </a:cubicBezTo>
                  <a:cubicBezTo>
                    <a:pt x="1141" y="0"/>
                    <a:pt x="1160" y="20"/>
                    <a:pt x="1160" y="41"/>
                  </a:cubicBezTo>
                  <a:lnTo>
                    <a:pt x="1160" y="1117"/>
                  </a:lnTo>
                </a:path>
              </a:pathLst>
            </a:custGeom>
            <a:solidFill>
              <a:srgbClr val="FB8C8E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  <p:sp>
          <p:nvSpPr>
            <p:cNvPr id="6" name="Freeform 45"/>
            <p:cNvSpPr>
              <a:spLocks noChangeArrowheads="1"/>
            </p:cNvSpPr>
            <p:nvPr/>
          </p:nvSpPr>
          <p:spPr bwMode="auto">
            <a:xfrm>
              <a:off x="7557113" y="4179340"/>
              <a:ext cx="338948" cy="215604"/>
            </a:xfrm>
            <a:custGeom>
              <a:avLst/>
              <a:gdLst>
                <a:gd name="T0" fmla="*/ 496 w 634"/>
                <a:gd name="T1" fmla="*/ 115 h 404"/>
                <a:gd name="T2" fmla="*/ 496 w 634"/>
                <a:gd name="T3" fmla="*/ 115 h 404"/>
                <a:gd name="T4" fmla="*/ 317 w 634"/>
                <a:gd name="T5" fmla="*/ 0 h 404"/>
                <a:gd name="T6" fmla="*/ 118 w 634"/>
                <a:gd name="T7" fmla="*/ 164 h 404"/>
                <a:gd name="T8" fmla="*/ 115 w 634"/>
                <a:gd name="T9" fmla="*/ 164 h 404"/>
                <a:gd name="T10" fmla="*/ 0 w 634"/>
                <a:gd name="T11" fmla="*/ 282 h 404"/>
                <a:gd name="T12" fmla="*/ 115 w 634"/>
                <a:gd name="T13" fmla="*/ 403 h 404"/>
                <a:gd name="T14" fmla="*/ 459 w 634"/>
                <a:gd name="T15" fmla="*/ 403 h 404"/>
                <a:gd name="T16" fmla="*/ 633 w 634"/>
                <a:gd name="T17" fmla="*/ 260 h 404"/>
                <a:gd name="T18" fmla="*/ 496 w 634"/>
                <a:gd name="T19" fmla="*/ 11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4" h="404">
                  <a:moveTo>
                    <a:pt x="496" y="115"/>
                  </a:moveTo>
                  <a:lnTo>
                    <a:pt x="496" y="115"/>
                  </a:lnTo>
                  <a:cubicBezTo>
                    <a:pt x="465" y="46"/>
                    <a:pt x="397" y="0"/>
                    <a:pt x="317" y="0"/>
                  </a:cubicBezTo>
                  <a:cubicBezTo>
                    <a:pt x="217" y="0"/>
                    <a:pt x="133" y="71"/>
                    <a:pt x="118" y="164"/>
                  </a:cubicBezTo>
                  <a:lnTo>
                    <a:pt x="115" y="164"/>
                  </a:lnTo>
                  <a:cubicBezTo>
                    <a:pt x="53" y="164"/>
                    <a:pt x="0" y="220"/>
                    <a:pt x="0" y="282"/>
                  </a:cubicBezTo>
                  <a:cubicBezTo>
                    <a:pt x="0" y="344"/>
                    <a:pt x="53" y="403"/>
                    <a:pt x="115" y="403"/>
                  </a:cubicBezTo>
                  <a:cubicBezTo>
                    <a:pt x="459" y="403"/>
                    <a:pt x="459" y="403"/>
                    <a:pt x="459" y="403"/>
                  </a:cubicBezTo>
                  <a:cubicBezTo>
                    <a:pt x="574" y="403"/>
                    <a:pt x="633" y="337"/>
                    <a:pt x="633" y="260"/>
                  </a:cubicBezTo>
                  <a:cubicBezTo>
                    <a:pt x="633" y="183"/>
                    <a:pt x="571" y="117"/>
                    <a:pt x="496" y="115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  <p:sp>
          <p:nvSpPr>
            <p:cNvPr id="7" name="Freeform 46"/>
            <p:cNvSpPr>
              <a:spLocks noChangeArrowheads="1"/>
            </p:cNvSpPr>
            <p:nvPr/>
          </p:nvSpPr>
          <p:spPr bwMode="auto">
            <a:xfrm>
              <a:off x="7670885" y="4421006"/>
              <a:ext cx="111402" cy="142156"/>
            </a:xfrm>
            <a:custGeom>
              <a:avLst/>
              <a:gdLst>
                <a:gd name="T0" fmla="*/ 211 w 212"/>
                <a:gd name="T1" fmla="*/ 158 h 267"/>
                <a:gd name="T2" fmla="*/ 106 w 212"/>
                <a:gd name="T3" fmla="*/ 0 h 267"/>
                <a:gd name="T4" fmla="*/ 0 w 212"/>
                <a:gd name="T5" fmla="*/ 158 h 267"/>
                <a:gd name="T6" fmla="*/ 49 w 212"/>
                <a:gd name="T7" fmla="*/ 158 h 267"/>
                <a:gd name="T8" fmla="*/ 49 w 212"/>
                <a:gd name="T9" fmla="*/ 266 h 267"/>
                <a:gd name="T10" fmla="*/ 158 w 212"/>
                <a:gd name="T11" fmla="*/ 266 h 267"/>
                <a:gd name="T12" fmla="*/ 158 w 212"/>
                <a:gd name="T13" fmla="*/ 158 h 267"/>
                <a:gd name="T14" fmla="*/ 211 w 212"/>
                <a:gd name="T15" fmla="*/ 15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67">
                  <a:moveTo>
                    <a:pt x="211" y="158"/>
                  </a:moveTo>
                  <a:lnTo>
                    <a:pt x="106" y="0"/>
                  </a:lnTo>
                  <a:lnTo>
                    <a:pt x="0" y="158"/>
                  </a:lnTo>
                  <a:lnTo>
                    <a:pt x="49" y="158"/>
                  </a:lnTo>
                  <a:lnTo>
                    <a:pt x="49" y="266"/>
                  </a:lnTo>
                  <a:lnTo>
                    <a:pt x="158" y="266"/>
                  </a:lnTo>
                  <a:lnTo>
                    <a:pt x="158" y="158"/>
                  </a:lnTo>
                  <a:lnTo>
                    <a:pt x="211" y="158"/>
                  </a:lnTo>
                </a:path>
              </a:pathLst>
            </a:custGeom>
            <a:solidFill>
              <a:srgbClr val="F9F9F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16355" y="2391855"/>
            <a:ext cx="542683" cy="540393"/>
            <a:chOff x="5827951" y="2472803"/>
            <a:chExt cx="623380" cy="620749"/>
          </a:xfrm>
        </p:grpSpPr>
        <p:sp>
          <p:nvSpPr>
            <p:cNvPr id="9" name="Freeform 44"/>
            <p:cNvSpPr>
              <a:spLocks noChangeArrowheads="1"/>
            </p:cNvSpPr>
            <p:nvPr/>
          </p:nvSpPr>
          <p:spPr bwMode="auto">
            <a:xfrm>
              <a:off x="5827951" y="2472803"/>
              <a:ext cx="623380" cy="620749"/>
            </a:xfrm>
            <a:custGeom>
              <a:avLst/>
              <a:gdLst>
                <a:gd name="T0" fmla="*/ 1163 w 1164"/>
                <a:gd name="T1" fmla="*/ 579 h 1161"/>
                <a:gd name="T2" fmla="*/ 1163 w 1164"/>
                <a:gd name="T3" fmla="*/ 579 h 1161"/>
                <a:gd name="T4" fmla="*/ 580 w 1164"/>
                <a:gd name="T5" fmla="*/ 1160 h 1161"/>
                <a:gd name="T6" fmla="*/ 0 w 1164"/>
                <a:gd name="T7" fmla="*/ 579 h 1161"/>
                <a:gd name="T8" fmla="*/ 580 w 1164"/>
                <a:gd name="T9" fmla="*/ 0 h 1161"/>
                <a:gd name="T10" fmla="*/ 1163 w 1164"/>
                <a:gd name="T11" fmla="*/ 579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4" h="1161">
                  <a:moveTo>
                    <a:pt x="1163" y="579"/>
                  </a:moveTo>
                  <a:lnTo>
                    <a:pt x="1163" y="579"/>
                  </a:lnTo>
                  <a:cubicBezTo>
                    <a:pt x="1163" y="902"/>
                    <a:pt x="903" y="1160"/>
                    <a:pt x="580" y="1160"/>
                  </a:cubicBezTo>
                  <a:cubicBezTo>
                    <a:pt x="261" y="1160"/>
                    <a:pt x="0" y="902"/>
                    <a:pt x="0" y="579"/>
                  </a:cubicBezTo>
                  <a:cubicBezTo>
                    <a:pt x="0" y="260"/>
                    <a:pt x="261" y="0"/>
                    <a:pt x="580" y="0"/>
                  </a:cubicBezTo>
                  <a:cubicBezTo>
                    <a:pt x="903" y="0"/>
                    <a:pt x="1163" y="260"/>
                    <a:pt x="1163" y="579"/>
                  </a:cubicBezTo>
                </a:path>
              </a:pathLst>
            </a:custGeom>
            <a:solidFill>
              <a:srgbClr val="AA78B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  <p:sp>
          <p:nvSpPr>
            <p:cNvPr id="10" name="Freeform 48"/>
            <p:cNvSpPr>
              <a:spLocks noChangeArrowheads="1"/>
            </p:cNvSpPr>
            <p:nvPr/>
          </p:nvSpPr>
          <p:spPr bwMode="auto">
            <a:xfrm>
              <a:off x="6010461" y="2588897"/>
              <a:ext cx="263099" cy="383822"/>
            </a:xfrm>
            <a:custGeom>
              <a:avLst/>
              <a:gdLst>
                <a:gd name="T0" fmla="*/ 248 w 495"/>
                <a:gd name="T1" fmla="*/ 0 h 717"/>
                <a:gd name="T2" fmla="*/ 248 w 495"/>
                <a:gd name="T3" fmla="*/ 0 h 717"/>
                <a:gd name="T4" fmla="*/ 0 w 495"/>
                <a:gd name="T5" fmla="*/ 248 h 717"/>
                <a:gd name="T6" fmla="*/ 221 w 495"/>
                <a:gd name="T7" fmla="*/ 697 h 717"/>
                <a:gd name="T8" fmla="*/ 273 w 495"/>
                <a:gd name="T9" fmla="*/ 697 h 717"/>
                <a:gd name="T10" fmla="*/ 494 w 495"/>
                <a:gd name="T11" fmla="*/ 248 h 717"/>
                <a:gd name="T12" fmla="*/ 248 w 495"/>
                <a:gd name="T13" fmla="*/ 0 h 717"/>
                <a:gd name="T14" fmla="*/ 248 w 495"/>
                <a:gd name="T15" fmla="*/ 431 h 717"/>
                <a:gd name="T16" fmla="*/ 248 w 495"/>
                <a:gd name="T17" fmla="*/ 431 h 717"/>
                <a:gd name="T18" fmla="*/ 75 w 495"/>
                <a:gd name="T19" fmla="*/ 257 h 717"/>
                <a:gd name="T20" fmla="*/ 248 w 495"/>
                <a:gd name="T21" fmla="*/ 83 h 717"/>
                <a:gd name="T22" fmla="*/ 419 w 495"/>
                <a:gd name="T23" fmla="*/ 257 h 717"/>
                <a:gd name="T24" fmla="*/ 248 w 495"/>
                <a:gd name="T25" fmla="*/ 431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717">
                  <a:moveTo>
                    <a:pt x="248" y="0"/>
                  </a:moveTo>
                  <a:lnTo>
                    <a:pt x="248" y="0"/>
                  </a:lnTo>
                  <a:cubicBezTo>
                    <a:pt x="109" y="0"/>
                    <a:pt x="0" y="108"/>
                    <a:pt x="0" y="248"/>
                  </a:cubicBezTo>
                  <a:cubicBezTo>
                    <a:pt x="0" y="384"/>
                    <a:pt x="221" y="697"/>
                    <a:pt x="221" y="697"/>
                  </a:cubicBezTo>
                  <a:cubicBezTo>
                    <a:pt x="236" y="716"/>
                    <a:pt x="258" y="716"/>
                    <a:pt x="273" y="697"/>
                  </a:cubicBezTo>
                  <a:cubicBezTo>
                    <a:pt x="273" y="697"/>
                    <a:pt x="494" y="384"/>
                    <a:pt x="494" y="248"/>
                  </a:cubicBezTo>
                  <a:cubicBezTo>
                    <a:pt x="494" y="108"/>
                    <a:pt x="385" y="0"/>
                    <a:pt x="248" y="0"/>
                  </a:cubicBezTo>
                  <a:close/>
                  <a:moveTo>
                    <a:pt x="248" y="431"/>
                  </a:moveTo>
                  <a:lnTo>
                    <a:pt x="248" y="431"/>
                  </a:lnTo>
                  <a:cubicBezTo>
                    <a:pt x="152" y="431"/>
                    <a:pt x="75" y="353"/>
                    <a:pt x="75" y="257"/>
                  </a:cubicBezTo>
                  <a:cubicBezTo>
                    <a:pt x="75" y="161"/>
                    <a:pt x="152" y="83"/>
                    <a:pt x="248" y="83"/>
                  </a:cubicBezTo>
                  <a:cubicBezTo>
                    <a:pt x="341" y="83"/>
                    <a:pt x="419" y="161"/>
                    <a:pt x="419" y="257"/>
                  </a:cubicBezTo>
                  <a:cubicBezTo>
                    <a:pt x="419" y="353"/>
                    <a:pt x="341" y="431"/>
                    <a:pt x="248" y="431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6837" y="3679591"/>
            <a:ext cx="540619" cy="542455"/>
            <a:chOff x="2719457" y="3808543"/>
            <a:chExt cx="621009" cy="623118"/>
          </a:xfrm>
        </p:grpSpPr>
        <p:sp>
          <p:nvSpPr>
            <p:cNvPr id="12" name="Freeform 43"/>
            <p:cNvSpPr>
              <a:spLocks noChangeArrowheads="1"/>
            </p:cNvSpPr>
            <p:nvPr/>
          </p:nvSpPr>
          <p:spPr bwMode="auto">
            <a:xfrm>
              <a:off x="2719457" y="3808543"/>
              <a:ext cx="621009" cy="623118"/>
            </a:xfrm>
            <a:custGeom>
              <a:avLst/>
              <a:gdLst>
                <a:gd name="T0" fmla="*/ 1160 w 1161"/>
                <a:gd name="T1" fmla="*/ 581 h 1162"/>
                <a:gd name="T2" fmla="*/ 1160 w 1161"/>
                <a:gd name="T3" fmla="*/ 581 h 1162"/>
                <a:gd name="T4" fmla="*/ 580 w 1161"/>
                <a:gd name="T5" fmla="*/ 1161 h 1162"/>
                <a:gd name="T6" fmla="*/ 0 w 1161"/>
                <a:gd name="T7" fmla="*/ 581 h 1162"/>
                <a:gd name="T8" fmla="*/ 580 w 1161"/>
                <a:gd name="T9" fmla="*/ 0 h 1162"/>
                <a:gd name="T10" fmla="*/ 1160 w 1161"/>
                <a:gd name="T11" fmla="*/ 58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1" h="1162">
                  <a:moveTo>
                    <a:pt x="1160" y="581"/>
                  </a:moveTo>
                  <a:lnTo>
                    <a:pt x="1160" y="581"/>
                  </a:lnTo>
                  <a:cubicBezTo>
                    <a:pt x="1160" y="900"/>
                    <a:pt x="900" y="1161"/>
                    <a:pt x="580" y="1161"/>
                  </a:cubicBezTo>
                  <a:cubicBezTo>
                    <a:pt x="257" y="1161"/>
                    <a:pt x="0" y="900"/>
                    <a:pt x="0" y="581"/>
                  </a:cubicBezTo>
                  <a:cubicBezTo>
                    <a:pt x="0" y="258"/>
                    <a:pt x="257" y="0"/>
                    <a:pt x="580" y="0"/>
                  </a:cubicBezTo>
                  <a:cubicBezTo>
                    <a:pt x="900" y="0"/>
                    <a:pt x="1160" y="258"/>
                    <a:pt x="1160" y="581"/>
                  </a:cubicBezTo>
                </a:path>
              </a:pathLst>
            </a:custGeom>
            <a:solidFill>
              <a:srgbClr val="FB8C8E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  <p:sp>
          <p:nvSpPr>
            <p:cNvPr id="13" name="Freeform 49"/>
            <p:cNvSpPr>
              <a:spLocks noChangeArrowheads="1"/>
            </p:cNvSpPr>
            <p:nvPr/>
          </p:nvSpPr>
          <p:spPr bwMode="auto">
            <a:xfrm>
              <a:off x="2849889" y="3924565"/>
              <a:ext cx="374501" cy="374345"/>
            </a:xfrm>
            <a:custGeom>
              <a:avLst/>
              <a:gdLst>
                <a:gd name="T0" fmla="*/ 350 w 702"/>
                <a:gd name="T1" fmla="*/ 0 h 702"/>
                <a:gd name="T2" fmla="*/ 350 w 702"/>
                <a:gd name="T3" fmla="*/ 0 h 702"/>
                <a:gd name="T4" fmla="*/ 0 w 702"/>
                <a:gd name="T5" fmla="*/ 350 h 702"/>
                <a:gd name="T6" fmla="*/ 350 w 702"/>
                <a:gd name="T7" fmla="*/ 701 h 702"/>
                <a:gd name="T8" fmla="*/ 701 w 702"/>
                <a:gd name="T9" fmla="*/ 350 h 702"/>
                <a:gd name="T10" fmla="*/ 350 w 702"/>
                <a:gd name="T11" fmla="*/ 0 h 702"/>
                <a:gd name="T12" fmla="*/ 509 w 702"/>
                <a:gd name="T13" fmla="*/ 604 h 702"/>
                <a:gd name="T14" fmla="*/ 509 w 702"/>
                <a:gd name="T15" fmla="*/ 604 h 702"/>
                <a:gd name="T16" fmla="*/ 484 w 702"/>
                <a:gd name="T17" fmla="*/ 561 h 702"/>
                <a:gd name="T18" fmla="*/ 469 w 702"/>
                <a:gd name="T19" fmla="*/ 573 h 702"/>
                <a:gd name="T20" fmla="*/ 493 w 702"/>
                <a:gd name="T21" fmla="*/ 614 h 702"/>
                <a:gd name="T22" fmla="*/ 372 w 702"/>
                <a:gd name="T23" fmla="*/ 651 h 702"/>
                <a:gd name="T24" fmla="*/ 372 w 702"/>
                <a:gd name="T25" fmla="*/ 602 h 702"/>
                <a:gd name="T26" fmla="*/ 329 w 702"/>
                <a:gd name="T27" fmla="*/ 602 h 702"/>
                <a:gd name="T28" fmla="*/ 329 w 702"/>
                <a:gd name="T29" fmla="*/ 651 h 702"/>
                <a:gd name="T30" fmla="*/ 208 w 702"/>
                <a:gd name="T31" fmla="*/ 614 h 702"/>
                <a:gd name="T32" fmla="*/ 233 w 702"/>
                <a:gd name="T33" fmla="*/ 573 h 702"/>
                <a:gd name="T34" fmla="*/ 217 w 702"/>
                <a:gd name="T35" fmla="*/ 561 h 702"/>
                <a:gd name="T36" fmla="*/ 192 w 702"/>
                <a:gd name="T37" fmla="*/ 604 h 702"/>
                <a:gd name="T38" fmla="*/ 96 w 702"/>
                <a:gd name="T39" fmla="*/ 508 h 702"/>
                <a:gd name="T40" fmla="*/ 140 w 702"/>
                <a:gd name="T41" fmla="*/ 483 h 702"/>
                <a:gd name="T42" fmla="*/ 130 w 702"/>
                <a:gd name="T43" fmla="*/ 468 h 702"/>
                <a:gd name="T44" fmla="*/ 87 w 702"/>
                <a:gd name="T45" fmla="*/ 493 h 702"/>
                <a:gd name="T46" fmla="*/ 53 w 702"/>
                <a:gd name="T47" fmla="*/ 372 h 702"/>
                <a:gd name="T48" fmla="*/ 102 w 702"/>
                <a:gd name="T49" fmla="*/ 372 h 702"/>
                <a:gd name="T50" fmla="*/ 102 w 702"/>
                <a:gd name="T51" fmla="*/ 331 h 702"/>
                <a:gd name="T52" fmla="*/ 53 w 702"/>
                <a:gd name="T53" fmla="*/ 331 h 702"/>
                <a:gd name="T54" fmla="*/ 87 w 702"/>
                <a:gd name="T55" fmla="*/ 210 h 702"/>
                <a:gd name="T56" fmla="*/ 130 w 702"/>
                <a:gd name="T57" fmla="*/ 235 h 702"/>
                <a:gd name="T58" fmla="*/ 140 w 702"/>
                <a:gd name="T59" fmla="*/ 216 h 702"/>
                <a:gd name="T60" fmla="*/ 96 w 702"/>
                <a:gd name="T61" fmla="*/ 192 h 702"/>
                <a:gd name="T62" fmla="*/ 192 w 702"/>
                <a:gd name="T63" fmla="*/ 96 h 702"/>
                <a:gd name="T64" fmla="*/ 217 w 702"/>
                <a:gd name="T65" fmla="*/ 139 h 702"/>
                <a:gd name="T66" fmla="*/ 236 w 702"/>
                <a:gd name="T67" fmla="*/ 130 h 702"/>
                <a:gd name="T68" fmla="*/ 208 w 702"/>
                <a:gd name="T69" fmla="*/ 86 h 702"/>
                <a:gd name="T70" fmla="*/ 329 w 702"/>
                <a:gd name="T71" fmla="*/ 52 h 702"/>
                <a:gd name="T72" fmla="*/ 329 w 702"/>
                <a:gd name="T73" fmla="*/ 105 h 702"/>
                <a:gd name="T74" fmla="*/ 372 w 702"/>
                <a:gd name="T75" fmla="*/ 105 h 702"/>
                <a:gd name="T76" fmla="*/ 372 w 702"/>
                <a:gd name="T77" fmla="*/ 52 h 702"/>
                <a:gd name="T78" fmla="*/ 493 w 702"/>
                <a:gd name="T79" fmla="*/ 86 h 702"/>
                <a:gd name="T80" fmla="*/ 469 w 702"/>
                <a:gd name="T81" fmla="*/ 130 h 702"/>
                <a:gd name="T82" fmla="*/ 484 w 702"/>
                <a:gd name="T83" fmla="*/ 139 h 702"/>
                <a:gd name="T84" fmla="*/ 509 w 702"/>
                <a:gd name="T85" fmla="*/ 96 h 702"/>
                <a:gd name="T86" fmla="*/ 605 w 702"/>
                <a:gd name="T87" fmla="*/ 192 h 702"/>
                <a:gd name="T88" fmla="*/ 562 w 702"/>
                <a:gd name="T89" fmla="*/ 216 h 702"/>
                <a:gd name="T90" fmla="*/ 574 w 702"/>
                <a:gd name="T91" fmla="*/ 235 h 702"/>
                <a:gd name="T92" fmla="*/ 615 w 702"/>
                <a:gd name="T93" fmla="*/ 210 h 702"/>
                <a:gd name="T94" fmla="*/ 652 w 702"/>
                <a:gd name="T95" fmla="*/ 331 h 702"/>
                <a:gd name="T96" fmla="*/ 599 w 702"/>
                <a:gd name="T97" fmla="*/ 331 h 702"/>
                <a:gd name="T98" fmla="*/ 599 w 702"/>
                <a:gd name="T99" fmla="*/ 372 h 702"/>
                <a:gd name="T100" fmla="*/ 652 w 702"/>
                <a:gd name="T101" fmla="*/ 372 h 702"/>
                <a:gd name="T102" fmla="*/ 615 w 702"/>
                <a:gd name="T103" fmla="*/ 493 h 702"/>
                <a:gd name="T104" fmla="*/ 574 w 702"/>
                <a:gd name="T105" fmla="*/ 468 h 702"/>
                <a:gd name="T106" fmla="*/ 562 w 702"/>
                <a:gd name="T107" fmla="*/ 483 h 702"/>
                <a:gd name="T108" fmla="*/ 605 w 702"/>
                <a:gd name="T109" fmla="*/ 508 h 702"/>
                <a:gd name="T110" fmla="*/ 509 w 702"/>
                <a:gd name="T111" fmla="*/ 60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2" h="702">
                  <a:moveTo>
                    <a:pt x="350" y="0"/>
                  </a:moveTo>
                  <a:lnTo>
                    <a:pt x="350" y="0"/>
                  </a:lnTo>
                  <a:cubicBezTo>
                    <a:pt x="158" y="0"/>
                    <a:pt x="0" y="158"/>
                    <a:pt x="0" y="350"/>
                  </a:cubicBezTo>
                  <a:cubicBezTo>
                    <a:pt x="0" y="542"/>
                    <a:pt x="158" y="701"/>
                    <a:pt x="350" y="701"/>
                  </a:cubicBezTo>
                  <a:cubicBezTo>
                    <a:pt x="543" y="701"/>
                    <a:pt x="701" y="542"/>
                    <a:pt x="701" y="350"/>
                  </a:cubicBezTo>
                  <a:cubicBezTo>
                    <a:pt x="701" y="158"/>
                    <a:pt x="543" y="0"/>
                    <a:pt x="350" y="0"/>
                  </a:cubicBezTo>
                  <a:close/>
                  <a:moveTo>
                    <a:pt x="509" y="604"/>
                  </a:moveTo>
                  <a:lnTo>
                    <a:pt x="509" y="604"/>
                  </a:lnTo>
                  <a:cubicBezTo>
                    <a:pt x="484" y="561"/>
                    <a:pt x="484" y="561"/>
                    <a:pt x="484" y="561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93" y="614"/>
                    <a:pt x="493" y="614"/>
                    <a:pt x="493" y="614"/>
                  </a:cubicBezTo>
                  <a:cubicBezTo>
                    <a:pt x="456" y="635"/>
                    <a:pt x="416" y="648"/>
                    <a:pt x="372" y="651"/>
                  </a:cubicBezTo>
                  <a:cubicBezTo>
                    <a:pt x="372" y="602"/>
                    <a:pt x="372" y="602"/>
                    <a:pt x="372" y="602"/>
                  </a:cubicBezTo>
                  <a:cubicBezTo>
                    <a:pt x="329" y="602"/>
                    <a:pt x="329" y="602"/>
                    <a:pt x="329" y="602"/>
                  </a:cubicBezTo>
                  <a:cubicBezTo>
                    <a:pt x="329" y="651"/>
                    <a:pt x="329" y="651"/>
                    <a:pt x="329" y="651"/>
                  </a:cubicBezTo>
                  <a:cubicBezTo>
                    <a:pt x="286" y="648"/>
                    <a:pt x="245" y="635"/>
                    <a:pt x="208" y="614"/>
                  </a:cubicBezTo>
                  <a:cubicBezTo>
                    <a:pt x="233" y="573"/>
                    <a:pt x="233" y="573"/>
                    <a:pt x="233" y="573"/>
                  </a:cubicBezTo>
                  <a:cubicBezTo>
                    <a:pt x="217" y="561"/>
                    <a:pt x="217" y="561"/>
                    <a:pt x="217" y="561"/>
                  </a:cubicBezTo>
                  <a:cubicBezTo>
                    <a:pt x="192" y="604"/>
                    <a:pt x="192" y="604"/>
                    <a:pt x="192" y="604"/>
                  </a:cubicBezTo>
                  <a:cubicBezTo>
                    <a:pt x="152" y="580"/>
                    <a:pt x="121" y="549"/>
                    <a:pt x="96" y="508"/>
                  </a:cubicBezTo>
                  <a:cubicBezTo>
                    <a:pt x="140" y="483"/>
                    <a:pt x="140" y="483"/>
                    <a:pt x="140" y="483"/>
                  </a:cubicBezTo>
                  <a:cubicBezTo>
                    <a:pt x="130" y="468"/>
                    <a:pt x="130" y="468"/>
                    <a:pt x="130" y="468"/>
                  </a:cubicBezTo>
                  <a:cubicBezTo>
                    <a:pt x="87" y="493"/>
                    <a:pt x="87" y="493"/>
                    <a:pt x="87" y="493"/>
                  </a:cubicBezTo>
                  <a:cubicBezTo>
                    <a:pt x="65" y="456"/>
                    <a:pt x="56" y="406"/>
                    <a:pt x="53" y="372"/>
                  </a:cubicBezTo>
                  <a:cubicBezTo>
                    <a:pt x="102" y="372"/>
                    <a:pt x="102" y="372"/>
                    <a:pt x="102" y="372"/>
                  </a:cubicBezTo>
                  <a:cubicBezTo>
                    <a:pt x="102" y="331"/>
                    <a:pt x="102" y="331"/>
                    <a:pt x="102" y="331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6" y="288"/>
                    <a:pt x="65" y="245"/>
                    <a:pt x="87" y="210"/>
                  </a:cubicBezTo>
                  <a:cubicBezTo>
                    <a:pt x="130" y="235"/>
                    <a:pt x="130" y="235"/>
                    <a:pt x="130" y="235"/>
                  </a:cubicBezTo>
                  <a:cubicBezTo>
                    <a:pt x="140" y="216"/>
                    <a:pt x="140" y="216"/>
                    <a:pt x="140" y="216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121" y="152"/>
                    <a:pt x="152" y="121"/>
                    <a:pt x="192" y="96"/>
                  </a:cubicBezTo>
                  <a:cubicBezTo>
                    <a:pt x="217" y="139"/>
                    <a:pt x="217" y="139"/>
                    <a:pt x="217" y="139"/>
                  </a:cubicBezTo>
                  <a:cubicBezTo>
                    <a:pt x="236" y="130"/>
                    <a:pt x="236" y="130"/>
                    <a:pt x="236" y="13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45" y="65"/>
                    <a:pt x="286" y="55"/>
                    <a:pt x="329" y="52"/>
                  </a:cubicBezTo>
                  <a:cubicBezTo>
                    <a:pt x="329" y="105"/>
                    <a:pt x="329" y="105"/>
                    <a:pt x="329" y="105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72" y="52"/>
                    <a:pt x="372" y="52"/>
                    <a:pt x="372" y="52"/>
                  </a:cubicBezTo>
                  <a:cubicBezTo>
                    <a:pt x="416" y="55"/>
                    <a:pt x="456" y="65"/>
                    <a:pt x="493" y="86"/>
                  </a:cubicBezTo>
                  <a:cubicBezTo>
                    <a:pt x="469" y="130"/>
                    <a:pt x="469" y="130"/>
                    <a:pt x="469" y="130"/>
                  </a:cubicBezTo>
                  <a:cubicBezTo>
                    <a:pt x="484" y="139"/>
                    <a:pt x="484" y="139"/>
                    <a:pt x="484" y="139"/>
                  </a:cubicBezTo>
                  <a:cubicBezTo>
                    <a:pt x="509" y="96"/>
                    <a:pt x="509" y="96"/>
                    <a:pt x="509" y="96"/>
                  </a:cubicBezTo>
                  <a:cubicBezTo>
                    <a:pt x="549" y="121"/>
                    <a:pt x="580" y="152"/>
                    <a:pt x="605" y="192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74" y="235"/>
                    <a:pt x="574" y="235"/>
                    <a:pt x="574" y="235"/>
                  </a:cubicBezTo>
                  <a:cubicBezTo>
                    <a:pt x="615" y="210"/>
                    <a:pt x="615" y="210"/>
                    <a:pt x="615" y="210"/>
                  </a:cubicBezTo>
                  <a:cubicBezTo>
                    <a:pt x="636" y="245"/>
                    <a:pt x="648" y="288"/>
                    <a:pt x="652" y="331"/>
                  </a:cubicBezTo>
                  <a:cubicBezTo>
                    <a:pt x="599" y="331"/>
                    <a:pt x="599" y="331"/>
                    <a:pt x="599" y="331"/>
                  </a:cubicBezTo>
                  <a:cubicBezTo>
                    <a:pt x="599" y="372"/>
                    <a:pt x="599" y="372"/>
                    <a:pt x="599" y="372"/>
                  </a:cubicBezTo>
                  <a:cubicBezTo>
                    <a:pt x="652" y="372"/>
                    <a:pt x="652" y="372"/>
                    <a:pt x="652" y="372"/>
                  </a:cubicBezTo>
                  <a:cubicBezTo>
                    <a:pt x="648" y="406"/>
                    <a:pt x="636" y="456"/>
                    <a:pt x="615" y="493"/>
                  </a:cubicBezTo>
                  <a:cubicBezTo>
                    <a:pt x="574" y="468"/>
                    <a:pt x="574" y="468"/>
                    <a:pt x="574" y="468"/>
                  </a:cubicBezTo>
                  <a:cubicBezTo>
                    <a:pt x="562" y="483"/>
                    <a:pt x="562" y="483"/>
                    <a:pt x="562" y="483"/>
                  </a:cubicBezTo>
                  <a:cubicBezTo>
                    <a:pt x="605" y="508"/>
                    <a:pt x="605" y="508"/>
                    <a:pt x="605" y="508"/>
                  </a:cubicBezTo>
                  <a:cubicBezTo>
                    <a:pt x="580" y="549"/>
                    <a:pt x="549" y="580"/>
                    <a:pt x="509" y="604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  <p:sp>
          <p:nvSpPr>
            <p:cNvPr id="14" name="Freeform 50"/>
            <p:cNvSpPr>
              <a:spLocks noChangeArrowheads="1"/>
            </p:cNvSpPr>
            <p:nvPr/>
          </p:nvSpPr>
          <p:spPr bwMode="auto">
            <a:xfrm>
              <a:off x="3013370" y="4019408"/>
              <a:ext cx="87700" cy="116094"/>
            </a:xfrm>
            <a:custGeom>
              <a:avLst/>
              <a:gdLst>
                <a:gd name="T0" fmla="*/ 16 w 169"/>
                <a:gd name="T1" fmla="*/ 0 h 221"/>
                <a:gd name="T2" fmla="*/ 16 w 169"/>
                <a:gd name="T3" fmla="*/ 0 h 221"/>
                <a:gd name="T4" fmla="*/ 18 w 169"/>
                <a:gd name="T5" fmla="*/ 24 h 221"/>
                <a:gd name="T6" fmla="*/ 22 w 169"/>
                <a:gd name="T7" fmla="*/ 49 h 221"/>
                <a:gd name="T8" fmla="*/ 25 w 169"/>
                <a:gd name="T9" fmla="*/ 74 h 221"/>
                <a:gd name="T10" fmla="*/ 28 w 169"/>
                <a:gd name="T11" fmla="*/ 102 h 221"/>
                <a:gd name="T12" fmla="*/ 28 w 169"/>
                <a:gd name="T13" fmla="*/ 204 h 221"/>
                <a:gd name="T14" fmla="*/ 16 w 169"/>
                <a:gd name="T15" fmla="*/ 189 h 221"/>
                <a:gd name="T16" fmla="*/ 90 w 169"/>
                <a:gd name="T17" fmla="*/ 192 h 221"/>
                <a:gd name="T18" fmla="*/ 112 w 169"/>
                <a:gd name="T19" fmla="*/ 195 h 221"/>
                <a:gd name="T20" fmla="*/ 131 w 169"/>
                <a:gd name="T21" fmla="*/ 198 h 221"/>
                <a:gd name="T22" fmla="*/ 168 w 169"/>
                <a:gd name="T23" fmla="*/ 204 h 221"/>
                <a:gd name="T24" fmla="*/ 131 w 169"/>
                <a:gd name="T25" fmla="*/ 210 h 221"/>
                <a:gd name="T26" fmla="*/ 112 w 169"/>
                <a:gd name="T27" fmla="*/ 214 h 221"/>
                <a:gd name="T28" fmla="*/ 90 w 169"/>
                <a:gd name="T29" fmla="*/ 214 h 221"/>
                <a:gd name="T30" fmla="*/ 16 w 169"/>
                <a:gd name="T31" fmla="*/ 216 h 221"/>
                <a:gd name="T32" fmla="*/ 0 w 169"/>
                <a:gd name="T33" fmla="*/ 220 h 221"/>
                <a:gd name="T34" fmla="*/ 0 w 169"/>
                <a:gd name="T35" fmla="*/ 204 h 221"/>
                <a:gd name="T36" fmla="*/ 0 w 169"/>
                <a:gd name="T37" fmla="*/ 102 h 221"/>
                <a:gd name="T38" fmla="*/ 3 w 169"/>
                <a:gd name="T39" fmla="*/ 74 h 221"/>
                <a:gd name="T40" fmla="*/ 6 w 169"/>
                <a:gd name="T41" fmla="*/ 49 h 221"/>
                <a:gd name="T42" fmla="*/ 9 w 169"/>
                <a:gd name="T43" fmla="*/ 24 h 221"/>
                <a:gd name="T44" fmla="*/ 16 w 169"/>
                <a:gd name="T4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221">
                  <a:moveTo>
                    <a:pt x="16" y="0"/>
                  </a:moveTo>
                  <a:lnTo>
                    <a:pt x="16" y="0"/>
                  </a:lnTo>
                  <a:cubicBezTo>
                    <a:pt x="16" y="6"/>
                    <a:pt x="18" y="15"/>
                    <a:pt x="18" y="24"/>
                  </a:cubicBezTo>
                  <a:cubicBezTo>
                    <a:pt x="18" y="33"/>
                    <a:pt x="22" y="40"/>
                    <a:pt x="22" y="49"/>
                  </a:cubicBezTo>
                  <a:cubicBezTo>
                    <a:pt x="22" y="58"/>
                    <a:pt x="25" y="68"/>
                    <a:pt x="25" y="74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136"/>
                    <a:pt x="28" y="170"/>
                    <a:pt x="28" y="204"/>
                  </a:cubicBezTo>
                  <a:cubicBezTo>
                    <a:pt x="16" y="189"/>
                    <a:pt x="16" y="189"/>
                    <a:pt x="16" y="189"/>
                  </a:cubicBezTo>
                  <a:cubicBezTo>
                    <a:pt x="40" y="189"/>
                    <a:pt x="65" y="192"/>
                    <a:pt x="90" y="192"/>
                  </a:cubicBezTo>
                  <a:cubicBezTo>
                    <a:pt x="99" y="192"/>
                    <a:pt x="106" y="195"/>
                    <a:pt x="112" y="195"/>
                  </a:cubicBezTo>
                  <a:cubicBezTo>
                    <a:pt x="118" y="195"/>
                    <a:pt x="124" y="195"/>
                    <a:pt x="131" y="198"/>
                  </a:cubicBezTo>
                  <a:cubicBezTo>
                    <a:pt x="143" y="198"/>
                    <a:pt x="155" y="201"/>
                    <a:pt x="168" y="204"/>
                  </a:cubicBezTo>
                  <a:cubicBezTo>
                    <a:pt x="155" y="207"/>
                    <a:pt x="143" y="207"/>
                    <a:pt x="131" y="210"/>
                  </a:cubicBezTo>
                  <a:cubicBezTo>
                    <a:pt x="124" y="210"/>
                    <a:pt x="118" y="210"/>
                    <a:pt x="112" y="214"/>
                  </a:cubicBezTo>
                  <a:cubicBezTo>
                    <a:pt x="106" y="214"/>
                    <a:pt x="99" y="214"/>
                    <a:pt x="90" y="214"/>
                  </a:cubicBezTo>
                  <a:cubicBezTo>
                    <a:pt x="65" y="216"/>
                    <a:pt x="40" y="216"/>
                    <a:pt x="16" y="216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70"/>
                    <a:pt x="0" y="136"/>
                    <a:pt x="0" y="102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68"/>
                    <a:pt x="6" y="58"/>
                    <a:pt x="6" y="49"/>
                  </a:cubicBezTo>
                  <a:cubicBezTo>
                    <a:pt x="6" y="40"/>
                    <a:pt x="9" y="33"/>
                    <a:pt x="9" y="24"/>
                  </a:cubicBezTo>
                  <a:cubicBezTo>
                    <a:pt x="9" y="15"/>
                    <a:pt x="12" y="6"/>
                    <a:pt x="1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75440" y="4659484"/>
            <a:ext cx="540619" cy="540393"/>
            <a:chOff x="4754344" y="5076577"/>
            <a:chExt cx="621009" cy="620749"/>
          </a:xfrm>
        </p:grpSpPr>
        <p:sp>
          <p:nvSpPr>
            <p:cNvPr id="16" name="Freeform 41"/>
            <p:cNvSpPr>
              <a:spLocks noChangeArrowheads="1"/>
            </p:cNvSpPr>
            <p:nvPr/>
          </p:nvSpPr>
          <p:spPr bwMode="auto">
            <a:xfrm>
              <a:off x="4754344" y="5076577"/>
              <a:ext cx="621009" cy="620749"/>
            </a:xfrm>
            <a:custGeom>
              <a:avLst/>
              <a:gdLst>
                <a:gd name="T0" fmla="*/ 1160 w 1161"/>
                <a:gd name="T1" fmla="*/ 1119 h 1161"/>
                <a:gd name="T2" fmla="*/ 1160 w 1161"/>
                <a:gd name="T3" fmla="*/ 1119 h 1161"/>
                <a:gd name="T4" fmla="*/ 1120 w 1161"/>
                <a:gd name="T5" fmla="*/ 1160 h 1161"/>
                <a:gd name="T6" fmla="*/ 40 w 1161"/>
                <a:gd name="T7" fmla="*/ 1160 h 1161"/>
                <a:gd name="T8" fmla="*/ 0 w 1161"/>
                <a:gd name="T9" fmla="*/ 1119 h 1161"/>
                <a:gd name="T10" fmla="*/ 0 w 1161"/>
                <a:gd name="T11" fmla="*/ 40 h 1161"/>
                <a:gd name="T12" fmla="*/ 40 w 1161"/>
                <a:gd name="T13" fmla="*/ 0 h 1161"/>
                <a:gd name="T14" fmla="*/ 1120 w 1161"/>
                <a:gd name="T15" fmla="*/ 0 h 1161"/>
                <a:gd name="T16" fmla="*/ 1160 w 1161"/>
                <a:gd name="T17" fmla="*/ 40 h 1161"/>
                <a:gd name="T18" fmla="*/ 1160 w 1161"/>
                <a:gd name="T19" fmla="*/ 1119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1" h="1161">
                  <a:moveTo>
                    <a:pt x="1160" y="1119"/>
                  </a:moveTo>
                  <a:lnTo>
                    <a:pt x="1160" y="1119"/>
                  </a:lnTo>
                  <a:cubicBezTo>
                    <a:pt x="1160" y="1141"/>
                    <a:pt x="1141" y="1160"/>
                    <a:pt x="1120" y="1160"/>
                  </a:cubicBezTo>
                  <a:cubicBezTo>
                    <a:pt x="40" y="1160"/>
                    <a:pt x="40" y="1160"/>
                    <a:pt x="40" y="1160"/>
                  </a:cubicBezTo>
                  <a:cubicBezTo>
                    <a:pt x="18" y="1160"/>
                    <a:pt x="0" y="1141"/>
                    <a:pt x="0" y="111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41" y="0"/>
                    <a:pt x="1160" y="18"/>
                    <a:pt x="1160" y="40"/>
                  </a:cubicBezTo>
                  <a:lnTo>
                    <a:pt x="1160" y="1119"/>
                  </a:lnTo>
                </a:path>
              </a:pathLst>
            </a:custGeom>
            <a:solidFill>
              <a:srgbClr val="786DCE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  <p:grpSp>
          <p:nvGrpSpPr>
            <p:cNvPr id="17" name="Group 1"/>
            <p:cNvGrpSpPr/>
            <p:nvPr/>
          </p:nvGrpSpPr>
          <p:grpSpPr>
            <a:xfrm>
              <a:off x="4865747" y="5218733"/>
              <a:ext cx="376872" cy="345914"/>
              <a:chOff x="9914220" y="8470732"/>
              <a:chExt cx="672924" cy="617647"/>
            </a:xfrm>
          </p:grpSpPr>
          <p:sp>
            <p:nvSpPr>
              <p:cNvPr id="18" name="Freeform 51"/>
              <p:cNvSpPr>
                <a:spLocks noChangeArrowheads="1"/>
              </p:cNvSpPr>
              <p:nvPr/>
            </p:nvSpPr>
            <p:spPr bwMode="auto">
              <a:xfrm>
                <a:off x="9914220" y="8986848"/>
                <a:ext cx="110038" cy="101531"/>
              </a:xfrm>
              <a:custGeom>
                <a:avLst/>
                <a:gdLst>
                  <a:gd name="T0" fmla="*/ 19 w 119"/>
                  <a:gd name="T1" fmla="*/ 65 h 110"/>
                  <a:gd name="T2" fmla="*/ 0 w 119"/>
                  <a:gd name="T3" fmla="*/ 47 h 110"/>
                  <a:gd name="T4" fmla="*/ 0 w 119"/>
                  <a:gd name="T5" fmla="*/ 109 h 110"/>
                  <a:gd name="T6" fmla="*/ 118 w 119"/>
                  <a:gd name="T7" fmla="*/ 109 h 110"/>
                  <a:gd name="T8" fmla="*/ 118 w 119"/>
                  <a:gd name="T9" fmla="*/ 0 h 110"/>
                  <a:gd name="T10" fmla="*/ 91 w 119"/>
                  <a:gd name="T11" fmla="*/ 0 h 110"/>
                  <a:gd name="T12" fmla="*/ 19 w 119"/>
                  <a:gd name="T13" fmla="*/ 6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0">
                    <a:moveTo>
                      <a:pt x="19" y="65"/>
                    </a:moveTo>
                    <a:lnTo>
                      <a:pt x="0" y="47"/>
                    </a:lnTo>
                    <a:lnTo>
                      <a:pt x="0" y="109"/>
                    </a:lnTo>
                    <a:lnTo>
                      <a:pt x="118" y="109"/>
                    </a:lnTo>
                    <a:lnTo>
                      <a:pt x="118" y="0"/>
                    </a:lnTo>
                    <a:lnTo>
                      <a:pt x="91" y="0"/>
                    </a:lnTo>
                    <a:lnTo>
                      <a:pt x="19" y="65"/>
                    </a:lnTo>
                  </a:path>
                </a:pathLst>
              </a:custGeom>
              <a:solidFill>
                <a:srgbClr val="F9F9F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  <p:sp>
            <p:nvSpPr>
              <p:cNvPr id="19" name="Freeform 52"/>
              <p:cNvSpPr>
                <a:spLocks noChangeArrowheads="1"/>
              </p:cNvSpPr>
              <p:nvPr/>
            </p:nvSpPr>
            <p:spPr bwMode="auto">
              <a:xfrm>
                <a:off x="10062348" y="8868395"/>
                <a:ext cx="101574" cy="219984"/>
              </a:xfrm>
              <a:custGeom>
                <a:avLst/>
                <a:gdLst>
                  <a:gd name="T0" fmla="*/ 62 w 110"/>
                  <a:gd name="T1" fmla="*/ 0 h 234"/>
                  <a:gd name="T2" fmla="*/ 0 w 110"/>
                  <a:gd name="T3" fmla="*/ 59 h 234"/>
                  <a:gd name="T4" fmla="*/ 0 w 110"/>
                  <a:gd name="T5" fmla="*/ 233 h 234"/>
                  <a:gd name="T6" fmla="*/ 109 w 110"/>
                  <a:gd name="T7" fmla="*/ 233 h 234"/>
                  <a:gd name="T8" fmla="*/ 109 w 110"/>
                  <a:gd name="T9" fmla="*/ 15 h 234"/>
                  <a:gd name="T10" fmla="*/ 62 w 110"/>
                  <a:gd name="T1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34">
                    <a:moveTo>
                      <a:pt x="62" y="0"/>
                    </a:moveTo>
                    <a:lnTo>
                      <a:pt x="0" y="59"/>
                    </a:lnTo>
                    <a:lnTo>
                      <a:pt x="0" y="233"/>
                    </a:lnTo>
                    <a:lnTo>
                      <a:pt x="109" y="233"/>
                    </a:lnTo>
                    <a:lnTo>
                      <a:pt x="109" y="15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9F9F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  <p:sp>
            <p:nvSpPr>
              <p:cNvPr id="20" name="Freeform 53"/>
              <p:cNvSpPr>
                <a:spLocks noChangeArrowheads="1"/>
              </p:cNvSpPr>
              <p:nvPr/>
            </p:nvSpPr>
            <p:spPr bwMode="auto">
              <a:xfrm>
                <a:off x="10193547" y="8876856"/>
                <a:ext cx="110038" cy="211523"/>
              </a:xfrm>
              <a:custGeom>
                <a:avLst/>
                <a:gdLst>
                  <a:gd name="T0" fmla="*/ 84 w 119"/>
                  <a:gd name="T1" fmla="*/ 44 h 225"/>
                  <a:gd name="T2" fmla="*/ 0 w 119"/>
                  <a:gd name="T3" fmla="*/ 16 h 225"/>
                  <a:gd name="T4" fmla="*/ 0 w 119"/>
                  <a:gd name="T5" fmla="*/ 224 h 225"/>
                  <a:gd name="T6" fmla="*/ 118 w 119"/>
                  <a:gd name="T7" fmla="*/ 224 h 225"/>
                  <a:gd name="T8" fmla="*/ 118 w 119"/>
                  <a:gd name="T9" fmla="*/ 0 h 225"/>
                  <a:gd name="T10" fmla="*/ 84 w 119"/>
                  <a:gd name="T11" fmla="*/ 44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225">
                    <a:moveTo>
                      <a:pt x="84" y="44"/>
                    </a:moveTo>
                    <a:lnTo>
                      <a:pt x="0" y="16"/>
                    </a:lnTo>
                    <a:lnTo>
                      <a:pt x="0" y="224"/>
                    </a:lnTo>
                    <a:lnTo>
                      <a:pt x="118" y="224"/>
                    </a:lnTo>
                    <a:lnTo>
                      <a:pt x="118" y="0"/>
                    </a:lnTo>
                    <a:lnTo>
                      <a:pt x="84" y="44"/>
                    </a:lnTo>
                  </a:path>
                </a:pathLst>
              </a:custGeom>
              <a:solidFill>
                <a:srgbClr val="F9F9F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  <p:sp>
            <p:nvSpPr>
              <p:cNvPr id="21" name="Freeform 54"/>
              <p:cNvSpPr>
                <a:spLocks noChangeArrowheads="1"/>
              </p:cNvSpPr>
              <p:nvPr/>
            </p:nvSpPr>
            <p:spPr bwMode="auto">
              <a:xfrm>
                <a:off x="10341675" y="8686486"/>
                <a:ext cx="101574" cy="397663"/>
              </a:xfrm>
              <a:custGeom>
                <a:avLst/>
                <a:gdLst>
                  <a:gd name="T0" fmla="*/ 96 w 110"/>
                  <a:gd name="T1" fmla="*/ 12 h 420"/>
                  <a:gd name="T2" fmla="*/ 0 w 110"/>
                  <a:gd name="T3" fmla="*/ 143 h 420"/>
                  <a:gd name="T4" fmla="*/ 0 w 110"/>
                  <a:gd name="T5" fmla="*/ 419 h 420"/>
                  <a:gd name="T6" fmla="*/ 109 w 110"/>
                  <a:gd name="T7" fmla="*/ 419 h 420"/>
                  <a:gd name="T8" fmla="*/ 109 w 110"/>
                  <a:gd name="T9" fmla="*/ 0 h 420"/>
                  <a:gd name="T10" fmla="*/ 96 w 110"/>
                  <a:gd name="T11" fmla="*/ 12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420">
                    <a:moveTo>
                      <a:pt x="96" y="12"/>
                    </a:moveTo>
                    <a:lnTo>
                      <a:pt x="0" y="143"/>
                    </a:lnTo>
                    <a:lnTo>
                      <a:pt x="0" y="419"/>
                    </a:lnTo>
                    <a:lnTo>
                      <a:pt x="109" y="419"/>
                    </a:lnTo>
                    <a:lnTo>
                      <a:pt x="109" y="0"/>
                    </a:lnTo>
                    <a:lnTo>
                      <a:pt x="96" y="12"/>
                    </a:lnTo>
                  </a:path>
                </a:pathLst>
              </a:custGeom>
              <a:solidFill>
                <a:srgbClr val="F9F9F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  <p:sp>
            <p:nvSpPr>
              <p:cNvPr id="22" name="Freeform 55"/>
              <p:cNvSpPr>
                <a:spLocks noChangeArrowheads="1"/>
              </p:cNvSpPr>
              <p:nvPr/>
            </p:nvSpPr>
            <p:spPr bwMode="auto">
              <a:xfrm>
                <a:off x="10477106" y="8572263"/>
                <a:ext cx="110038" cy="516116"/>
              </a:xfrm>
              <a:custGeom>
                <a:avLst/>
                <a:gdLst>
                  <a:gd name="T0" fmla="*/ 0 w 118"/>
                  <a:gd name="T1" fmla="*/ 87 h 541"/>
                  <a:gd name="T2" fmla="*/ 0 w 118"/>
                  <a:gd name="T3" fmla="*/ 540 h 541"/>
                  <a:gd name="T4" fmla="*/ 117 w 118"/>
                  <a:gd name="T5" fmla="*/ 540 h 541"/>
                  <a:gd name="T6" fmla="*/ 117 w 118"/>
                  <a:gd name="T7" fmla="*/ 0 h 541"/>
                  <a:gd name="T8" fmla="*/ 0 w 118"/>
                  <a:gd name="T9" fmla="*/ 87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41">
                    <a:moveTo>
                      <a:pt x="0" y="87"/>
                    </a:moveTo>
                    <a:lnTo>
                      <a:pt x="0" y="540"/>
                    </a:lnTo>
                    <a:lnTo>
                      <a:pt x="117" y="540"/>
                    </a:lnTo>
                    <a:lnTo>
                      <a:pt x="117" y="0"/>
                    </a:lnTo>
                    <a:lnTo>
                      <a:pt x="0" y="87"/>
                    </a:lnTo>
                  </a:path>
                </a:pathLst>
              </a:custGeom>
              <a:solidFill>
                <a:srgbClr val="F9F9F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  <p:sp>
            <p:nvSpPr>
              <p:cNvPr id="23" name="Freeform 56"/>
              <p:cNvSpPr>
                <a:spLocks noChangeArrowheads="1"/>
              </p:cNvSpPr>
              <p:nvPr/>
            </p:nvSpPr>
            <p:spPr bwMode="auto">
              <a:xfrm>
                <a:off x="9914220" y="8470732"/>
                <a:ext cx="668692" cy="520346"/>
              </a:xfrm>
              <a:custGeom>
                <a:avLst/>
                <a:gdLst>
                  <a:gd name="T0" fmla="*/ 584 w 702"/>
                  <a:gd name="T1" fmla="*/ 96 h 547"/>
                  <a:gd name="T2" fmla="*/ 497 w 702"/>
                  <a:gd name="T3" fmla="*/ 164 h 547"/>
                  <a:gd name="T4" fmla="*/ 351 w 702"/>
                  <a:gd name="T5" fmla="*/ 353 h 547"/>
                  <a:gd name="T6" fmla="*/ 199 w 702"/>
                  <a:gd name="T7" fmla="*/ 304 h 547"/>
                  <a:gd name="T8" fmla="*/ 0 w 702"/>
                  <a:gd name="T9" fmla="*/ 490 h 547"/>
                  <a:gd name="T10" fmla="*/ 0 w 702"/>
                  <a:gd name="T11" fmla="*/ 527 h 547"/>
                  <a:gd name="T12" fmla="*/ 22 w 702"/>
                  <a:gd name="T13" fmla="*/ 546 h 547"/>
                  <a:gd name="T14" fmla="*/ 214 w 702"/>
                  <a:gd name="T15" fmla="*/ 363 h 547"/>
                  <a:gd name="T16" fmla="*/ 370 w 702"/>
                  <a:gd name="T17" fmla="*/ 415 h 547"/>
                  <a:gd name="T18" fmla="*/ 534 w 702"/>
                  <a:gd name="T19" fmla="*/ 198 h 547"/>
                  <a:gd name="T20" fmla="*/ 584 w 702"/>
                  <a:gd name="T21" fmla="*/ 161 h 547"/>
                  <a:gd name="T22" fmla="*/ 701 w 702"/>
                  <a:gd name="T23" fmla="*/ 68 h 547"/>
                  <a:gd name="T24" fmla="*/ 701 w 702"/>
                  <a:gd name="T25" fmla="*/ 0 h 547"/>
                  <a:gd name="T26" fmla="*/ 584 w 702"/>
                  <a:gd name="T27" fmla="*/ 9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2" h="547">
                    <a:moveTo>
                      <a:pt x="584" y="96"/>
                    </a:moveTo>
                    <a:lnTo>
                      <a:pt x="497" y="164"/>
                    </a:lnTo>
                    <a:lnTo>
                      <a:pt x="351" y="353"/>
                    </a:lnTo>
                    <a:lnTo>
                      <a:pt x="199" y="304"/>
                    </a:lnTo>
                    <a:lnTo>
                      <a:pt x="0" y="490"/>
                    </a:lnTo>
                    <a:lnTo>
                      <a:pt x="0" y="527"/>
                    </a:lnTo>
                    <a:lnTo>
                      <a:pt x="22" y="546"/>
                    </a:lnTo>
                    <a:lnTo>
                      <a:pt x="214" y="363"/>
                    </a:lnTo>
                    <a:lnTo>
                      <a:pt x="370" y="415"/>
                    </a:lnTo>
                    <a:lnTo>
                      <a:pt x="534" y="198"/>
                    </a:lnTo>
                    <a:lnTo>
                      <a:pt x="584" y="161"/>
                    </a:lnTo>
                    <a:lnTo>
                      <a:pt x="701" y="68"/>
                    </a:lnTo>
                    <a:lnTo>
                      <a:pt x="701" y="0"/>
                    </a:lnTo>
                    <a:lnTo>
                      <a:pt x="584" y="96"/>
                    </a:lnTo>
                  </a:path>
                </a:pathLst>
              </a:custGeom>
              <a:solidFill>
                <a:srgbClr val="F9F9F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496110" y="2391856"/>
            <a:ext cx="766620" cy="1069718"/>
            <a:chOff x="832830" y="2508340"/>
            <a:chExt cx="880616" cy="1228785"/>
          </a:xfrm>
        </p:grpSpPr>
        <p:grpSp>
          <p:nvGrpSpPr>
            <p:cNvPr id="25" name="组合 24"/>
            <p:cNvGrpSpPr/>
            <p:nvPr/>
          </p:nvGrpSpPr>
          <p:grpSpPr>
            <a:xfrm>
              <a:off x="972060" y="2508340"/>
              <a:ext cx="623380" cy="620749"/>
              <a:chOff x="972060" y="2508340"/>
              <a:chExt cx="623380" cy="620749"/>
            </a:xfrm>
          </p:grpSpPr>
          <p:sp>
            <p:nvSpPr>
              <p:cNvPr id="27" name="Freeform 40"/>
              <p:cNvSpPr>
                <a:spLocks noChangeArrowheads="1"/>
              </p:cNvSpPr>
              <p:nvPr/>
            </p:nvSpPr>
            <p:spPr bwMode="auto">
              <a:xfrm>
                <a:off x="972060" y="2508340"/>
                <a:ext cx="623380" cy="620749"/>
              </a:xfrm>
              <a:custGeom>
                <a:avLst/>
                <a:gdLst>
                  <a:gd name="T0" fmla="*/ 1163 w 1164"/>
                  <a:gd name="T1" fmla="*/ 1119 h 1161"/>
                  <a:gd name="T2" fmla="*/ 1163 w 1164"/>
                  <a:gd name="T3" fmla="*/ 1119 h 1161"/>
                  <a:gd name="T4" fmla="*/ 1120 w 1164"/>
                  <a:gd name="T5" fmla="*/ 1160 h 1161"/>
                  <a:gd name="T6" fmla="*/ 44 w 1164"/>
                  <a:gd name="T7" fmla="*/ 1160 h 1161"/>
                  <a:gd name="T8" fmla="*/ 0 w 1164"/>
                  <a:gd name="T9" fmla="*/ 1119 h 1161"/>
                  <a:gd name="T10" fmla="*/ 0 w 1164"/>
                  <a:gd name="T11" fmla="*/ 43 h 1161"/>
                  <a:gd name="T12" fmla="*/ 44 w 1164"/>
                  <a:gd name="T13" fmla="*/ 0 h 1161"/>
                  <a:gd name="T14" fmla="*/ 1120 w 1164"/>
                  <a:gd name="T15" fmla="*/ 0 h 1161"/>
                  <a:gd name="T16" fmla="*/ 1163 w 1164"/>
                  <a:gd name="T17" fmla="*/ 43 h 1161"/>
                  <a:gd name="T18" fmla="*/ 1163 w 1164"/>
                  <a:gd name="T19" fmla="*/ 1119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4" h="1161">
                    <a:moveTo>
                      <a:pt x="1163" y="1119"/>
                    </a:moveTo>
                    <a:lnTo>
                      <a:pt x="1163" y="1119"/>
                    </a:lnTo>
                    <a:cubicBezTo>
                      <a:pt x="1163" y="1141"/>
                      <a:pt x="1145" y="1160"/>
                      <a:pt x="1120" y="1160"/>
                    </a:cubicBezTo>
                    <a:cubicBezTo>
                      <a:pt x="44" y="1160"/>
                      <a:pt x="44" y="1160"/>
                      <a:pt x="44" y="1160"/>
                    </a:cubicBezTo>
                    <a:cubicBezTo>
                      <a:pt x="19" y="1160"/>
                      <a:pt x="0" y="1141"/>
                      <a:pt x="0" y="111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8"/>
                      <a:pt x="19" y="0"/>
                      <a:pt x="44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45" y="0"/>
                      <a:pt x="1163" y="18"/>
                      <a:pt x="1163" y="43"/>
                    </a:cubicBezTo>
                    <a:lnTo>
                      <a:pt x="1163" y="1119"/>
                    </a:lnTo>
                  </a:path>
                </a:pathLst>
              </a:custGeom>
              <a:solidFill>
                <a:srgbClr val="AA78B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  <p:sp>
            <p:nvSpPr>
              <p:cNvPr id="28" name="Freeform 47"/>
              <p:cNvSpPr>
                <a:spLocks noChangeArrowheads="1"/>
              </p:cNvSpPr>
              <p:nvPr/>
            </p:nvSpPr>
            <p:spPr bwMode="auto">
              <a:xfrm>
                <a:off x="1114276" y="2645758"/>
                <a:ext cx="346059" cy="345914"/>
              </a:xfrm>
              <a:custGeom>
                <a:avLst/>
                <a:gdLst>
                  <a:gd name="T0" fmla="*/ 614 w 649"/>
                  <a:gd name="T1" fmla="*/ 381 h 649"/>
                  <a:gd name="T2" fmla="*/ 648 w 649"/>
                  <a:gd name="T3" fmla="*/ 298 h 649"/>
                  <a:gd name="T4" fmla="*/ 593 w 649"/>
                  <a:gd name="T5" fmla="*/ 267 h 649"/>
                  <a:gd name="T6" fmla="*/ 555 w 649"/>
                  <a:gd name="T7" fmla="*/ 173 h 649"/>
                  <a:gd name="T8" fmla="*/ 571 w 649"/>
                  <a:gd name="T9" fmla="*/ 111 h 649"/>
                  <a:gd name="T10" fmla="*/ 490 w 649"/>
                  <a:gd name="T11" fmla="*/ 77 h 649"/>
                  <a:gd name="T12" fmla="*/ 428 w 649"/>
                  <a:gd name="T13" fmla="*/ 105 h 649"/>
                  <a:gd name="T14" fmla="*/ 382 w 649"/>
                  <a:gd name="T15" fmla="*/ 31 h 649"/>
                  <a:gd name="T16" fmla="*/ 301 w 649"/>
                  <a:gd name="T17" fmla="*/ 0 h 649"/>
                  <a:gd name="T18" fmla="*/ 267 w 649"/>
                  <a:gd name="T19" fmla="*/ 56 h 649"/>
                  <a:gd name="T20" fmla="*/ 174 w 649"/>
                  <a:gd name="T21" fmla="*/ 93 h 649"/>
                  <a:gd name="T22" fmla="*/ 112 w 649"/>
                  <a:gd name="T23" fmla="*/ 77 h 649"/>
                  <a:gd name="T24" fmla="*/ 77 w 649"/>
                  <a:gd name="T25" fmla="*/ 158 h 649"/>
                  <a:gd name="T26" fmla="*/ 106 w 649"/>
                  <a:gd name="T27" fmla="*/ 220 h 649"/>
                  <a:gd name="T28" fmla="*/ 34 w 649"/>
                  <a:gd name="T29" fmla="*/ 267 h 649"/>
                  <a:gd name="T30" fmla="*/ 0 w 649"/>
                  <a:gd name="T31" fmla="*/ 347 h 649"/>
                  <a:gd name="T32" fmla="*/ 56 w 649"/>
                  <a:gd name="T33" fmla="*/ 381 h 649"/>
                  <a:gd name="T34" fmla="*/ 93 w 649"/>
                  <a:gd name="T35" fmla="*/ 475 h 649"/>
                  <a:gd name="T36" fmla="*/ 77 w 649"/>
                  <a:gd name="T37" fmla="*/ 536 h 649"/>
                  <a:gd name="T38" fmla="*/ 158 w 649"/>
                  <a:gd name="T39" fmla="*/ 571 h 649"/>
                  <a:gd name="T40" fmla="*/ 220 w 649"/>
                  <a:gd name="T41" fmla="*/ 543 h 649"/>
                  <a:gd name="T42" fmla="*/ 267 w 649"/>
                  <a:gd name="T43" fmla="*/ 614 h 649"/>
                  <a:gd name="T44" fmla="*/ 348 w 649"/>
                  <a:gd name="T45" fmla="*/ 648 h 649"/>
                  <a:gd name="T46" fmla="*/ 382 w 649"/>
                  <a:gd name="T47" fmla="*/ 592 h 649"/>
                  <a:gd name="T48" fmla="*/ 474 w 649"/>
                  <a:gd name="T49" fmla="*/ 552 h 649"/>
                  <a:gd name="T50" fmla="*/ 537 w 649"/>
                  <a:gd name="T51" fmla="*/ 571 h 649"/>
                  <a:gd name="T52" fmla="*/ 571 w 649"/>
                  <a:gd name="T53" fmla="*/ 490 h 649"/>
                  <a:gd name="T54" fmla="*/ 543 w 649"/>
                  <a:gd name="T55" fmla="*/ 428 h 649"/>
                  <a:gd name="T56" fmla="*/ 614 w 649"/>
                  <a:gd name="T57" fmla="*/ 381 h 649"/>
                  <a:gd name="T58" fmla="*/ 322 w 649"/>
                  <a:gd name="T59" fmla="*/ 484 h 649"/>
                  <a:gd name="T60" fmla="*/ 322 w 649"/>
                  <a:gd name="T61" fmla="*/ 161 h 649"/>
                  <a:gd name="T62" fmla="*/ 322 w 649"/>
                  <a:gd name="T63" fmla="*/ 484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9" h="649">
                    <a:moveTo>
                      <a:pt x="614" y="381"/>
                    </a:moveTo>
                    <a:lnTo>
                      <a:pt x="614" y="381"/>
                    </a:lnTo>
                    <a:cubicBezTo>
                      <a:pt x="633" y="381"/>
                      <a:pt x="648" y="366"/>
                      <a:pt x="648" y="347"/>
                    </a:cubicBezTo>
                    <a:cubicBezTo>
                      <a:pt x="648" y="298"/>
                      <a:pt x="648" y="298"/>
                      <a:pt x="648" y="298"/>
                    </a:cubicBezTo>
                    <a:cubicBezTo>
                      <a:pt x="648" y="282"/>
                      <a:pt x="633" y="267"/>
                      <a:pt x="614" y="267"/>
                    </a:cubicBezTo>
                    <a:cubicBezTo>
                      <a:pt x="593" y="267"/>
                      <a:pt x="593" y="267"/>
                      <a:pt x="593" y="267"/>
                    </a:cubicBezTo>
                    <a:cubicBezTo>
                      <a:pt x="574" y="267"/>
                      <a:pt x="555" y="254"/>
                      <a:pt x="552" y="242"/>
                    </a:cubicBezTo>
                    <a:cubicBezTo>
                      <a:pt x="549" y="230"/>
                      <a:pt x="540" y="186"/>
                      <a:pt x="555" y="173"/>
                    </a:cubicBezTo>
                    <a:cubicBezTo>
                      <a:pt x="571" y="158"/>
                      <a:pt x="571" y="158"/>
                      <a:pt x="571" y="158"/>
                    </a:cubicBezTo>
                    <a:cubicBezTo>
                      <a:pt x="583" y="146"/>
                      <a:pt x="583" y="124"/>
                      <a:pt x="571" y="111"/>
                    </a:cubicBezTo>
                    <a:cubicBezTo>
                      <a:pt x="537" y="77"/>
                      <a:pt x="537" y="77"/>
                      <a:pt x="537" y="77"/>
                    </a:cubicBezTo>
                    <a:cubicBezTo>
                      <a:pt x="525" y="65"/>
                      <a:pt x="503" y="65"/>
                      <a:pt x="490" y="77"/>
                    </a:cubicBezTo>
                    <a:cubicBezTo>
                      <a:pt x="474" y="93"/>
                      <a:pt x="474" y="93"/>
                      <a:pt x="474" y="93"/>
                    </a:cubicBezTo>
                    <a:cubicBezTo>
                      <a:pt x="462" y="105"/>
                      <a:pt x="441" y="111"/>
                      <a:pt x="428" y="105"/>
                    </a:cubicBezTo>
                    <a:cubicBezTo>
                      <a:pt x="416" y="99"/>
                      <a:pt x="382" y="74"/>
                      <a:pt x="382" y="56"/>
                    </a:cubicBezTo>
                    <a:cubicBezTo>
                      <a:pt x="382" y="31"/>
                      <a:pt x="382" y="31"/>
                      <a:pt x="382" y="31"/>
                    </a:cubicBezTo>
                    <a:cubicBezTo>
                      <a:pt x="382" y="15"/>
                      <a:pt x="366" y="0"/>
                      <a:pt x="348" y="0"/>
                    </a:cubicBezTo>
                    <a:cubicBezTo>
                      <a:pt x="301" y="0"/>
                      <a:pt x="301" y="0"/>
                      <a:pt x="301" y="0"/>
                    </a:cubicBezTo>
                    <a:cubicBezTo>
                      <a:pt x="282" y="0"/>
                      <a:pt x="267" y="15"/>
                      <a:pt x="267" y="31"/>
                    </a:cubicBezTo>
                    <a:cubicBezTo>
                      <a:pt x="267" y="56"/>
                      <a:pt x="267" y="56"/>
                      <a:pt x="267" y="56"/>
                    </a:cubicBezTo>
                    <a:cubicBezTo>
                      <a:pt x="267" y="74"/>
                      <a:pt x="258" y="89"/>
                      <a:pt x="242" y="96"/>
                    </a:cubicBezTo>
                    <a:cubicBezTo>
                      <a:pt x="229" y="99"/>
                      <a:pt x="186" y="105"/>
                      <a:pt x="174" y="93"/>
                    </a:cubicBezTo>
                    <a:cubicBezTo>
                      <a:pt x="158" y="77"/>
                      <a:pt x="158" y="77"/>
                      <a:pt x="158" y="77"/>
                    </a:cubicBezTo>
                    <a:cubicBezTo>
                      <a:pt x="146" y="65"/>
                      <a:pt x="124" y="65"/>
                      <a:pt x="112" y="77"/>
                    </a:cubicBezTo>
                    <a:cubicBezTo>
                      <a:pt x="77" y="111"/>
                      <a:pt x="77" y="111"/>
                      <a:pt x="77" y="111"/>
                    </a:cubicBezTo>
                    <a:cubicBezTo>
                      <a:pt x="65" y="124"/>
                      <a:pt x="65" y="146"/>
                      <a:pt x="77" y="158"/>
                    </a:cubicBezTo>
                    <a:cubicBezTo>
                      <a:pt x="93" y="173"/>
                      <a:pt x="93" y="173"/>
                      <a:pt x="93" y="173"/>
                    </a:cubicBezTo>
                    <a:cubicBezTo>
                      <a:pt x="106" y="186"/>
                      <a:pt x="112" y="208"/>
                      <a:pt x="106" y="220"/>
                    </a:cubicBezTo>
                    <a:cubicBezTo>
                      <a:pt x="99" y="232"/>
                      <a:pt x="75" y="267"/>
                      <a:pt x="56" y="267"/>
                    </a:cubicBezTo>
                    <a:cubicBezTo>
                      <a:pt x="34" y="267"/>
                      <a:pt x="34" y="267"/>
                      <a:pt x="34" y="267"/>
                    </a:cubicBezTo>
                    <a:cubicBezTo>
                      <a:pt x="16" y="267"/>
                      <a:pt x="0" y="282"/>
                      <a:pt x="0" y="298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366"/>
                      <a:pt x="16" y="381"/>
                      <a:pt x="34" y="381"/>
                    </a:cubicBezTo>
                    <a:cubicBezTo>
                      <a:pt x="56" y="381"/>
                      <a:pt x="56" y="381"/>
                      <a:pt x="56" y="381"/>
                    </a:cubicBezTo>
                    <a:cubicBezTo>
                      <a:pt x="75" y="381"/>
                      <a:pt x="93" y="391"/>
                      <a:pt x="96" y="403"/>
                    </a:cubicBezTo>
                    <a:cubicBezTo>
                      <a:pt x="99" y="419"/>
                      <a:pt x="106" y="459"/>
                      <a:pt x="93" y="475"/>
                    </a:cubicBezTo>
                    <a:cubicBezTo>
                      <a:pt x="77" y="490"/>
                      <a:pt x="77" y="490"/>
                      <a:pt x="77" y="490"/>
                    </a:cubicBezTo>
                    <a:cubicBezTo>
                      <a:pt x="65" y="502"/>
                      <a:pt x="65" y="521"/>
                      <a:pt x="77" y="536"/>
                    </a:cubicBezTo>
                    <a:cubicBezTo>
                      <a:pt x="112" y="571"/>
                      <a:pt x="112" y="571"/>
                      <a:pt x="112" y="571"/>
                    </a:cubicBezTo>
                    <a:cubicBezTo>
                      <a:pt x="124" y="583"/>
                      <a:pt x="146" y="583"/>
                      <a:pt x="158" y="571"/>
                    </a:cubicBezTo>
                    <a:cubicBezTo>
                      <a:pt x="174" y="552"/>
                      <a:pt x="174" y="552"/>
                      <a:pt x="174" y="552"/>
                    </a:cubicBezTo>
                    <a:cubicBezTo>
                      <a:pt x="186" y="540"/>
                      <a:pt x="208" y="536"/>
                      <a:pt x="220" y="543"/>
                    </a:cubicBezTo>
                    <a:cubicBezTo>
                      <a:pt x="233" y="549"/>
                      <a:pt x="267" y="574"/>
                      <a:pt x="267" y="592"/>
                    </a:cubicBezTo>
                    <a:cubicBezTo>
                      <a:pt x="267" y="614"/>
                      <a:pt x="267" y="614"/>
                      <a:pt x="267" y="614"/>
                    </a:cubicBezTo>
                    <a:cubicBezTo>
                      <a:pt x="267" y="633"/>
                      <a:pt x="282" y="648"/>
                      <a:pt x="301" y="648"/>
                    </a:cubicBezTo>
                    <a:cubicBezTo>
                      <a:pt x="348" y="648"/>
                      <a:pt x="348" y="648"/>
                      <a:pt x="348" y="648"/>
                    </a:cubicBezTo>
                    <a:cubicBezTo>
                      <a:pt x="366" y="648"/>
                      <a:pt x="382" y="633"/>
                      <a:pt x="382" y="614"/>
                    </a:cubicBezTo>
                    <a:cubicBezTo>
                      <a:pt x="382" y="592"/>
                      <a:pt x="382" y="592"/>
                      <a:pt x="382" y="592"/>
                    </a:cubicBezTo>
                    <a:cubicBezTo>
                      <a:pt x="382" y="574"/>
                      <a:pt x="391" y="555"/>
                      <a:pt x="406" y="552"/>
                    </a:cubicBezTo>
                    <a:cubicBezTo>
                      <a:pt x="419" y="545"/>
                      <a:pt x="462" y="540"/>
                      <a:pt x="474" y="552"/>
                    </a:cubicBezTo>
                    <a:cubicBezTo>
                      <a:pt x="490" y="571"/>
                      <a:pt x="490" y="571"/>
                      <a:pt x="490" y="571"/>
                    </a:cubicBezTo>
                    <a:cubicBezTo>
                      <a:pt x="503" y="583"/>
                      <a:pt x="525" y="583"/>
                      <a:pt x="537" y="571"/>
                    </a:cubicBezTo>
                    <a:cubicBezTo>
                      <a:pt x="571" y="536"/>
                      <a:pt x="571" y="536"/>
                      <a:pt x="571" y="536"/>
                    </a:cubicBezTo>
                    <a:cubicBezTo>
                      <a:pt x="583" y="521"/>
                      <a:pt x="583" y="502"/>
                      <a:pt x="571" y="490"/>
                    </a:cubicBezTo>
                    <a:cubicBezTo>
                      <a:pt x="555" y="475"/>
                      <a:pt x="555" y="475"/>
                      <a:pt x="555" y="475"/>
                    </a:cubicBezTo>
                    <a:cubicBezTo>
                      <a:pt x="540" y="459"/>
                      <a:pt x="537" y="440"/>
                      <a:pt x="543" y="428"/>
                    </a:cubicBezTo>
                    <a:cubicBezTo>
                      <a:pt x="549" y="415"/>
                      <a:pt x="574" y="381"/>
                      <a:pt x="593" y="381"/>
                    </a:cubicBezTo>
                    <a:lnTo>
                      <a:pt x="614" y="381"/>
                    </a:lnTo>
                    <a:close/>
                    <a:moveTo>
                      <a:pt x="322" y="484"/>
                    </a:moveTo>
                    <a:lnTo>
                      <a:pt x="322" y="484"/>
                    </a:lnTo>
                    <a:cubicBezTo>
                      <a:pt x="236" y="484"/>
                      <a:pt x="161" y="412"/>
                      <a:pt x="161" y="323"/>
                    </a:cubicBezTo>
                    <a:cubicBezTo>
                      <a:pt x="161" y="232"/>
                      <a:pt x="236" y="161"/>
                      <a:pt x="322" y="161"/>
                    </a:cubicBezTo>
                    <a:cubicBezTo>
                      <a:pt x="412" y="161"/>
                      <a:pt x="487" y="232"/>
                      <a:pt x="487" y="323"/>
                    </a:cubicBezTo>
                    <a:cubicBezTo>
                      <a:pt x="487" y="412"/>
                      <a:pt x="412" y="484"/>
                      <a:pt x="322" y="484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</p:grpSp>
        <p:sp>
          <p:nvSpPr>
            <p:cNvPr id="26" name="TextBox 71"/>
            <p:cNvSpPr txBox="1"/>
            <p:nvPr/>
          </p:nvSpPr>
          <p:spPr>
            <a:xfrm>
              <a:off x="832830" y="3183164"/>
              <a:ext cx="880616" cy="553961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rPr>
                <a:t>Start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602750" y="2447580"/>
            <a:ext cx="1358310" cy="1135201"/>
            <a:chOff x="9954617" y="2533296"/>
            <a:chExt cx="1560290" cy="1304005"/>
          </a:xfrm>
        </p:grpSpPr>
        <p:grpSp>
          <p:nvGrpSpPr>
            <p:cNvPr id="30" name="组合 29"/>
            <p:cNvGrpSpPr/>
            <p:nvPr/>
          </p:nvGrpSpPr>
          <p:grpSpPr>
            <a:xfrm>
              <a:off x="10419931" y="2533296"/>
              <a:ext cx="623380" cy="620749"/>
              <a:chOff x="10419931" y="2533296"/>
              <a:chExt cx="623380" cy="620749"/>
            </a:xfrm>
          </p:grpSpPr>
          <p:sp>
            <p:nvSpPr>
              <p:cNvPr id="32" name="Freeform 44"/>
              <p:cNvSpPr>
                <a:spLocks noChangeArrowheads="1"/>
              </p:cNvSpPr>
              <p:nvPr/>
            </p:nvSpPr>
            <p:spPr bwMode="auto">
              <a:xfrm>
                <a:off x="10419931" y="2533296"/>
                <a:ext cx="623380" cy="620749"/>
              </a:xfrm>
              <a:custGeom>
                <a:avLst/>
                <a:gdLst>
                  <a:gd name="T0" fmla="*/ 1163 w 1164"/>
                  <a:gd name="T1" fmla="*/ 579 h 1161"/>
                  <a:gd name="T2" fmla="*/ 1163 w 1164"/>
                  <a:gd name="T3" fmla="*/ 579 h 1161"/>
                  <a:gd name="T4" fmla="*/ 580 w 1164"/>
                  <a:gd name="T5" fmla="*/ 1160 h 1161"/>
                  <a:gd name="T6" fmla="*/ 0 w 1164"/>
                  <a:gd name="T7" fmla="*/ 579 h 1161"/>
                  <a:gd name="T8" fmla="*/ 580 w 1164"/>
                  <a:gd name="T9" fmla="*/ 0 h 1161"/>
                  <a:gd name="T10" fmla="*/ 1163 w 1164"/>
                  <a:gd name="T11" fmla="*/ 579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4" h="1161">
                    <a:moveTo>
                      <a:pt x="1163" y="579"/>
                    </a:moveTo>
                    <a:lnTo>
                      <a:pt x="1163" y="579"/>
                    </a:lnTo>
                    <a:cubicBezTo>
                      <a:pt x="1163" y="902"/>
                      <a:pt x="903" y="1160"/>
                      <a:pt x="580" y="1160"/>
                    </a:cubicBezTo>
                    <a:cubicBezTo>
                      <a:pt x="261" y="1160"/>
                      <a:pt x="0" y="902"/>
                      <a:pt x="0" y="579"/>
                    </a:cubicBezTo>
                    <a:cubicBezTo>
                      <a:pt x="0" y="260"/>
                      <a:pt x="261" y="0"/>
                      <a:pt x="580" y="0"/>
                    </a:cubicBezTo>
                    <a:cubicBezTo>
                      <a:pt x="903" y="0"/>
                      <a:pt x="1163" y="260"/>
                      <a:pt x="1163" y="579"/>
                    </a:cubicBezTo>
                  </a:path>
                </a:pathLst>
              </a:custGeom>
              <a:solidFill>
                <a:srgbClr val="786DC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  <p:sp>
            <p:nvSpPr>
              <p:cNvPr id="33" name="Freeform 67"/>
              <p:cNvSpPr>
                <a:spLocks noChangeArrowheads="1"/>
              </p:cNvSpPr>
              <p:nvPr/>
            </p:nvSpPr>
            <p:spPr bwMode="auto">
              <a:xfrm>
                <a:off x="10597503" y="2593223"/>
                <a:ext cx="383417" cy="445951"/>
              </a:xfrm>
              <a:custGeom>
                <a:avLst/>
                <a:gdLst>
                  <a:gd name="T0" fmla="*/ 434 w 453"/>
                  <a:gd name="T1" fmla="*/ 186 h 533"/>
                  <a:gd name="T2" fmla="*/ 434 w 453"/>
                  <a:gd name="T3" fmla="*/ 186 h 533"/>
                  <a:gd name="T4" fmla="*/ 44 w 453"/>
                  <a:gd name="T5" fmla="*/ 160 h 533"/>
                  <a:gd name="T6" fmla="*/ 0 w 453"/>
                  <a:gd name="T7" fmla="*/ 178 h 533"/>
                  <a:gd name="T8" fmla="*/ 88 w 453"/>
                  <a:gd name="T9" fmla="*/ 532 h 533"/>
                  <a:gd name="T10" fmla="*/ 141 w 453"/>
                  <a:gd name="T11" fmla="*/ 532 h 533"/>
                  <a:gd name="T12" fmla="*/ 97 w 453"/>
                  <a:gd name="T13" fmla="*/ 355 h 533"/>
                  <a:gd name="T14" fmla="*/ 443 w 453"/>
                  <a:gd name="T15" fmla="*/ 195 h 533"/>
                  <a:gd name="T16" fmla="*/ 434 w 453"/>
                  <a:gd name="T17" fmla="*/ 186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533">
                    <a:moveTo>
                      <a:pt x="434" y="186"/>
                    </a:moveTo>
                    <a:lnTo>
                      <a:pt x="434" y="186"/>
                    </a:lnTo>
                    <a:cubicBezTo>
                      <a:pt x="151" y="301"/>
                      <a:pt x="266" y="0"/>
                      <a:pt x="44" y="160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141" y="532"/>
                      <a:pt x="141" y="532"/>
                      <a:pt x="141" y="532"/>
                    </a:cubicBezTo>
                    <a:cubicBezTo>
                      <a:pt x="97" y="355"/>
                      <a:pt x="97" y="355"/>
                      <a:pt x="97" y="355"/>
                    </a:cubicBezTo>
                    <a:cubicBezTo>
                      <a:pt x="293" y="195"/>
                      <a:pt x="213" y="532"/>
                      <a:pt x="443" y="195"/>
                    </a:cubicBezTo>
                    <a:cubicBezTo>
                      <a:pt x="452" y="195"/>
                      <a:pt x="443" y="186"/>
                      <a:pt x="434" y="1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24" tIns="45712" rIns="91424" bIns="45712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endParaRPr>
              </a:p>
            </p:txBody>
          </p:sp>
        </p:grpSp>
        <p:sp>
          <p:nvSpPr>
            <p:cNvPr id="31" name="TextBox 72"/>
            <p:cNvSpPr txBox="1"/>
            <p:nvPr/>
          </p:nvSpPr>
          <p:spPr>
            <a:xfrm>
              <a:off x="9954617" y="3200966"/>
              <a:ext cx="1560290" cy="636335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rPr>
                <a:t> </a:t>
              </a:r>
              <a:r>
                <a:rPr kumimoji="0" lang="id-ID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杨任东竹石体-Heavy" panose="02000000000000000000" pitchFamily="2" charset="-122"/>
                  <a:cs typeface="+mn-lt"/>
                </a:rPr>
                <a:t>Finish</a:t>
              </a:r>
              <a:endPara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杨任东竹石体-Heavy" panose="02000000000000000000" pitchFamily="2" charset="-122"/>
                <a:cs typeface="+mn-lt"/>
              </a:endParaRPr>
            </a:p>
          </p:txBody>
        </p:sp>
      </p:grpSp>
      <p:sp>
        <p:nvSpPr>
          <p:cNvPr id="34" name="文本框 66"/>
          <p:cNvSpPr txBox="1"/>
          <p:nvPr/>
        </p:nvSpPr>
        <p:spPr>
          <a:xfrm>
            <a:off x="5088435" y="1766651"/>
            <a:ext cx="2189391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根据训练验证集结果调整超参数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5" name="文本框 66"/>
          <p:cNvSpPr txBox="1"/>
          <p:nvPr/>
        </p:nvSpPr>
        <p:spPr>
          <a:xfrm>
            <a:off x="1586268" y="4220203"/>
            <a:ext cx="1977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defTabSz="913765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导入图片数据集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  <a:p>
            <a:pPr marL="285750" lvl="0" indent="-285750" algn="just" defTabSz="913765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 smtClean="0">
                <a:solidFill>
                  <a:schemeClr val="accent1"/>
                </a:solidFill>
                <a:ea typeface="+mn-lt"/>
                <a:cs typeface="+mn-lt"/>
                <a:sym typeface="+mn-ea"/>
              </a:rPr>
              <a:t>加载模型</a:t>
            </a:r>
            <a:endParaRPr lang="en-US" altLang="zh-CN" sz="1600" b="1" dirty="0">
              <a:solidFill>
                <a:schemeClr val="accent1"/>
              </a:solidFill>
              <a:ea typeface="+mn-lt"/>
              <a:cs typeface="+mn-lt"/>
              <a:sym typeface="+mn-ea"/>
            </a:endParaRPr>
          </a:p>
          <a:p>
            <a:pPr marL="285750" lvl="0" indent="-285750" algn="just" defTabSz="913765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开始训练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6" name="文本框 66"/>
          <p:cNvSpPr txBox="1"/>
          <p:nvPr/>
        </p:nvSpPr>
        <p:spPr>
          <a:xfrm>
            <a:off x="6519281" y="4448053"/>
            <a:ext cx="215193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测试验证模型分类结果并进行</a:t>
            </a:r>
            <a:r>
              <a:rPr lang="zh-CN" altLang="en-US" sz="1600" b="1" dirty="0" smtClean="0">
                <a:solidFill>
                  <a:schemeClr val="accent1"/>
                </a:solidFill>
                <a:ea typeface="+mn-lt"/>
                <a:cs typeface="+mn-lt"/>
                <a:sym typeface="+mn-ea"/>
              </a:rPr>
              <a:t>可视化展示</a:t>
            </a:r>
            <a:endParaRPr lang="zh-CN" altLang="en-US" sz="1600" b="1" dirty="0">
              <a:solidFill>
                <a:schemeClr val="accent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7" name="文本框 66"/>
          <p:cNvSpPr txBox="1"/>
          <p:nvPr/>
        </p:nvSpPr>
        <p:spPr>
          <a:xfrm>
            <a:off x="1066251" y="1533331"/>
            <a:ext cx="4032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3765" rtl="0" fontAlgn="auto">
              <a:lnSpc>
                <a:spcPts val="2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noProof="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搭建环境</a:t>
            </a:r>
            <a:endParaRPr lang="en-US" altLang="zh-CN" sz="1600" noProof="0" dirty="0" smtClean="0">
              <a:solidFill>
                <a:schemeClr val="bg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  <a:p>
            <a:pPr marL="285750" marR="0" lvl="0" indent="-285750" defTabSz="913765" rtl="0" fontAlgn="auto">
              <a:lnSpc>
                <a:spcPts val="2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 smtClean="0">
                <a:solidFill>
                  <a:schemeClr val="accent1"/>
                </a:solidFill>
                <a:ea typeface="+mn-lt"/>
                <a:cs typeface="+mn-lt"/>
                <a:sym typeface="+mn-ea"/>
              </a:rPr>
              <a:t>制作本地数据集</a:t>
            </a:r>
            <a:endParaRPr lang="en-US" altLang="zh-CN" sz="1600" b="1" noProof="0" dirty="0" smtClean="0">
              <a:solidFill>
                <a:schemeClr val="accent1"/>
              </a:solidFill>
              <a:ea typeface="+mn-lt"/>
              <a:cs typeface="+mn-lt"/>
              <a:sym typeface="+mn-ea"/>
            </a:endParaRPr>
          </a:p>
          <a:p>
            <a:pPr marL="285750" marR="0" lvl="0" indent="-285750" defTabSz="913765" rtl="0" fontAlgn="auto">
              <a:lnSpc>
                <a:spcPts val="2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noProof="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爬图</a:t>
            </a:r>
            <a:r>
              <a:rPr lang="en-US" altLang="zh-CN" sz="1600" noProof="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+opencv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处理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lt"/>
              <a:cs typeface="+mn-lt"/>
              <a:sym typeface="+mn-ea"/>
            </a:endParaRPr>
          </a:p>
        </p:txBody>
      </p:sp>
      <p:sp>
        <p:nvSpPr>
          <p:cNvPr id="38" name="文本框 66"/>
          <p:cNvSpPr txBox="1"/>
          <p:nvPr/>
        </p:nvSpPr>
        <p:spPr>
          <a:xfrm>
            <a:off x="9017220" y="3503332"/>
            <a:ext cx="26241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系统读取存于本地的图片，输出模型验证结果，存于数据库表中指定字段内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41" name="文本框 40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01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深度学习模块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11624539" y="6345044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9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4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4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lenovo\Documents\Tencent Files\437195595\FileRecv\MobileFile\8KO3O)T~HYE4MV(OMXEB]3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" r="4376" b="28018"/>
          <a:stretch/>
        </p:blipFill>
        <p:spPr bwMode="auto">
          <a:xfrm>
            <a:off x="1394717" y="1469068"/>
            <a:ext cx="9378176" cy="45162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图片 2" descr="C:\Users\lenovo\Documents\Tencent Files\437195595\FileRecv\MobileFile\1{A9$K23%]QPX6I1QC@2M@A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" b="20588"/>
          <a:stretch/>
        </p:blipFill>
        <p:spPr bwMode="auto">
          <a:xfrm>
            <a:off x="4418241" y="3003290"/>
            <a:ext cx="4213860" cy="7239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/>
          <p:cNvPicPr/>
          <p:nvPr/>
        </p:nvPicPr>
        <p:blipFill rotWithShape="1">
          <a:blip r:embed="rId4"/>
          <a:srcRect l="2637" r="3230"/>
          <a:stretch/>
        </p:blipFill>
        <p:spPr bwMode="auto">
          <a:xfrm>
            <a:off x="720161" y="1054303"/>
            <a:ext cx="10754443" cy="53457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6" name="文本框 5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01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训练</a:t>
              </a:r>
              <a:r>
                <a:rPr lang="en-US" altLang="zh-CN" dirty="0" smtClean="0">
                  <a:ea typeface="微软雅黑 Light" panose="020B0502040204020203" pitchFamily="34" charset="-122"/>
                </a:rPr>
                <a:t>&amp;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预测过程展示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1624539" y="6345044"/>
            <a:ext cx="56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10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3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40267" y="189905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dirty="0" smtClean="0">
                <a:ea typeface="微软雅黑 Light" panose="020B0502040204020203" pitchFamily="34" charset="-122"/>
              </a:rPr>
              <a:t>02 </a:t>
            </a:r>
            <a:r>
              <a:rPr lang="zh-CN" altLang="en-US" dirty="0" smtClean="0">
                <a:ea typeface="微软雅黑 Light" panose="020B0502040204020203" pitchFamily="34" charset="-122"/>
              </a:rPr>
              <a:t>调度算法模块介绍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2259" y="667068"/>
            <a:ext cx="65162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165396" y="2761200"/>
            <a:ext cx="1603714" cy="1603712"/>
            <a:chOff x="5294144" y="3200400"/>
            <a:chExt cx="1603714" cy="1603712"/>
          </a:xfrm>
        </p:grpSpPr>
        <p:sp>
          <p:nvSpPr>
            <p:cNvPr id="28" name="íšļîďé"/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9" name="íšļîďé"/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微软雅黑 Light" panose="020B0502040204020203" pitchFamily="34" charset="-122"/>
              </a:endParaRPr>
            </a:p>
          </p:txBody>
        </p:sp>
      </p:grpSp>
      <p:sp>
        <p:nvSpPr>
          <p:cNvPr id="9" name="ïšļíďè"/>
          <p:cNvSpPr txBox="1"/>
          <p:nvPr/>
        </p:nvSpPr>
        <p:spPr>
          <a:xfrm>
            <a:off x="4205716" y="1424700"/>
            <a:ext cx="6746710" cy="150221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cs"/>
              </a:rPr>
              <a:t>应急通信调度算法</a:t>
            </a:r>
            <a:endParaRPr kumimoji="0" lang="zh-CN" altLang="en-US" sz="2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lt"/>
              <a:cs typeface="+mn-cs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kumimoji="0" lang="zh-CN" alt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</a:rPr>
              <a:t>函数定义：</a:t>
            </a:r>
            <a:r>
              <a:rPr lang="en-US" altLang="zh-CN" sz="25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DduSf(n, a, b, c, road</a:t>
            </a: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返回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值：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list =[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开销，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car1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数量， 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car2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数量， 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wrj1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数量， 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wrj2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数量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</a:t>
            </a:r>
            <a:endParaRPr kumimoji="0" lang="zh-CN" altLang="en-US" sz="25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05716" y="2685440"/>
            <a:ext cx="5114039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îṧlíďê"/>
          <p:cNvGrpSpPr/>
          <p:nvPr/>
        </p:nvGrpSpPr>
        <p:grpSpPr>
          <a:xfrm>
            <a:off x="4205716" y="2908250"/>
            <a:ext cx="5381593" cy="958608"/>
            <a:chOff x="698532" y="2947556"/>
            <a:chExt cx="5381593" cy="958608"/>
          </a:xfrm>
        </p:grpSpPr>
        <p:sp>
          <p:nvSpPr>
            <p:cNvPr id="12" name="i$ľîďê"/>
            <p:cNvSpPr txBox="1"/>
            <p:nvPr/>
          </p:nvSpPr>
          <p:spPr>
            <a:xfrm>
              <a:off x="1535512" y="3290155"/>
              <a:ext cx="4315953" cy="61600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+mn-lt"/>
                  <a:cs typeface="+mn-cs"/>
                </a:rPr>
                <a:t>不同荷载的基站车、无人机，每种装置都有承载人数范围以及平均时延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cs"/>
              </a:endParaRPr>
            </a:p>
          </p:txBody>
        </p:sp>
        <p:sp>
          <p:nvSpPr>
            <p:cNvPr id="13" name="íŝlíḑe"/>
            <p:cNvSpPr txBox="1"/>
            <p:nvPr/>
          </p:nvSpPr>
          <p:spPr>
            <a:xfrm>
              <a:off x="1535512" y="2947556"/>
              <a:ext cx="4544613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ea typeface="+mn-lt"/>
                  <a:cs typeface="+mn-cs"/>
                </a:rPr>
                <a:t>对通信资源进行分类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lt"/>
                <a:cs typeface="+mn-cs"/>
              </a:endParaRPr>
            </a:p>
          </p:txBody>
        </p:sp>
        <p:sp>
          <p:nvSpPr>
            <p:cNvPr id="17" name="ís1iḑe"/>
            <p:cNvSpPr/>
            <p:nvPr/>
          </p:nvSpPr>
          <p:spPr>
            <a:xfrm>
              <a:off x="698532" y="3008189"/>
              <a:ext cx="675000" cy="6750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</a:endParaRPr>
            </a:p>
          </p:txBody>
        </p:sp>
      </p:grpSp>
      <p:grpSp>
        <p:nvGrpSpPr>
          <p:cNvPr id="19" name="iṩľíḋè"/>
          <p:cNvGrpSpPr/>
          <p:nvPr/>
        </p:nvGrpSpPr>
        <p:grpSpPr>
          <a:xfrm>
            <a:off x="4205716" y="4350572"/>
            <a:ext cx="5618508" cy="1202735"/>
            <a:chOff x="698532" y="2902017"/>
            <a:chExt cx="5381592" cy="1061407"/>
          </a:xfrm>
        </p:grpSpPr>
        <p:sp>
          <p:nvSpPr>
            <p:cNvPr id="20" name="ï$ḻiḍê"/>
            <p:cNvSpPr txBox="1"/>
            <p:nvPr/>
          </p:nvSpPr>
          <p:spPr>
            <a:xfrm>
              <a:off x="1535511" y="3254805"/>
              <a:ext cx="4424835" cy="70861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sym typeface="+mn-ea"/>
                </a:rPr>
                <a:t>将需求分为三种，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sym typeface="+mn-ea"/>
                </a:rPr>
                <a:t>A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sym typeface="+mn-ea"/>
                </a:rPr>
                <a:t>类接入优先，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sym typeface="+mn-ea"/>
                </a:rPr>
                <a:t>B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sym typeface="+mn-ea"/>
                </a:rPr>
                <a:t>类带宽优先，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sym typeface="+mn-ea"/>
                </a:rPr>
                <a:t>C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sym typeface="+mn-ea"/>
                </a:rPr>
                <a:t>类低时延，每个区域三种人群的比例不同，作为算法输入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sym typeface="+mn-ea"/>
              </a:endParaRPr>
            </a:p>
          </p:txBody>
        </p:sp>
        <p:sp>
          <p:nvSpPr>
            <p:cNvPr id="21" name="i$ḷiḑé"/>
            <p:cNvSpPr txBox="1"/>
            <p:nvPr/>
          </p:nvSpPr>
          <p:spPr>
            <a:xfrm>
              <a:off x="1535511" y="2902017"/>
              <a:ext cx="4544613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ea typeface="+mn-lt"/>
                  <a:cs typeface="+mn-cs"/>
                </a:rPr>
                <a:t>对需求人群进行分类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lt"/>
                <a:cs typeface="+mn-cs"/>
              </a:endParaRPr>
            </a:p>
          </p:txBody>
        </p:sp>
        <p:sp>
          <p:nvSpPr>
            <p:cNvPr id="24" name="íṩľîḍè"/>
            <p:cNvSpPr/>
            <p:nvPr/>
          </p:nvSpPr>
          <p:spPr>
            <a:xfrm>
              <a:off x="698532" y="2985826"/>
              <a:ext cx="675000" cy="6035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244610" y="4225731"/>
            <a:ext cx="511403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59"/>
          <p:cNvSpPr/>
          <p:nvPr/>
        </p:nvSpPr>
        <p:spPr bwMode="auto">
          <a:xfrm>
            <a:off x="4326451" y="3118222"/>
            <a:ext cx="376968" cy="37632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l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lt"/>
              <a:sym typeface="Gill Sans" charset="0"/>
            </a:endParaRPr>
          </a:p>
        </p:txBody>
      </p:sp>
      <p:sp>
        <p:nvSpPr>
          <p:cNvPr id="31" name="iṥļïďè"/>
          <p:cNvSpPr/>
          <p:nvPr/>
        </p:nvSpPr>
        <p:spPr bwMode="auto">
          <a:xfrm>
            <a:off x="4382216" y="4590721"/>
            <a:ext cx="345783" cy="362322"/>
          </a:xfrm>
          <a:custGeom>
            <a:avLst/>
            <a:gdLst>
              <a:gd name="connsiteX0" fmla="*/ 75115 w 321487"/>
              <a:gd name="connsiteY0" fmla="*/ 204009 h 336863"/>
              <a:gd name="connsiteX1" fmla="*/ 94628 w 321487"/>
              <a:gd name="connsiteY1" fmla="*/ 207993 h 336863"/>
              <a:gd name="connsiteX2" fmla="*/ 114472 w 321487"/>
              <a:gd name="connsiteY2" fmla="*/ 225257 h 336863"/>
              <a:gd name="connsiteX3" fmla="*/ 156805 w 321487"/>
              <a:gd name="connsiteY3" fmla="*/ 239866 h 336863"/>
              <a:gd name="connsiteX4" fmla="*/ 170035 w 321487"/>
              <a:gd name="connsiteY4" fmla="*/ 239866 h 336863"/>
              <a:gd name="connsiteX5" fmla="*/ 212368 w 321487"/>
              <a:gd name="connsiteY5" fmla="*/ 225257 h 336863"/>
              <a:gd name="connsiteX6" fmla="*/ 230889 w 321487"/>
              <a:gd name="connsiteY6" fmla="*/ 207993 h 336863"/>
              <a:gd name="connsiteX7" fmla="*/ 269254 w 321487"/>
              <a:gd name="connsiteY7" fmla="*/ 215961 h 336863"/>
              <a:gd name="connsiteX8" fmla="*/ 310264 w 321487"/>
              <a:gd name="connsiteY8" fmla="*/ 286346 h 336863"/>
              <a:gd name="connsiteX9" fmla="*/ 316879 w 321487"/>
              <a:gd name="connsiteY9" fmla="*/ 302282 h 336863"/>
              <a:gd name="connsiteX10" fmla="*/ 319524 w 321487"/>
              <a:gd name="connsiteY10" fmla="*/ 327514 h 336863"/>
              <a:gd name="connsiteX11" fmla="*/ 295712 w 321487"/>
              <a:gd name="connsiteY11" fmla="*/ 336810 h 336863"/>
              <a:gd name="connsiteX12" fmla="*/ 28482 w 321487"/>
              <a:gd name="connsiteY12" fmla="*/ 336810 h 336863"/>
              <a:gd name="connsiteX13" fmla="*/ 2024 w 321487"/>
              <a:gd name="connsiteY13" fmla="*/ 327514 h 336863"/>
              <a:gd name="connsiteX14" fmla="*/ 3347 w 321487"/>
              <a:gd name="connsiteY14" fmla="*/ 302282 h 336863"/>
              <a:gd name="connsiteX15" fmla="*/ 11284 w 321487"/>
              <a:gd name="connsiteY15" fmla="*/ 286346 h 336863"/>
              <a:gd name="connsiteX16" fmla="*/ 53618 w 321487"/>
              <a:gd name="connsiteY16" fmla="*/ 215961 h 336863"/>
              <a:gd name="connsiteX17" fmla="*/ 75115 w 321487"/>
              <a:gd name="connsiteY17" fmla="*/ 204009 h 336863"/>
              <a:gd name="connsiteX18" fmla="*/ 160774 w 321487"/>
              <a:gd name="connsiteY18" fmla="*/ 0 h 336863"/>
              <a:gd name="connsiteX19" fmla="*/ 245706 w 321487"/>
              <a:gd name="connsiteY19" fmla="*/ 100013 h 336863"/>
              <a:gd name="connsiteX20" fmla="*/ 160774 w 321487"/>
              <a:gd name="connsiteY20" fmla="*/ 200026 h 336863"/>
              <a:gd name="connsiteX21" fmla="*/ 75842 w 321487"/>
              <a:gd name="connsiteY21" fmla="*/ 100013 h 336863"/>
              <a:gd name="connsiteX22" fmla="*/ 160774 w 321487"/>
              <a:gd name="connsiteY22" fmla="*/ 0 h 3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487" h="336863">
                <a:moveTo>
                  <a:pt x="75115" y="204009"/>
                </a:moveTo>
                <a:cubicBezTo>
                  <a:pt x="82391" y="203345"/>
                  <a:pt x="89337" y="205337"/>
                  <a:pt x="94628" y="207993"/>
                </a:cubicBezTo>
                <a:cubicBezTo>
                  <a:pt x="101243" y="211977"/>
                  <a:pt x="109180" y="221273"/>
                  <a:pt x="114472" y="225257"/>
                </a:cubicBezTo>
                <a:cubicBezTo>
                  <a:pt x="121087" y="231897"/>
                  <a:pt x="134316" y="239866"/>
                  <a:pt x="156805" y="239866"/>
                </a:cubicBezTo>
                <a:cubicBezTo>
                  <a:pt x="170035" y="239866"/>
                  <a:pt x="170035" y="239866"/>
                  <a:pt x="170035" y="239866"/>
                </a:cubicBezTo>
                <a:cubicBezTo>
                  <a:pt x="191201" y="239866"/>
                  <a:pt x="204431" y="231897"/>
                  <a:pt x="212368" y="225257"/>
                </a:cubicBezTo>
                <a:cubicBezTo>
                  <a:pt x="217660" y="221273"/>
                  <a:pt x="224274" y="210649"/>
                  <a:pt x="230889" y="207993"/>
                </a:cubicBezTo>
                <a:cubicBezTo>
                  <a:pt x="241472" y="202681"/>
                  <a:pt x="256024" y="200025"/>
                  <a:pt x="269254" y="215961"/>
                </a:cubicBezTo>
                <a:cubicBezTo>
                  <a:pt x="291743" y="241194"/>
                  <a:pt x="310264" y="286346"/>
                  <a:pt x="310264" y="286346"/>
                </a:cubicBezTo>
                <a:cubicBezTo>
                  <a:pt x="316879" y="302282"/>
                  <a:pt x="316879" y="302282"/>
                  <a:pt x="316879" y="302282"/>
                </a:cubicBezTo>
                <a:cubicBezTo>
                  <a:pt x="320847" y="308922"/>
                  <a:pt x="323493" y="320874"/>
                  <a:pt x="319524" y="327514"/>
                </a:cubicBezTo>
                <a:cubicBezTo>
                  <a:pt x="311587" y="338138"/>
                  <a:pt x="295712" y="336810"/>
                  <a:pt x="295712" y="336810"/>
                </a:cubicBezTo>
                <a:lnTo>
                  <a:pt x="28482" y="336810"/>
                </a:lnTo>
                <a:cubicBezTo>
                  <a:pt x="28482" y="336810"/>
                  <a:pt x="9962" y="338138"/>
                  <a:pt x="2024" y="327514"/>
                </a:cubicBezTo>
                <a:cubicBezTo>
                  <a:pt x="-1945" y="320874"/>
                  <a:pt x="701" y="308922"/>
                  <a:pt x="3347" y="302282"/>
                </a:cubicBezTo>
                <a:cubicBezTo>
                  <a:pt x="11284" y="286346"/>
                  <a:pt x="11284" y="286346"/>
                  <a:pt x="11284" y="286346"/>
                </a:cubicBezTo>
                <a:cubicBezTo>
                  <a:pt x="11284" y="286346"/>
                  <a:pt x="31128" y="241194"/>
                  <a:pt x="53618" y="215961"/>
                </a:cubicBezTo>
                <a:cubicBezTo>
                  <a:pt x="60233" y="207993"/>
                  <a:pt x="67839" y="204673"/>
                  <a:pt x="75115" y="204009"/>
                </a:cubicBezTo>
                <a:close/>
                <a:moveTo>
                  <a:pt x="160774" y="0"/>
                </a:moveTo>
                <a:cubicBezTo>
                  <a:pt x="207681" y="0"/>
                  <a:pt x="245706" y="44777"/>
                  <a:pt x="245706" y="100013"/>
                </a:cubicBezTo>
                <a:cubicBezTo>
                  <a:pt x="245706" y="155249"/>
                  <a:pt x="207681" y="200026"/>
                  <a:pt x="160774" y="200026"/>
                </a:cubicBezTo>
                <a:cubicBezTo>
                  <a:pt x="113867" y="200026"/>
                  <a:pt x="75842" y="155249"/>
                  <a:pt x="75842" y="100013"/>
                </a:cubicBezTo>
                <a:cubicBezTo>
                  <a:pt x="75842" y="44777"/>
                  <a:pt x="113867" y="0"/>
                  <a:pt x="160774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  <a:effectLst/>
        </p:spPr>
        <p:txBody>
          <a:bodyPr vert="horz" wrap="none" lIns="91440" tIns="45720" rIns="91440" bIns="45720" numCol="1" rtlCol="0" anchor="ctr" anchorCtr="1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黑体简体" panose="02010601030101010101" pitchFamily="2" charset="-122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584865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11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02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267" y="189905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dirty="0" smtClean="0">
                <a:ea typeface="微软雅黑 Light" panose="020B0502040204020203" pitchFamily="34" charset="-122"/>
              </a:rPr>
              <a:t>02 </a:t>
            </a:r>
            <a:r>
              <a:rPr lang="zh-CN" altLang="en-US" dirty="0" smtClean="0">
                <a:ea typeface="微软雅黑 Light" panose="020B0502040204020203" pitchFamily="34" charset="-122"/>
              </a:rPr>
              <a:t>调度算法仿真结果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/>
          <p:nvPr/>
        </p:nvPicPr>
        <p:blipFill rotWithShape="1">
          <a:blip r:embed="rId2"/>
          <a:srcRect t="5249"/>
          <a:stretch/>
        </p:blipFill>
        <p:spPr bwMode="auto">
          <a:xfrm>
            <a:off x="1923492" y="1059001"/>
            <a:ext cx="8179513" cy="5642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584865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12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8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267" y="189905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dirty="0" smtClean="0">
                <a:ea typeface="微软雅黑 Light" panose="020B0502040204020203" pitchFamily="34" charset="-122"/>
              </a:rPr>
              <a:t>03 SSM</a:t>
            </a:r>
            <a:r>
              <a:rPr lang="zh-CN" altLang="en-US" dirty="0" smtClean="0">
                <a:ea typeface="微软雅黑 Light" panose="020B0502040204020203" pitchFamily="34" charset="-122"/>
              </a:rPr>
              <a:t>框架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2259" y="667068"/>
            <a:ext cx="65162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13" y="842312"/>
            <a:ext cx="10891500" cy="57768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3884" y="4817327"/>
            <a:ext cx="138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Vis.js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Highcharts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13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31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8556" y="4345448"/>
            <a:ext cx="24848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+mn-cs"/>
              </a:rPr>
              <a:t>平台介绍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72877" y="1921539"/>
            <a:ext cx="4516255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Part 4</a:t>
            </a:r>
            <a:endParaRPr kumimoji="0" lang="zh-CN" altLang="en-US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71104" y="519457"/>
            <a:ext cx="5849791" cy="58497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04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86414" y="1939486"/>
            <a:ext cx="4563969" cy="741070"/>
            <a:chOff x="668034" y="2182290"/>
            <a:chExt cx="4563969" cy="741070"/>
          </a:xfrm>
        </p:grpSpPr>
        <p:grpSp>
          <p:nvGrpSpPr>
            <p:cNvPr id="3" name="组合 2"/>
            <p:cNvGrpSpPr/>
            <p:nvPr/>
          </p:nvGrpSpPr>
          <p:grpSpPr>
            <a:xfrm>
              <a:off x="668034" y="2182290"/>
              <a:ext cx="741070" cy="741070"/>
              <a:chOff x="671431" y="4984261"/>
              <a:chExt cx="914400" cy="9144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71431" y="4984261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等线" panose="02010600030101010101" pitchFamily="2" charset="-122"/>
                  <a:cs typeface="+mn-lt"/>
                </a:endParaRPr>
              </a:p>
            </p:txBody>
          </p:sp>
          <p:grpSp>
            <p:nvGrpSpPr>
              <p:cNvPr id="6" name="Group 10"/>
              <p:cNvGrpSpPr/>
              <p:nvPr/>
            </p:nvGrpSpPr>
            <p:grpSpPr>
              <a:xfrm>
                <a:off x="896461" y="5209293"/>
                <a:ext cx="464344" cy="464344"/>
                <a:chOff x="4439444" y="1652588"/>
                <a:chExt cx="464344" cy="464344"/>
              </a:xfrm>
              <a:solidFill>
                <a:srgbClr val="FFFFFF"/>
              </a:solidFill>
            </p:grpSpPr>
            <p:sp>
              <p:nvSpPr>
                <p:cNvPr id="7" name="AutoShape 136"/>
                <p:cNvSpPr/>
                <p:nvPr/>
              </p:nvSpPr>
              <p:spPr bwMode="auto">
                <a:xfrm>
                  <a:off x="4686300" y="1710532"/>
                  <a:ext cx="152400" cy="1524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538" y="20579"/>
                      </a:moveTo>
                      <a:lnTo>
                        <a:pt x="19542" y="20579"/>
                      </a:lnTo>
                      <a:cubicBezTo>
                        <a:pt x="19546" y="21142"/>
                        <a:pt x="20004" y="21600"/>
                        <a:pt x="20571" y="21600"/>
                      </a:cubicBezTo>
                      <a:cubicBezTo>
                        <a:pt x="21137" y="21600"/>
                        <a:pt x="21599" y="21138"/>
                        <a:pt x="21599" y="20571"/>
                      </a:cubicBezTo>
                      <a:cubicBezTo>
                        <a:pt x="21599" y="20565"/>
                        <a:pt x="21595" y="20561"/>
                        <a:pt x="21595" y="20555"/>
                      </a:cubicBezTo>
                      <a:cubicBezTo>
                        <a:pt x="21583" y="9221"/>
                        <a:pt x="12411" y="41"/>
                        <a:pt x="1080" y="12"/>
                      </a:cubicBezTo>
                      <a:cubicBezTo>
                        <a:pt x="1064" y="10"/>
                        <a:pt x="1048" y="0"/>
                        <a:pt x="1028" y="0"/>
                      </a:cubicBezTo>
                      <a:cubicBezTo>
                        <a:pt x="458" y="0"/>
                        <a:pt x="0" y="461"/>
                        <a:pt x="0" y="1028"/>
                      </a:cubicBezTo>
                      <a:cubicBezTo>
                        <a:pt x="0" y="1594"/>
                        <a:pt x="458" y="2055"/>
                        <a:pt x="1024" y="2057"/>
                      </a:cubicBezTo>
                      <a:lnTo>
                        <a:pt x="1024" y="2065"/>
                      </a:lnTo>
                      <a:cubicBezTo>
                        <a:pt x="11233" y="2065"/>
                        <a:pt x="19538" y="10370"/>
                        <a:pt x="19538" y="2057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9050" tIns="19050" rIns="19050" bIns="19050" anchor="ctr"/>
                <a:lstStyle/>
                <a:p>
                  <a:pPr marL="0" marR="0" lvl="0" indent="0" algn="l" defTabSz="2286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lt"/>
                    <a:sym typeface="Gill Sans" charset="0"/>
                  </a:endParaRPr>
                </a:p>
              </p:txBody>
            </p:sp>
            <p:sp>
              <p:nvSpPr>
                <p:cNvPr id="8" name="AutoShape 137"/>
                <p:cNvSpPr/>
                <p:nvPr/>
              </p:nvSpPr>
              <p:spPr bwMode="auto">
                <a:xfrm>
                  <a:off x="4439444" y="1652588"/>
                  <a:ext cx="464344" cy="464344"/>
                </a:xfrm>
                <a:custGeom>
                  <a:avLst/>
                  <a:gdLst>
                    <a:gd name="T0" fmla="+- 0 10819 195"/>
                    <a:gd name="T1" fmla="*/ T0 w 21248"/>
                    <a:gd name="T2" fmla="*/ 10800 h 21600"/>
                    <a:gd name="T3" fmla="+- 0 10819 195"/>
                    <a:gd name="T4" fmla="*/ T3 w 21248"/>
                    <a:gd name="T5" fmla="*/ 10800 h 21600"/>
                    <a:gd name="T6" fmla="+- 0 10819 195"/>
                    <a:gd name="T7" fmla="*/ T6 w 21248"/>
                    <a:gd name="T8" fmla="*/ 10800 h 21600"/>
                    <a:gd name="T9" fmla="+- 0 10819 195"/>
                    <a:gd name="T10" fmla="*/ T9 w 21248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248" h="21600">
                      <a:moveTo>
                        <a:pt x="19868" y="17133"/>
                      </a:moveTo>
                      <a:cubicBezTo>
                        <a:pt x="19766" y="17386"/>
                        <a:pt x="19525" y="17549"/>
                        <a:pt x="19255" y="17549"/>
                      </a:cubicBezTo>
                      <a:lnTo>
                        <a:pt x="19058" y="17549"/>
                      </a:lnTo>
                      <a:lnTo>
                        <a:pt x="3983" y="2226"/>
                      </a:lnTo>
                      <a:lnTo>
                        <a:pt x="3983" y="2025"/>
                      </a:lnTo>
                      <a:cubicBezTo>
                        <a:pt x="3983" y="1750"/>
                        <a:pt x="4144" y="1506"/>
                        <a:pt x="4393" y="1401"/>
                      </a:cubicBezTo>
                      <a:cubicBezTo>
                        <a:pt x="4475" y="1367"/>
                        <a:pt x="4560" y="1350"/>
                        <a:pt x="4647" y="1350"/>
                      </a:cubicBezTo>
                      <a:cubicBezTo>
                        <a:pt x="4824" y="1350"/>
                        <a:pt x="4991" y="1420"/>
                        <a:pt x="5116" y="1547"/>
                      </a:cubicBezTo>
                      <a:lnTo>
                        <a:pt x="19724" y="16397"/>
                      </a:lnTo>
                      <a:cubicBezTo>
                        <a:pt x="19915" y="16591"/>
                        <a:pt x="19972" y="16880"/>
                        <a:pt x="19868" y="17133"/>
                      </a:cubicBezTo>
                      <a:moveTo>
                        <a:pt x="10121" y="17549"/>
                      </a:moveTo>
                      <a:cubicBezTo>
                        <a:pt x="10017" y="17549"/>
                        <a:pt x="9922" y="17586"/>
                        <a:pt x="9824" y="17609"/>
                      </a:cubicBezTo>
                      <a:lnTo>
                        <a:pt x="3923" y="11612"/>
                      </a:lnTo>
                      <a:cubicBezTo>
                        <a:pt x="3946" y="11512"/>
                        <a:pt x="3982" y="11415"/>
                        <a:pt x="3982" y="11311"/>
                      </a:cubicBezTo>
                      <a:lnTo>
                        <a:pt x="3983" y="3180"/>
                      </a:lnTo>
                      <a:lnTo>
                        <a:pt x="18119" y="17549"/>
                      </a:lnTo>
                      <a:cubicBezTo>
                        <a:pt x="18119" y="17549"/>
                        <a:pt x="10121" y="17549"/>
                        <a:pt x="10121" y="17549"/>
                      </a:cubicBezTo>
                      <a:close/>
                      <a:moveTo>
                        <a:pt x="9182" y="17945"/>
                      </a:moveTo>
                      <a:lnTo>
                        <a:pt x="7109" y="20052"/>
                      </a:lnTo>
                      <a:cubicBezTo>
                        <a:pt x="6939" y="20224"/>
                        <a:pt x="6742" y="20249"/>
                        <a:pt x="6640" y="20249"/>
                      </a:cubicBezTo>
                      <a:cubicBezTo>
                        <a:pt x="6537" y="20249"/>
                        <a:pt x="6339" y="20224"/>
                        <a:pt x="6170" y="20052"/>
                      </a:cubicBezTo>
                      <a:lnTo>
                        <a:pt x="1522" y="15327"/>
                      </a:lnTo>
                      <a:cubicBezTo>
                        <a:pt x="1352" y="15154"/>
                        <a:pt x="1327" y="14953"/>
                        <a:pt x="1327" y="14850"/>
                      </a:cubicBezTo>
                      <a:cubicBezTo>
                        <a:pt x="1327" y="14745"/>
                        <a:pt x="1352" y="14544"/>
                        <a:pt x="1522" y="14373"/>
                      </a:cubicBezTo>
                      <a:lnTo>
                        <a:pt x="3593" y="12266"/>
                      </a:lnTo>
                      <a:cubicBezTo>
                        <a:pt x="3599" y="12260"/>
                        <a:pt x="3601" y="12251"/>
                        <a:pt x="3607" y="12245"/>
                      </a:cubicBezTo>
                      <a:lnTo>
                        <a:pt x="9202" y="17932"/>
                      </a:lnTo>
                      <a:cubicBezTo>
                        <a:pt x="9196" y="17937"/>
                        <a:pt x="9187" y="17939"/>
                        <a:pt x="9182" y="17945"/>
                      </a:cubicBezTo>
                      <a:moveTo>
                        <a:pt x="6056" y="593"/>
                      </a:moveTo>
                      <a:cubicBezTo>
                        <a:pt x="5675" y="205"/>
                        <a:pt x="5165" y="0"/>
                        <a:pt x="4647" y="0"/>
                      </a:cubicBezTo>
                      <a:cubicBezTo>
                        <a:pt x="4390" y="0"/>
                        <a:pt x="4132" y="49"/>
                        <a:pt x="3885" y="154"/>
                      </a:cubicBezTo>
                      <a:cubicBezTo>
                        <a:pt x="3141" y="467"/>
                        <a:pt x="2655" y="1205"/>
                        <a:pt x="2655" y="2025"/>
                      </a:cubicBezTo>
                      <a:lnTo>
                        <a:pt x="2654" y="11311"/>
                      </a:lnTo>
                      <a:lnTo>
                        <a:pt x="583" y="13418"/>
                      </a:lnTo>
                      <a:cubicBezTo>
                        <a:pt x="-195" y="14208"/>
                        <a:pt x="-195" y="15491"/>
                        <a:pt x="583" y="16281"/>
                      </a:cubicBezTo>
                      <a:lnTo>
                        <a:pt x="5231" y="21006"/>
                      </a:lnTo>
                      <a:cubicBezTo>
                        <a:pt x="5620" y="21402"/>
                        <a:pt x="6131" y="21599"/>
                        <a:pt x="6640" y="21599"/>
                      </a:cubicBezTo>
                      <a:cubicBezTo>
                        <a:pt x="7150" y="21599"/>
                        <a:pt x="7659" y="21402"/>
                        <a:pt x="8048" y="21006"/>
                      </a:cubicBezTo>
                      <a:lnTo>
                        <a:pt x="10121" y="18900"/>
                      </a:lnTo>
                      <a:lnTo>
                        <a:pt x="19255" y="18900"/>
                      </a:lnTo>
                      <a:cubicBezTo>
                        <a:pt x="20062" y="18900"/>
                        <a:pt x="20788" y="18407"/>
                        <a:pt x="21095" y="17650"/>
                      </a:cubicBezTo>
                      <a:cubicBezTo>
                        <a:pt x="21405" y="16893"/>
                        <a:pt x="21234" y="16022"/>
                        <a:pt x="20663" y="15443"/>
                      </a:cubicBezTo>
                      <a:cubicBezTo>
                        <a:pt x="20663" y="15443"/>
                        <a:pt x="6056" y="593"/>
                        <a:pt x="6056" y="5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9050" tIns="19050" rIns="19050" bIns="19050" anchor="ctr"/>
                <a:lstStyle/>
                <a:p>
                  <a:pPr marL="0" marR="0" lvl="0" indent="0" algn="l" defTabSz="2286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lt"/>
                    <a:sym typeface="Gill Sans" charset="0"/>
                  </a:endParaRPr>
                </a:p>
              </p:txBody>
            </p:sp>
            <p:sp>
              <p:nvSpPr>
                <p:cNvPr id="9" name="AutoShape 138"/>
                <p:cNvSpPr/>
                <p:nvPr/>
              </p:nvSpPr>
              <p:spPr bwMode="auto">
                <a:xfrm>
                  <a:off x="4686300" y="1652588"/>
                  <a:ext cx="217488" cy="2174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37" y="2880"/>
                      </a:moveTo>
                      <a:lnTo>
                        <a:pt x="1437" y="2885"/>
                      </a:lnTo>
                      <a:cubicBezTo>
                        <a:pt x="10965" y="2885"/>
                        <a:pt x="18717" y="10637"/>
                        <a:pt x="18717" y="20165"/>
                      </a:cubicBezTo>
                      <a:lnTo>
                        <a:pt x="18720" y="20165"/>
                      </a:lnTo>
                      <a:cubicBezTo>
                        <a:pt x="18722" y="20959"/>
                        <a:pt x="19366" y="21600"/>
                        <a:pt x="20160" y="21600"/>
                      </a:cubicBezTo>
                      <a:cubicBezTo>
                        <a:pt x="20955" y="21600"/>
                        <a:pt x="21599" y="20956"/>
                        <a:pt x="21599" y="20160"/>
                      </a:cubicBezTo>
                      <a:cubicBezTo>
                        <a:pt x="21599" y="20155"/>
                        <a:pt x="21597" y="20152"/>
                        <a:pt x="21597" y="20148"/>
                      </a:cubicBezTo>
                      <a:cubicBezTo>
                        <a:pt x="21588" y="9034"/>
                        <a:pt x="12588" y="28"/>
                        <a:pt x="1476" y="8"/>
                      </a:cubicBezTo>
                      <a:cubicBezTo>
                        <a:pt x="1465" y="7"/>
                        <a:pt x="1454" y="0"/>
                        <a:pt x="1440" y="0"/>
                      </a:cubicBezTo>
                      <a:cubicBezTo>
                        <a:pt x="644" y="0"/>
                        <a:pt x="0" y="644"/>
                        <a:pt x="0" y="1440"/>
                      </a:cubicBezTo>
                      <a:cubicBezTo>
                        <a:pt x="0" y="2234"/>
                        <a:pt x="644" y="2878"/>
                        <a:pt x="1437" y="288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9050" tIns="19050" rIns="19050" bIns="19050" anchor="ctr"/>
                <a:lstStyle/>
                <a:p>
                  <a:pPr marL="0" marR="0" lvl="0" indent="0" algn="l" defTabSz="2286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lt"/>
                    <a:sym typeface="Gill Sans" charset="0"/>
                  </a:endParaRPr>
                </a:p>
              </p:txBody>
            </p:sp>
          </p:grpSp>
        </p:grpSp>
        <p:sp>
          <p:nvSpPr>
            <p:cNvPr id="4" name="添加标题"/>
            <p:cNvSpPr txBox="1"/>
            <p:nvPr/>
          </p:nvSpPr>
          <p:spPr>
            <a:xfrm>
              <a:off x="1513033" y="2368585"/>
              <a:ext cx="3718970" cy="333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3765" rtl="0" fontAlgn="auto">
                <a:lnSpc>
                  <a:spcPts val="2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+mn-lt"/>
                  <a:cs typeface="+mn-lt"/>
                  <a:sym typeface="+mn-ea"/>
                </a:rPr>
                <a:t>查看区域基本信息和现场图片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lt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6414" y="3208965"/>
            <a:ext cx="4994410" cy="741070"/>
            <a:chOff x="668034" y="3560290"/>
            <a:chExt cx="4994410" cy="741070"/>
          </a:xfrm>
        </p:grpSpPr>
        <p:grpSp>
          <p:nvGrpSpPr>
            <p:cNvPr id="11" name="组合 10"/>
            <p:cNvGrpSpPr/>
            <p:nvPr/>
          </p:nvGrpSpPr>
          <p:grpSpPr>
            <a:xfrm>
              <a:off x="668034" y="3560290"/>
              <a:ext cx="741070" cy="741070"/>
              <a:chOff x="6449085" y="4984261"/>
              <a:chExt cx="914401" cy="9144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449085" y="4984261"/>
                <a:ext cx="914401" cy="914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等线" panose="02010600030101010101" pitchFamily="2" charset="-122"/>
                  <a:cs typeface="+mn-lt"/>
                </a:endParaRPr>
              </a:p>
            </p:txBody>
          </p:sp>
          <p:sp>
            <p:nvSpPr>
              <p:cNvPr id="14" name="AutoShape 59"/>
              <p:cNvSpPr/>
              <p:nvPr/>
            </p:nvSpPr>
            <p:spPr bwMode="auto">
              <a:xfrm>
                <a:off x="6673710" y="5209293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l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lt"/>
                  <a:sym typeface="Gill Sans" charset="0"/>
                </a:endParaRPr>
              </a:p>
            </p:txBody>
          </p:sp>
        </p:grpSp>
        <p:sp>
          <p:nvSpPr>
            <p:cNvPr id="12" name="添加标题"/>
            <p:cNvSpPr txBox="1"/>
            <p:nvPr/>
          </p:nvSpPr>
          <p:spPr>
            <a:xfrm>
              <a:off x="1556068" y="3742666"/>
              <a:ext cx="410637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3765" rtl="0" fontAlgn="auto">
                <a:lnSpc>
                  <a:spcPts val="2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  <a:sym typeface="+mn-ea"/>
                </a:rPr>
                <a:t>管理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  <a:sym typeface="+mn-ea"/>
                </a:rPr>
                <a:t>资源 分配任务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lt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86414" y="4478445"/>
            <a:ext cx="4951375" cy="741070"/>
            <a:chOff x="668034" y="4721249"/>
            <a:chExt cx="4951375" cy="741070"/>
          </a:xfrm>
        </p:grpSpPr>
        <p:sp>
          <p:nvSpPr>
            <p:cNvPr id="16" name="添加标题"/>
            <p:cNvSpPr txBox="1"/>
            <p:nvPr/>
          </p:nvSpPr>
          <p:spPr>
            <a:xfrm>
              <a:off x="1513033" y="4905425"/>
              <a:ext cx="4106376" cy="333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3765" rtl="0" fontAlgn="auto">
                <a:lnSpc>
                  <a:spcPts val="2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600" b="1" noProof="0" dirty="0" smtClean="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  <a:sym typeface="+mn-ea"/>
                </a:rPr>
                <a:t>展示需求、任务、库存列表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lt"/>
                <a:sym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68034" y="4721249"/>
              <a:ext cx="741070" cy="741070"/>
              <a:chOff x="668034" y="4897764"/>
              <a:chExt cx="741070" cy="7410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68034" y="4897764"/>
                <a:ext cx="741070" cy="74107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等线" panose="02010600030101010101" pitchFamily="2" charset="-122"/>
                  <a:cs typeface="+mn-lt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852210" y="5081940"/>
                <a:ext cx="372718" cy="372718"/>
                <a:chOff x="4427654" y="3049909"/>
                <a:chExt cx="464344" cy="464344"/>
              </a:xfrm>
              <a:solidFill>
                <a:srgbClr val="FFFFFF"/>
              </a:solidFill>
            </p:grpSpPr>
            <p:sp>
              <p:nvSpPr>
                <p:cNvPr id="20" name="AutoShape 123"/>
                <p:cNvSpPr/>
                <p:nvPr/>
              </p:nvSpPr>
              <p:spPr bwMode="auto">
                <a:xfrm>
                  <a:off x="4427654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9050" tIns="19050" rIns="19050" bIns="19050" anchor="ctr"/>
                <a:lstStyle/>
                <a:p>
                  <a:pPr marL="0" marR="0" lvl="0" indent="0" algn="l" defTabSz="2286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lt"/>
                    <a:sym typeface="Gill Sans" charset="0"/>
                  </a:endParaRPr>
                </a:p>
              </p:txBody>
            </p:sp>
            <p:sp>
              <p:nvSpPr>
                <p:cNvPr id="21" name="AutoShape 124"/>
                <p:cNvSpPr/>
                <p:nvPr/>
              </p:nvSpPr>
              <p:spPr bwMode="auto">
                <a:xfrm>
                  <a:off x="4558623" y="3180084"/>
                  <a:ext cx="203200" cy="2032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9050" tIns="19050" rIns="19050" bIns="19050" anchor="ctr"/>
                <a:lstStyle/>
                <a:p>
                  <a:pPr marL="0" marR="0" lvl="0" indent="0" algn="l" defTabSz="2286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lt"/>
                    <a:sym typeface="Gill Sans" charset="0"/>
                  </a:endParaRPr>
                </a:p>
              </p:txBody>
            </p:sp>
            <p:sp>
              <p:nvSpPr>
                <p:cNvPr id="22" name="AutoShape 125"/>
                <p:cNvSpPr/>
                <p:nvPr/>
              </p:nvSpPr>
              <p:spPr bwMode="auto">
                <a:xfrm>
                  <a:off x="4601485" y="3223740"/>
                  <a:ext cx="116682" cy="11668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9050" tIns="19050" rIns="19050" bIns="19050" anchor="ctr"/>
                <a:lstStyle/>
                <a:p>
                  <a:pPr marL="0" marR="0" lvl="0" indent="0" algn="l" defTabSz="2286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lt"/>
                    <a:sym typeface="Gill Sans" charset="0"/>
                  </a:endParaRPr>
                </a:p>
              </p:txBody>
            </p:sp>
          </p:grpSp>
        </p:grpSp>
      </p:grpSp>
      <p:pic>
        <p:nvPicPr>
          <p:cNvPr id="23" name="图片 22"/>
          <p:cNvPicPr/>
          <p:nvPr/>
        </p:nvPicPr>
        <p:blipFill>
          <a:blip r:embed="rId2"/>
          <a:stretch>
            <a:fillRect/>
          </a:stretch>
        </p:blipFill>
        <p:spPr>
          <a:xfrm>
            <a:off x="5327719" y="950510"/>
            <a:ext cx="6467707" cy="5230474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25" name="文本框 24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01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平台简介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15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3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60413" y="1882708"/>
            <a:ext cx="1890765" cy="3003908"/>
            <a:chOff x="741998" y="2652963"/>
            <a:chExt cx="1890765" cy="3003908"/>
          </a:xfrm>
        </p:grpSpPr>
        <p:sp>
          <p:nvSpPr>
            <p:cNvPr id="4" name="ïşḻïdè"/>
            <p:cNvSpPr/>
            <p:nvPr/>
          </p:nvSpPr>
          <p:spPr bwMode="auto">
            <a:xfrm rot="5400000">
              <a:off x="642260" y="3347599"/>
              <a:ext cx="2090241" cy="1890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</a:endParaRPr>
            </a:p>
          </p:txBody>
        </p:sp>
        <p:sp>
          <p:nvSpPr>
            <p:cNvPr id="5" name="iṡľîďè"/>
            <p:cNvSpPr/>
            <p:nvPr/>
          </p:nvSpPr>
          <p:spPr bwMode="auto">
            <a:xfrm>
              <a:off x="743639" y="2652963"/>
              <a:ext cx="1887483" cy="5469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numCol="1" rtlCol="0" anchor="ctr" anchorCtr="1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lt"/>
                  <a:cs typeface="+mn-cs"/>
                  <a:sym typeface="+mn-ea"/>
                </a:rPr>
                <a:t>拓扑图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</p:txBody>
        </p:sp>
        <p:grpSp>
          <p:nvGrpSpPr>
            <p:cNvPr id="6" name="î$1íḋê"/>
            <p:cNvGrpSpPr/>
            <p:nvPr/>
          </p:nvGrpSpPr>
          <p:grpSpPr>
            <a:xfrm>
              <a:off x="1345394" y="4974169"/>
              <a:ext cx="682702" cy="682702"/>
              <a:chOff x="1322533" y="4908939"/>
              <a:chExt cx="682702" cy="682702"/>
            </a:xfrm>
          </p:grpSpPr>
          <p:sp>
            <p:nvSpPr>
              <p:cNvPr id="8" name="îṩľíďè"/>
              <p:cNvSpPr/>
              <p:nvPr/>
            </p:nvSpPr>
            <p:spPr bwMode="auto">
              <a:xfrm>
                <a:off x="1322533" y="4908939"/>
                <a:ext cx="682702" cy="68270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  <p:sp>
            <p:nvSpPr>
              <p:cNvPr id="9" name="iṥļïďè"/>
              <p:cNvSpPr/>
              <p:nvPr/>
            </p:nvSpPr>
            <p:spPr bwMode="auto">
              <a:xfrm>
                <a:off x="1491627" y="5069129"/>
                <a:ext cx="345783" cy="362322"/>
              </a:xfrm>
              <a:custGeom>
                <a:avLst/>
                <a:gdLst>
                  <a:gd name="connsiteX0" fmla="*/ 75115 w 321487"/>
                  <a:gd name="connsiteY0" fmla="*/ 204009 h 336863"/>
                  <a:gd name="connsiteX1" fmla="*/ 94628 w 321487"/>
                  <a:gd name="connsiteY1" fmla="*/ 207993 h 336863"/>
                  <a:gd name="connsiteX2" fmla="*/ 114472 w 321487"/>
                  <a:gd name="connsiteY2" fmla="*/ 225257 h 336863"/>
                  <a:gd name="connsiteX3" fmla="*/ 156805 w 321487"/>
                  <a:gd name="connsiteY3" fmla="*/ 239866 h 336863"/>
                  <a:gd name="connsiteX4" fmla="*/ 170035 w 321487"/>
                  <a:gd name="connsiteY4" fmla="*/ 239866 h 336863"/>
                  <a:gd name="connsiteX5" fmla="*/ 212368 w 321487"/>
                  <a:gd name="connsiteY5" fmla="*/ 225257 h 336863"/>
                  <a:gd name="connsiteX6" fmla="*/ 230889 w 321487"/>
                  <a:gd name="connsiteY6" fmla="*/ 207993 h 336863"/>
                  <a:gd name="connsiteX7" fmla="*/ 269254 w 321487"/>
                  <a:gd name="connsiteY7" fmla="*/ 215961 h 336863"/>
                  <a:gd name="connsiteX8" fmla="*/ 310264 w 321487"/>
                  <a:gd name="connsiteY8" fmla="*/ 286346 h 336863"/>
                  <a:gd name="connsiteX9" fmla="*/ 316879 w 321487"/>
                  <a:gd name="connsiteY9" fmla="*/ 302282 h 336863"/>
                  <a:gd name="connsiteX10" fmla="*/ 319524 w 321487"/>
                  <a:gd name="connsiteY10" fmla="*/ 327514 h 336863"/>
                  <a:gd name="connsiteX11" fmla="*/ 295712 w 321487"/>
                  <a:gd name="connsiteY11" fmla="*/ 336810 h 336863"/>
                  <a:gd name="connsiteX12" fmla="*/ 28482 w 321487"/>
                  <a:gd name="connsiteY12" fmla="*/ 336810 h 336863"/>
                  <a:gd name="connsiteX13" fmla="*/ 2024 w 321487"/>
                  <a:gd name="connsiteY13" fmla="*/ 327514 h 336863"/>
                  <a:gd name="connsiteX14" fmla="*/ 3347 w 321487"/>
                  <a:gd name="connsiteY14" fmla="*/ 302282 h 336863"/>
                  <a:gd name="connsiteX15" fmla="*/ 11284 w 321487"/>
                  <a:gd name="connsiteY15" fmla="*/ 286346 h 336863"/>
                  <a:gd name="connsiteX16" fmla="*/ 53618 w 321487"/>
                  <a:gd name="connsiteY16" fmla="*/ 215961 h 336863"/>
                  <a:gd name="connsiteX17" fmla="*/ 75115 w 321487"/>
                  <a:gd name="connsiteY17" fmla="*/ 204009 h 336863"/>
                  <a:gd name="connsiteX18" fmla="*/ 160774 w 321487"/>
                  <a:gd name="connsiteY18" fmla="*/ 0 h 336863"/>
                  <a:gd name="connsiteX19" fmla="*/ 245706 w 321487"/>
                  <a:gd name="connsiteY19" fmla="*/ 100013 h 336863"/>
                  <a:gd name="connsiteX20" fmla="*/ 160774 w 321487"/>
                  <a:gd name="connsiteY20" fmla="*/ 200026 h 336863"/>
                  <a:gd name="connsiteX21" fmla="*/ 75842 w 321487"/>
                  <a:gd name="connsiteY21" fmla="*/ 100013 h 336863"/>
                  <a:gd name="connsiteX22" fmla="*/ 160774 w 321487"/>
                  <a:gd name="connsiteY22" fmla="*/ 0 h 33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487" h="336863">
                    <a:moveTo>
                      <a:pt x="75115" y="204009"/>
                    </a:moveTo>
                    <a:cubicBezTo>
                      <a:pt x="82391" y="203345"/>
                      <a:pt x="89337" y="205337"/>
                      <a:pt x="94628" y="207993"/>
                    </a:cubicBezTo>
                    <a:cubicBezTo>
                      <a:pt x="101243" y="211977"/>
                      <a:pt x="109180" y="221273"/>
                      <a:pt x="114472" y="225257"/>
                    </a:cubicBezTo>
                    <a:cubicBezTo>
                      <a:pt x="121087" y="231897"/>
                      <a:pt x="134316" y="239866"/>
                      <a:pt x="156805" y="239866"/>
                    </a:cubicBezTo>
                    <a:cubicBezTo>
                      <a:pt x="170035" y="239866"/>
                      <a:pt x="170035" y="239866"/>
                      <a:pt x="170035" y="239866"/>
                    </a:cubicBezTo>
                    <a:cubicBezTo>
                      <a:pt x="191201" y="239866"/>
                      <a:pt x="204431" y="231897"/>
                      <a:pt x="212368" y="225257"/>
                    </a:cubicBezTo>
                    <a:cubicBezTo>
                      <a:pt x="217660" y="221273"/>
                      <a:pt x="224274" y="210649"/>
                      <a:pt x="230889" y="207993"/>
                    </a:cubicBezTo>
                    <a:cubicBezTo>
                      <a:pt x="241472" y="202681"/>
                      <a:pt x="256024" y="200025"/>
                      <a:pt x="269254" y="215961"/>
                    </a:cubicBezTo>
                    <a:cubicBezTo>
                      <a:pt x="291743" y="241194"/>
                      <a:pt x="310264" y="286346"/>
                      <a:pt x="310264" y="286346"/>
                    </a:cubicBezTo>
                    <a:cubicBezTo>
                      <a:pt x="316879" y="302282"/>
                      <a:pt x="316879" y="302282"/>
                      <a:pt x="316879" y="302282"/>
                    </a:cubicBezTo>
                    <a:cubicBezTo>
                      <a:pt x="320847" y="308922"/>
                      <a:pt x="323493" y="320874"/>
                      <a:pt x="319524" y="327514"/>
                    </a:cubicBezTo>
                    <a:cubicBezTo>
                      <a:pt x="311587" y="338138"/>
                      <a:pt x="295712" y="336810"/>
                      <a:pt x="295712" y="336810"/>
                    </a:cubicBezTo>
                    <a:lnTo>
                      <a:pt x="28482" y="336810"/>
                    </a:lnTo>
                    <a:cubicBezTo>
                      <a:pt x="28482" y="336810"/>
                      <a:pt x="9962" y="338138"/>
                      <a:pt x="2024" y="327514"/>
                    </a:cubicBezTo>
                    <a:cubicBezTo>
                      <a:pt x="-1945" y="320874"/>
                      <a:pt x="701" y="308922"/>
                      <a:pt x="3347" y="302282"/>
                    </a:cubicBezTo>
                    <a:cubicBezTo>
                      <a:pt x="11284" y="286346"/>
                      <a:pt x="11284" y="286346"/>
                      <a:pt x="11284" y="286346"/>
                    </a:cubicBezTo>
                    <a:cubicBezTo>
                      <a:pt x="11284" y="286346"/>
                      <a:pt x="31128" y="241194"/>
                      <a:pt x="53618" y="215961"/>
                    </a:cubicBezTo>
                    <a:cubicBezTo>
                      <a:pt x="60233" y="207993"/>
                      <a:pt x="67839" y="204673"/>
                      <a:pt x="75115" y="204009"/>
                    </a:cubicBezTo>
                    <a:close/>
                    <a:moveTo>
                      <a:pt x="160774" y="0"/>
                    </a:moveTo>
                    <a:cubicBezTo>
                      <a:pt x="207681" y="0"/>
                      <a:pt x="245706" y="44777"/>
                      <a:pt x="245706" y="100013"/>
                    </a:cubicBezTo>
                    <a:cubicBezTo>
                      <a:pt x="245706" y="155249"/>
                      <a:pt x="207681" y="200026"/>
                      <a:pt x="160774" y="200026"/>
                    </a:cubicBezTo>
                    <a:cubicBezTo>
                      <a:pt x="113867" y="200026"/>
                      <a:pt x="75842" y="155249"/>
                      <a:pt x="75842" y="100013"/>
                    </a:cubicBezTo>
                    <a:cubicBezTo>
                      <a:pt x="75842" y="44777"/>
                      <a:pt x="113867" y="0"/>
                      <a:pt x="1607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</p:grpSp>
        <p:sp>
          <p:nvSpPr>
            <p:cNvPr id="7" name="íṧ1îdé"/>
            <p:cNvSpPr/>
            <p:nvPr/>
          </p:nvSpPr>
          <p:spPr bwMode="auto">
            <a:xfrm>
              <a:off x="856563" y="3507118"/>
              <a:ext cx="1691005" cy="103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展示区域逻辑关系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lt"/>
                <a:sym typeface="+mn-ea"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资源占用信息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lt"/>
                <a:sym typeface="+mn-ea"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查看现场图片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lt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70952" y="2366826"/>
            <a:ext cx="1892386" cy="3003907"/>
            <a:chOff x="2943046" y="2652963"/>
            <a:chExt cx="1892386" cy="3003907"/>
          </a:xfrm>
        </p:grpSpPr>
        <p:sp>
          <p:nvSpPr>
            <p:cNvPr id="11" name="ïṡ1íďé"/>
            <p:cNvSpPr/>
            <p:nvPr/>
          </p:nvSpPr>
          <p:spPr bwMode="auto">
            <a:xfrm rot="5400000">
              <a:off x="2843308" y="3349610"/>
              <a:ext cx="2090241" cy="1890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</a:endParaRPr>
            </a:p>
          </p:txBody>
        </p:sp>
        <p:sp>
          <p:nvSpPr>
            <p:cNvPr id="12" name="iŝ1iďè"/>
            <p:cNvSpPr/>
            <p:nvPr/>
          </p:nvSpPr>
          <p:spPr bwMode="auto">
            <a:xfrm>
              <a:off x="2947949" y="2652963"/>
              <a:ext cx="1887483" cy="5469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numCol="1" rtlCol="0" anchor="ctr" anchorCtr="1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lt"/>
                  <a:cs typeface="+mn-cs"/>
                  <a:sym typeface="+mn-ea"/>
                </a:rPr>
                <a:t>需求列表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</p:txBody>
        </p:sp>
        <p:grpSp>
          <p:nvGrpSpPr>
            <p:cNvPr id="13" name="iṥľïḓé"/>
            <p:cNvGrpSpPr/>
            <p:nvPr/>
          </p:nvGrpSpPr>
          <p:grpSpPr>
            <a:xfrm>
              <a:off x="3550339" y="4974168"/>
              <a:ext cx="682702" cy="682702"/>
              <a:chOff x="3538909" y="4908939"/>
              <a:chExt cx="682702" cy="682702"/>
            </a:xfrm>
          </p:grpSpPr>
          <p:sp>
            <p:nvSpPr>
              <p:cNvPr id="15" name="íŝļiḑé"/>
              <p:cNvSpPr/>
              <p:nvPr/>
            </p:nvSpPr>
            <p:spPr bwMode="auto">
              <a:xfrm>
                <a:off x="3538909" y="4908939"/>
                <a:ext cx="682702" cy="68270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  <p:sp>
            <p:nvSpPr>
              <p:cNvPr id="16" name="iṧḷîḍê"/>
              <p:cNvSpPr/>
              <p:nvPr/>
            </p:nvSpPr>
            <p:spPr bwMode="auto">
              <a:xfrm>
                <a:off x="3707369" y="5069129"/>
                <a:ext cx="345783" cy="362322"/>
              </a:xfrm>
              <a:custGeom>
                <a:avLst/>
                <a:gdLst>
                  <a:gd name="connsiteX0" fmla="*/ 75115 w 321487"/>
                  <a:gd name="connsiteY0" fmla="*/ 204009 h 336863"/>
                  <a:gd name="connsiteX1" fmla="*/ 94628 w 321487"/>
                  <a:gd name="connsiteY1" fmla="*/ 207993 h 336863"/>
                  <a:gd name="connsiteX2" fmla="*/ 114472 w 321487"/>
                  <a:gd name="connsiteY2" fmla="*/ 225257 h 336863"/>
                  <a:gd name="connsiteX3" fmla="*/ 156805 w 321487"/>
                  <a:gd name="connsiteY3" fmla="*/ 239866 h 336863"/>
                  <a:gd name="connsiteX4" fmla="*/ 170035 w 321487"/>
                  <a:gd name="connsiteY4" fmla="*/ 239866 h 336863"/>
                  <a:gd name="connsiteX5" fmla="*/ 212368 w 321487"/>
                  <a:gd name="connsiteY5" fmla="*/ 225257 h 336863"/>
                  <a:gd name="connsiteX6" fmla="*/ 230889 w 321487"/>
                  <a:gd name="connsiteY6" fmla="*/ 207993 h 336863"/>
                  <a:gd name="connsiteX7" fmla="*/ 269254 w 321487"/>
                  <a:gd name="connsiteY7" fmla="*/ 215961 h 336863"/>
                  <a:gd name="connsiteX8" fmla="*/ 310264 w 321487"/>
                  <a:gd name="connsiteY8" fmla="*/ 286346 h 336863"/>
                  <a:gd name="connsiteX9" fmla="*/ 316879 w 321487"/>
                  <a:gd name="connsiteY9" fmla="*/ 302282 h 336863"/>
                  <a:gd name="connsiteX10" fmla="*/ 319524 w 321487"/>
                  <a:gd name="connsiteY10" fmla="*/ 327514 h 336863"/>
                  <a:gd name="connsiteX11" fmla="*/ 295712 w 321487"/>
                  <a:gd name="connsiteY11" fmla="*/ 336810 h 336863"/>
                  <a:gd name="connsiteX12" fmla="*/ 28482 w 321487"/>
                  <a:gd name="connsiteY12" fmla="*/ 336810 h 336863"/>
                  <a:gd name="connsiteX13" fmla="*/ 2024 w 321487"/>
                  <a:gd name="connsiteY13" fmla="*/ 327514 h 336863"/>
                  <a:gd name="connsiteX14" fmla="*/ 3347 w 321487"/>
                  <a:gd name="connsiteY14" fmla="*/ 302282 h 336863"/>
                  <a:gd name="connsiteX15" fmla="*/ 11284 w 321487"/>
                  <a:gd name="connsiteY15" fmla="*/ 286346 h 336863"/>
                  <a:gd name="connsiteX16" fmla="*/ 53618 w 321487"/>
                  <a:gd name="connsiteY16" fmla="*/ 215961 h 336863"/>
                  <a:gd name="connsiteX17" fmla="*/ 75115 w 321487"/>
                  <a:gd name="connsiteY17" fmla="*/ 204009 h 336863"/>
                  <a:gd name="connsiteX18" fmla="*/ 160774 w 321487"/>
                  <a:gd name="connsiteY18" fmla="*/ 0 h 336863"/>
                  <a:gd name="connsiteX19" fmla="*/ 245706 w 321487"/>
                  <a:gd name="connsiteY19" fmla="*/ 100013 h 336863"/>
                  <a:gd name="connsiteX20" fmla="*/ 160774 w 321487"/>
                  <a:gd name="connsiteY20" fmla="*/ 200026 h 336863"/>
                  <a:gd name="connsiteX21" fmla="*/ 75842 w 321487"/>
                  <a:gd name="connsiteY21" fmla="*/ 100013 h 336863"/>
                  <a:gd name="connsiteX22" fmla="*/ 160774 w 321487"/>
                  <a:gd name="connsiteY22" fmla="*/ 0 h 33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487" h="336863">
                    <a:moveTo>
                      <a:pt x="75115" y="204009"/>
                    </a:moveTo>
                    <a:cubicBezTo>
                      <a:pt x="82391" y="203345"/>
                      <a:pt x="89337" y="205337"/>
                      <a:pt x="94628" y="207993"/>
                    </a:cubicBezTo>
                    <a:cubicBezTo>
                      <a:pt x="101243" y="211977"/>
                      <a:pt x="109180" y="221273"/>
                      <a:pt x="114472" y="225257"/>
                    </a:cubicBezTo>
                    <a:cubicBezTo>
                      <a:pt x="121087" y="231897"/>
                      <a:pt x="134316" y="239866"/>
                      <a:pt x="156805" y="239866"/>
                    </a:cubicBezTo>
                    <a:cubicBezTo>
                      <a:pt x="170035" y="239866"/>
                      <a:pt x="170035" y="239866"/>
                      <a:pt x="170035" y="239866"/>
                    </a:cubicBezTo>
                    <a:cubicBezTo>
                      <a:pt x="191201" y="239866"/>
                      <a:pt x="204431" y="231897"/>
                      <a:pt x="212368" y="225257"/>
                    </a:cubicBezTo>
                    <a:cubicBezTo>
                      <a:pt x="217660" y="221273"/>
                      <a:pt x="224274" y="210649"/>
                      <a:pt x="230889" y="207993"/>
                    </a:cubicBezTo>
                    <a:cubicBezTo>
                      <a:pt x="241472" y="202681"/>
                      <a:pt x="256024" y="200025"/>
                      <a:pt x="269254" y="215961"/>
                    </a:cubicBezTo>
                    <a:cubicBezTo>
                      <a:pt x="291743" y="241194"/>
                      <a:pt x="310264" y="286346"/>
                      <a:pt x="310264" y="286346"/>
                    </a:cubicBezTo>
                    <a:cubicBezTo>
                      <a:pt x="316879" y="302282"/>
                      <a:pt x="316879" y="302282"/>
                      <a:pt x="316879" y="302282"/>
                    </a:cubicBezTo>
                    <a:cubicBezTo>
                      <a:pt x="320847" y="308922"/>
                      <a:pt x="323493" y="320874"/>
                      <a:pt x="319524" y="327514"/>
                    </a:cubicBezTo>
                    <a:cubicBezTo>
                      <a:pt x="311587" y="338138"/>
                      <a:pt x="295712" y="336810"/>
                      <a:pt x="295712" y="336810"/>
                    </a:cubicBezTo>
                    <a:lnTo>
                      <a:pt x="28482" y="336810"/>
                    </a:lnTo>
                    <a:cubicBezTo>
                      <a:pt x="28482" y="336810"/>
                      <a:pt x="9962" y="338138"/>
                      <a:pt x="2024" y="327514"/>
                    </a:cubicBezTo>
                    <a:cubicBezTo>
                      <a:pt x="-1945" y="320874"/>
                      <a:pt x="701" y="308922"/>
                      <a:pt x="3347" y="302282"/>
                    </a:cubicBezTo>
                    <a:cubicBezTo>
                      <a:pt x="11284" y="286346"/>
                      <a:pt x="11284" y="286346"/>
                      <a:pt x="11284" y="286346"/>
                    </a:cubicBezTo>
                    <a:cubicBezTo>
                      <a:pt x="11284" y="286346"/>
                      <a:pt x="31128" y="241194"/>
                      <a:pt x="53618" y="215961"/>
                    </a:cubicBezTo>
                    <a:cubicBezTo>
                      <a:pt x="60233" y="207993"/>
                      <a:pt x="67839" y="204673"/>
                      <a:pt x="75115" y="204009"/>
                    </a:cubicBezTo>
                    <a:close/>
                    <a:moveTo>
                      <a:pt x="160774" y="0"/>
                    </a:moveTo>
                    <a:cubicBezTo>
                      <a:pt x="207681" y="0"/>
                      <a:pt x="245706" y="44777"/>
                      <a:pt x="245706" y="100013"/>
                    </a:cubicBezTo>
                    <a:cubicBezTo>
                      <a:pt x="245706" y="155249"/>
                      <a:pt x="207681" y="200026"/>
                      <a:pt x="160774" y="200026"/>
                    </a:cubicBezTo>
                    <a:cubicBezTo>
                      <a:pt x="113867" y="200026"/>
                      <a:pt x="75842" y="155249"/>
                      <a:pt x="75842" y="100013"/>
                    </a:cubicBezTo>
                    <a:cubicBezTo>
                      <a:pt x="75842" y="44777"/>
                      <a:pt x="113867" y="0"/>
                      <a:pt x="1607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</p:grpSp>
        <p:sp>
          <p:nvSpPr>
            <p:cNvPr id="14" name="i$ḻîḋe"/>
            <p:cNvSpPr/>
            <p:nvPr/>
          </p:nvSpPr>
          <p:spPr bwMode="auto">
            <a:xfrm>
              <a:off x="3122474" y="3692411"/>
              <a:ext cx="1536382" cy="1214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展示各区域的需求列表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lt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69033" y="1880898"/>
            <a:ext cx="1890765" cy="3003905"/>
            <a:chOff x="5150618" y="2652963"/>
            <a:chExt cx="1890765" cy="3003905"/>
          </a:xfrm>
        </p:grpSpPr>
        <p:sp>
          <p:nvSpPr>
            <p:cNvPr id="18" name="íṩlîďé"/>
            <p:cNvSpPr/>
            <p:nvPr/>
          </p:nvSpPr>
          <p:spPr bwMode="auto">
            <a:xfrm rot="5400000">
              <a:off x="5050880" y="3347599"/>
              <a:ext cx="2090241" cy="1890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</a:endParaRPr>
            </a:p>
          </p:txBody>
        </p:sp>
        <p:sp>
          <p:nvSpPr>
            <p:cNvPr id="19" name="iṡľîḋe"/>
            <p:cNvSpPr/>
            <p:nvPr/>
          </p:nvSpPr>
          <p:spPr bwMode="auto">
            <a:xfrm>
              <a:off x="5152259" y="2652963"/>
              <a:ext cx="1887483" cy="5469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numCol="1" rtlCol="0" anchor="ctr" anchorCtr="1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ea typeface="+mn-lt"/>
                  <a:sym typeface="+mn-ea"/>
                </a:rPr>
                <a:t>任务列表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</p:txBody>
        </p:sp>
        <p:grpSp>
          <p:nvGrpSpPr>
            <p:cNvPr id="20" name="ïśḻiḍe"/>
            <p:cNvGrpSpPr/>
            <p:nvPr/>
          </p:nvGrpSpPr>
          <p:grpSpPr>
            <a:xfrm>
              <a:off x="5754649" y="4974166"/>
              <a:ext cx="682702" cy="682702"/>
              <a:chOff x="5754649" y="4908939"/>
              <a:chExt cx="682702" cy="682702"/>
            </a:xfrm>
          </p:grpSpPr>
          <p:sp>
            <p:nvSpPr>
              <p:cNvPr id="22" name="ísļiḍè"/>
              <p:cNvSpPr/>
              <p:nvPr/>
            </p:nvSpPr>
            <p:spPr bwMode="auto">
              <a:xfrm>
                <a:off x="5754649" y="4908939"/>
                <a:ext cx="682702" cy="68270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  <p:sp>
            <p:nvSpPr>
              <p:cNvPr id="23" name="ïṡlíḑè"/>
              <p:cNvSpPr/>
              <p:nvPr/>
            </p:nvSpPr>
            <p:spPr bwMode="auto">
              <a:xfrm>
                <a:off x="5923109" y="5069129"/>
                <a:ext cx="345783" cy="362322"/>
              </a:xfrm>
              <a:custGeom>
                <a:avLst/>
                <a:gdLst>
                  <a:gd name="connsiteX0" fmla="*/ 75115 w 321487"/>
                  <a:gd name="connsiteY0" fmla="*/ 204009 h 336863"/>
                  <a:gd name="connsiteX1" fmla="*/ 94628 w 321487"/>
                  <a:gd name="connsiteY1" fmla="*/ 207993 h 336863"/>
                  <a:gd name="connsiteX2" fmla="*/ 114472 w 321487"/>
                  <a:gd name="connsiteY2" fmla="*/ 225257 h 336863"/>
                  <a:gd name="connsiteX3" fmla="*/ 156805 w 321487"/>
                  <a:gd name="connsiteY3" fmla="*/ 239866 h 336863"/>
                  <a:gd name="connsiteX4" fmla="*/ 170035 w 321487"/>
                  <a:gd name="connsiteY4" fmla="*/ 239866 h 336863"/>
                  <a:gd name="connsiteX5" fmla="*/ 212368 w 321487"/>
                  <a:gd name="connsiteY5" fmla="*/ 225257 h 336863"/>
                  <a:gd name="connsiteX6" fmla="*/ 230889 w 321487"/>
                  <a:gd name="connsiteY6" fmla="*/ 207993 h 336863"/>
                  <a:gd name="connsiteX7" fmla="*/ 269254 w 321487"/>
                  <a:gd name="connsiteY7" fmla="*/ 215961 h 336863"/>
                  <a:gd name="connsiteX8" fmla="*/ 310264 w 321487"/>
                  <a:gd name="connsiteY8" fmla="*/ 286346 h 336863"/>
                  <a:gd name="connsiteX9" fmla="*/ 316879 w 321487"/>
                  <a:gd name="connsiteY9" fmla="*/ 302282 h 336863"/>
                  <a:gd name="connsiteX10" fmla="*/ 319524 w 321487"/>
                  <a:gd name="connsiteY10" fmla="*/ 327514 h 336863"/>
                  <a:gd name="connsiteX11" fmla="*/ 295712 w 321487"/>
                  <a:gd name="connsiteY11" fmla="*/ 336810 h 336863"/>
                  <a:gd name="connsiteX12" fmla="*/ 28482 w 321487"/>
                  <a:gd name="connsiteY12" fmla="*/ 336810 h 336863"/>
                  <a:gd name="connsiteX13" fmla="*/ 2024 w 321487"/>
                  <a:gd name="connsiteY13" fmla="*/ 327514 h 336863"/>
                  <a:gd name="connsiteX14" fmla="*/ 3347 w 321487"/>
                  <a:gd name="connsiteY14" fmla="*/ 302282 h 336863"/>
                  <a:gd name="connsiteX15" fmla="*/ 11284 w 321487"/>
                  <a:gd name="connsiteY15" fmla="*/ 286346 h 336863"/>
                  <a:gd name="connsiteX16" fmla="*/ 53618 w 321487"/>
                  <a:gd name="connsiteY16" fmla="*/ 215961 h 336863"/>
                  <a:gd name="connsiteX17" fmla="*/ 75115 w 321487"/>
                  <a:gd name="connsiteY17" fmla="*/ 204009 h 336863"/>
                  <a:gd name="connsiteX18" fmla="*/ 160774 w 321487"/>
                  <a:gd name="connsiteY18" fmla="*/ 0 h 336863"/>
                  <a:gd name="connsiteX19" fmla="*/ 245706 w 321487"/>
                  <a:gd name="connsiteY19" fmla="*/ 100013 h 336863"/>
                  <a:gd name="connsiteX20" fmla="*/ 160774 w 321487"/>
                  <a:gd name="connsiteY20" fmla="*/ 200026 h 336863"/>
                  <a:gd name="connsiteX21" fmla="*/ 75842 w 321487"/>
                  <a:gd name="connsiteY21" fmla="*/ 100013 h 336863"/>
                  <a:gd name="connsiteX22" fmla="*/ 160774 w 321487"/>
                  <a:gd name="connsiteY22" fmla="*/ 0 h 33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487" h="336863">
                    <a:moveTo>
                      <a:pt x="75115" y="204009"/>
                    </a:moveTo>
                    <a:cubicBezTo>
                      <a:pt x="82391" y="203345"/>
                      <a:pt x="89337" y="205337"/>
                      <a:pt x="94628" y="207993"/>
                    </a:cubicBezTo>
                    <a:cubicBezTo>
                      <a:pt x="101243" y="211977"/>
                      <a:pt x="109180" y="221273"/>
                      <a:pt x="114472" y="225257"/>
                    </a:cubicBezTo>
                    <a:cubicBezTo>
                      <a:pt x="121087" y="231897"/>
                      <a:pt x="134316" y="239866"/>
                      <a:pt x="156805" y="239866"/>
                    </a:cubicBezTo>
                    <a:cubicBezTo>
                      <a:pt x="170035" y="239866"/>
                      <a:pt x="170035" y="239866"/>
                      <a:pt x="170035" y="239866"/>
                    </a:cubicBezTo>
                    <a:cubicBezTo>
                      <a:pt x="191201" y="239866"/>
                      <a:pt x="204431" y="231897"/>
                      <a:pt x="212368" y="225257"/>
                    </a:cubicBezTo>
                    <a:cubicBezTo>
                      <a:pt x="217660" y="221273"/>
                      <a:pt x="224274" y="210649"/>
                      <a:pt x="230889" y="207993"/>
                    </a:cubicBezTo>
                    <a:cubicBezTo>
                      <a:pt x="241472" y="202681"/>
                      <a:pt x="256024" y="200025"/>
                      <a:pt x="269254" y="215961"/>
                    </a:cubicBezTo>
                    <a:cubicBezTo>
                      <a:pt x="291743" y="241194"/>
                      <a:pt x="310264" y="286346"/>
                      <a:pt x="310264" y="286346"/>
                    </a:cubicBezTo>
                    <a:cubicBezTo>
                      <a:pt x="316879" y="302282"/>
                      <a:pt x="316879" y="302282"/>
                      <a:pt x="316879" y="302282"/>
                    </a:cubicBezTo>
                    <a:cubicBezTo>
                      <a:pt x="320847" y="308922"/>
                      <a:pt x="323493" y="320874"/>
                      <a:pt x="319524" y="327514"/>
                    </a:cubicBezTo>
                    <a:cubicBezTo>
                      <a:pt x="311587" y="338138"/>
                      <a:pt x="295712" y="336810"/>
                      <a:pt x="295712" y="336810"/>
                    </a:cubicBezTo>
                    <a:lnTo>
                      <a:pt x="28482" y="336810"/>
                    </a:lnTo>
                    <a:cubicBezTo>
                      <a:pt x="28482" y="336810"/>
                      <a:pt x="9962" y="338138"/>
                      <a:pt x="2024" y="327514"/>
                    </a:cubicBezTo>
                    <a:cubicBezTo>
                      <a:pt x="-1945" y="320874"/>
                      <a:pt x="701" y="308922"/>
                      <a:pt x="3347" y="302282"/>
                    </a:cubicBezTo>
                    <a:cubicBezTo>
                      <a:pt x="11284" y="286346"/>
                      <a:pt x="11284" y="286346"/>
                      <a:pt x="11284" y="286346"/>
                    </a:cubicBezTo>
                    <a:cubicBezTo>
                      <a:pt x="11284" y="286346"/>
                      <a:pt x="31128" y="241194"/>
                      <a:pt x="53618" y="215961"/>
                    </a:cubicBezTo>
                    <a:cubicBezTo>
                      <a:pt x="60233" y="207993"/>
                      <a:pt x="67839" y="204673"/>
                      <a:pt x="75115" y="204009"/>
                    </a:cubicBezTo>
                    <a:close/>
                    <a:moveTo>
                      <a:pt x="160774" y="0"/>
                    </a:moveTo>
                    <a:cubicBezTo>
                      <a:pt x="207681" y="0"/>
                      <a:pt x="245706" y="44777"/>
                      <a:pt x="245706" y="100013"/>
                    </a:cubicBezTo>
                    <a:cubicBezTo>
                      <a:pt x="245706" y="155249"/>
                      <a:pt x="207681" y="200026"/>
                      <a:pt x="160774" y="200026"/>
                    </a:cubicBezTo>
                    <a:cubicBezTo>
                      <a:pt x="113867" y="200026"/>
                      <a:pt x="75842" y="155249"/>
                      <a:pt x="75842" y="100013"/>
                    </a:cubicBezTo>
                    <a:cubicBezTo>
                      <a:pt x="75842" y="44777"/>
                      <a:pt x="113867" y="0"/>
                      <a:pt x="1607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</p:grpSp>
        <p:sp>
          <p:nvSpPr>
            <p:cNvPr id="21" name="iśḻiḋê"/>
            <p:cNvSpPr/>
            <p:nvPr/>
          </p:nvSpPr>
          <p:spPr bwMode="auto">
            <a:xfrm>
              <a:off x="5233569" y="3412182"/>
              <a:ext cx="1783080" cy="140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展示正在进行的资源任务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lt"/>
                <a:sym typeface="+mn-ea"/>
              </a:endParaRPr>
            </a:p>
            <a:p>
              <a:pPr lvl="0" algn="ctr">
                <a:spcAft>
                  <a:spcPts val="120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通过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柱状图进行调度情况的直观比对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lt"/>
                <a:sym typeface="+mn-ea"/>
              </a:endParaRPr>
            </a:p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删除完成的任务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lt"/>
                <a:sym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362641" y="2403408"/>
            <a:ext cx="1890765" cy="3003904"/>
            <a:chOff x="7354928" y="2652963"/>
            <a:chExt cx="1890765" cy="3003904"/>
          </a:xfrm>
        </p:grpSpPr>
        <p:sp>
          <p:nvSpPr>
            <p:cNvPr id="25" name="îṩľïḑé"/>
            <p:cNvSpPr/>
            <p:nvPr/>
          </p:nvSpPr>
          <p:spPr bwMode="auto">
            <a:xfrm rot="5400000">
              <a:off x="7255190" y="3347599"/>
              <a:ext cx="2090241" cy="1890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</a:endParaRPr>
            </a:p>
          </p:txBody>
        </p:sp>
        <p:sp>
          <p:nvSpPr>
            <p:cNvPr id="26" name="iŝḻïďe"/>
            <p:cNvSpPr/>
            <p:nvPr/>
          </p:nvSpPr>
          <p:spPr bwMode="auto">
            <a:xfrm>
              <a:off x="7356569" y="2652963"/>
              <a:ext cx="1887483" cy="5469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numCol="1" rtlCol="0" anchor="ctr" anchorCtr="1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lt"/>
                  <a:cs typeface="+mn-cs"/>
                  <a:sym typeface="+mn-ea"/>
                </a:rPr>
                <a:t>库存列表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</p:txBody>
        </p:sp>
        <p:grpSp>
          <p:nvGrpSpPr>
            <p:cNvPr id="27" name="íšḻïde"/>
            <p:cNvGrpSpPr/>
            <p:nvPr/>
          </p:nvGrpSpPr>
          <p:grpSpPr>
            <a:xfrm>
              <a:off x="7958959" y="4974165"/>
              <a:ext cx="682702" cy="682702"/>
              <a:chOff x="7970389" y="4908939"/>
              <a:chExt cx="682702" cy="682702"/>
            </a:xfrm>
          </p:grpSpPr>
          <p:sp>
            <p:nvSpPr>
              <p:cNvPr id="29" name="iṡļíḋè"/>
              <p:cNvSpPr/>
              <p:nvPr/>
            </p:nvSpPr>
            <p:spPr bwMode="auto">
              <a:xfrm>
                <a:off x="7970389" y="4908939"/>
                <a:ext cx="682702" cy="68270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  <p:sp>
            <p:nvSpPr>
              <p:cNvPr id="30" name="íşḷîḓê"/>
              <p:cNvSpPr/>
              <p:nvPr/>
            </p:nvSpPr>
            <p:spPr bwMode="auto">
              <a:xfrm>
                <a:off x="8138848" y="5069129"/>
                <a:ext cx="345783" cy="362322"/>
              </a:xfrm>
              <a:custGeom>
                <a:avLst/>
                <a:gdLst>
                  <a:gd name="connsiteX0" fmla="*/ 75115 w 321487"/>
                  <a:gd name="connsiteY0" fmla="*/ 204009 h 336863"/>
                  <a:gd name="connsiteX1" fmla="*/ 94628 w 321487"/>
                  <a:gd name="connsiteY1" fmla="*/ 207993 h 336863"/>
                  <a:gd name="connsiteX2" fmla="*/ 114472 w 321487"/>
                  <a:gd name="connsiteY2" fmla="*/ 225257 h 336863"/>
                  <a:gd name="connsiteX3" fmla="*/ 156805 w 321487"/>
                  <a:gd name="connsiteY3" fmla="*/ 239866 h 336863"/>
                  <a:gd name="connsiteX4" fmla="*/ 170035 w 321487"/>
                  <a:gd name="connsiteY4" fmla="*/ 239866 h 336863"/>
                  <a:gd name="connsiteX5" fmla="*/ 212368 w 321487"/>
                  <a:gd name="connsiteY5" fmla="*/ 225257 h 336863"/>
                  <a:gd name="connsiteX6" fmla="*/ 230889 w 321487"/>
                  <a:gd name="connsiteY6" fmla="*/ 207993 h 336863"/>
                  <a:gd name="connsiteX7" fmla="*/ 269254 w 321487"/>
                  <a:gd name="connsiteY7" fmla="*/ 215961 h 336863"/>
                  <a:gd name="connsiteX8" fmla="*/ 310264 w 321487"/>
                  <a:gd name="connsiteY8" fmla="*/ 286346 h 336863"/>
                  <a:gd name="connsiteX9" fmla="*/ 316879 w 321487"/>
                  <a:gd name="connsiteY9" fmla="*/ 302282 h 336863"/>
                  <a:gd name="connsiteX10" fmla="*/ 319524 w 321487"/>
                  <a:gd name="connsiteY10" fmla="*/ 327514 h 336863"/>
                  <a:gd name="connsiteX11" fmla="*/ 295712 w 321487"/>
                  <a:gd name="connsiteY11" fmla="*/ 336810 h 336863"/>
                  <a:gd name="connsiteX12" fmla="*/ 28482 w 321487"/>
                  <a:gd name="connsiteY12" fmla="*/ 336810 h 336863"/>
                  <a:gd name="connsiteX13" fmla="*/ 2024 w 321487"/>
                  <a:gd name="connsiteY13" fmla="*/ 327514 h 336863"/>
                  <a:gd name="connsiteX14" fmla="*/ 3347 w 321487"/>
                  <a:gd name="connsiteY14" fmla="*/ 302282 h 336863"/>
                  <a:gd name="connsiteX15" fmla="*/ 11284 w 321487"/>
                  <a:gd name="connsiteY15" fmla="*/ 286346 h 336863"/>
                  <a:gd name="connsiteX16" fmla="*/ 53618 w 321487"/>
                  <a:gd name="connsiteY16" fmla="*/ 215961 h 336863"/>
                  <a:gd name="connsiteX17" fmla="*/ 75115 w 321487"/>
                  <a:gd name="connsiteY17" fmla="*/ 204009 h 336863"/>
                  <a:gd name="connsiteX18" fmla="*/ 160774 w 321487"/>
                  <a:gd name="connsiteY18" fmla="*/ 0 h 336863"/>
                  <a:gd name="connsiteX19" fmla="*/ 245706 w 321487"/>
                  <a:gd name="connsiteY19" fmla="*/ 100013 h 336863"/>
                  <a:gd name="connsiteX20" fmla="*/ 160774 w 321487"/>
                  <a:gd name="connsiteY20" fmla="*/ 200026 h 336863"/>
                  <a:gd name="connsiteX21" fmla="*/ 75842 w 321487"/>
                  <a:gd name="connsiteY21" fmla="*/ 100013 h 336863"/>
                  <a:gd name="connsiteX22" fmla="*/ 160774 w 321487"/>
                  <a:gd name="connsiteY22" fmla="*/ 0 h 33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487" h="336863">
                    <a:moveTo>
                      <a:pt x="75115" y="204009"/>
                    </a:moveTo>
                    <a:cubicBezTo>
                      <a:pt x="82391" y="203345"/>
                      <a:pt x="89337" y="205337"/>
                      <a:pt x="94628" y="207993"/>
                    </a:cubicBezTo>
                    <a:cubicBezTo>
                      <a:pt x="101243" y="211977"/>
                      <a:pt x="109180" y="221273"/>
                      <a:pt x="114472" y="225257"/>
                    </a:cubicBezTo>
                    <a:cubicBezTo>
                      <a:pt x="121087" y="231897"/>
                      <a:pt x="134316" y="239866"/>
                      <a:pt x="156805" y="239866"/>
                    </a:cubicBezTo>
                    <a:cubicBezTo>
                      <a:pt x="170035" y="239866"/>
                      <a:pt x="170035" y="239866"/>
                      <a:pt x="170035" y="239866"/>
                    </a:cubicBezTo>
                    <a:cubicBezTo>
                      <a:pt x="191201" y="239866"/>
                      <a:pt x="204431" y="231897"/>
                      <a:pt x="212368" y="225257"/>
                    </a:cubicBezTo>
                    <a:cubicBezTo>
                      <a:pt x="217660" y="221273"/>
                      <a:pt x="224274" y="210649"/>
                      <a:pt x="230889" y="207993"/>
                    </a:cubicBezTo>
                    <a:cubicBezTo>
                      <a:pt x="241472" y="202681"/>
                      <a:pt x="256024" y="200025"/>
                      <a:pt x="269254" y="215961"/>
                    </a:cubicBezTo>
                    <a:cubicBezTo>
                      <a:pt x="291743" y="241194"/>
                      <a:pt x="310264" y="286346"/>
                      <a:pt x="310264" y="286346"/>
                    </a:cubicBezTo>
                    <a:cubicBezTo>
                      <a:pt x="316879" y="302282"/>
                      <a:pt x="316879" y="302282"/>
                      <a:pt x="316879" y="302282"/>
                    </a:cubicBezTo>
                    <a:cubicBezTo>
                      <a:pt x="320847" y="308922"/>
                      <a:pt x="323493" y="320874"/>
                      <a:pt x="319524" y="327514"/>
                    </a:cubicBezTo>
                    <a:cubicBezTo>
                      <a:pt x="311587" y="338138"/>
                      <a:pt x="295712" y="336810"/>
                      <a:pt x="295712" y="336810"/>
                    </a:cubicBezTo>
                    <a:lnTo>
                      <a:pt x="28482" y="336810"/>
                    </a:lnTo>
                    <a:cubicBezTo>
                      <a:pt x="28482" y="336810"/>
                      <a:pt x="9962" y="338138"/>
                      <a:pt x="2024" y="327514"/>
                    </a:cubicBezTo>
                    <a:cubicBezTo>
                      <a:pt x="-1945" y="320874"/>
                      <a:pt x="701" y="308922"/>
                      <a:pt x="3347" y="302282"/>
                    </a:cubicBezTo>
                    <a:cubicBezTo>
                      <a:pt x="11284" y="286346"/>
                      <a:pt x="11284" y="286346"/>
                      <a:pt x="11284" y="286346"/>
                    </a:cubicBezTo>
                    <a:cubicBezTo>
                      <a:pt x="11284" y="286346"/>
                      <a:pt x="31128" y="241194"/>
                      <a:pt x="53618" y="215961"/>
                    </a:cubicBezTo>
                    <a:cubicBezTo>
                      <a:pt x="60233" y="207993"/>
                      <a:pt x="67839" y="204673"/>
                      <a:pt x="75115" y="204009"/>
                    </a:cubicBezTo>
                    <a:close/>
                    <a:moveTo>
                      <a:pt x="160774" y="0"/>
                    </a:moveTo>
                    <a:cubicBezTo>
                      <a:pt x="207681" y="0"/>
                      <a:pt x="245706" y="44777"/>
                      <a:pt x="245706" y="100013"/>
                    </a:cubicBezTo>
                    <a:cubicBezTo>
                      <a:pt x="245706" y="155249"/>
                      <a:pt x="207681" y="200026"/>
                      <a:pt x="160774" y="200026"/>
                    </a:cubicBezTo>
                    <a:cubicBezTo>
                      <a:pt x="113867" y="200026"/>
                      <a:pt x="75842" y="155249"/>
                      <a:pt x="75842" y="100013"/>
                    </a:cubicBezTo>
                    <a:cubicBezTo>
                      <a:pt x="75842" y="44777"/>
                      <a:pt x="113867" y="0"/>
                      <a:pt x="1607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</p:grpSp>
        <p:sp>
          <p:nvSpPr>
            <p:cNvPr id="28" name="ïSḻïḑé"/>
            <p:cNvSpPr/>
            <p:nvPr/>
          </p:nvSpPr>
          <p:spPr bwMode="auto">
            <a:xfrm>
              <a:off x="7460337" y="3712052"/>
              <a:ext cx="1783715" cy="1214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140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lt"/>
                  <a:sym typeface="+mn-ea"/>
                </a:rPr>
                <a:t>展示几个分区的资源库存情况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lt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577653" y="1880898"/>
            <a:ext cx="1890765" cy="3003902"/>
            <a:chOff x="9559238" y="2652963"/>
            <a:chExt cx="1890765" cy="3003902"/>
          </a:xfrm>
        </p:grpSpPr>
        <p:sp>
          <p:nvSpPr>
            <p:cNvPr id="32" name="îş1îdé"/>
            <p:cNvSpPr/>
            <p:nvPr/>
          </p:nvSpPr>
          <p:spPr bwMode="auto">
            <a:xfrm rot="5400000">
              <a:off x="9459500" y="3347599"/>
              <a:ext cx="2090241" cy="1890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</a:endParaRPr>
            </a:p>
          </p:txBody>
        </p:sp>
        <p:sp>
          <p:nvSpPr>
            <p:cNvPr id="33" name="ïṥľïdé"/>
            <p:cNvSpPr/>
            <p:nvPr/>
          </p:nvSpPr>
          <p:spPr bwMode="auto">
            <a:xfrm>
              <a:off x="9560879" y="2652963"/>
              <a:ext cx="1887483" cy="5469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numCol="1" rtlCol="0" anchor="ctr" anchorCtr="1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ea typeface="+mn-lt"/>
                  <a:sym typeface="+mn-ea"/>
                </a:rPr>
                <a:t>资源分配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</p:txBody>
        </p:sp>
        <p:grpSp>
          <p:nvGrpSpPr>
            <p:cNvPr id="34" name="íS1ïḑe"/>
            <p:cNvGrpSpPr/>
            <p:nvPr/>
          </p:nvGrpSpPr>
          <p:grpSpPr>
            <a:xfrm>
              <a:off x="10163269" y="4974163"/>
              <a:ext cx="682702" cy="682702"/>
              <a:chOff x="10186128" y="4908939"/>
              <a:chExt cx="682702" cy="682702"/>
            </a:xfrm>
          </p:grpSpPr>
          <p:sp>
            <p:nvSpPr>
              <p:cNvPr id="36" name="íṧļide"/>
              <p:cNvSpPr/>
              <p:nvPr/>
            </p:nvSpPr>
            <p:spPr bwMode="auto">
              <a:xfrm>
                <a:off x="10186128" y="4908939"/>
                <a:ext cx="682702" cy="68270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  <p:sp>
            <p:nvSpPr>
              <p:cNvPr id="37" name="ïṥ1îďè"/>
              <p:cNvSpPr/>
              <p:nvPr/>
            </p:nvSpPr>
            <p:spPr bwMode="auto">
              <a:xfrm>
                <a:off x="10354587" y="5069129"/>
                <a:ext cx="345783" cy="362322"/>
              </a:xfrm>
              <a:custGeom>
                <a:avLst/>
                <a:gdLst>
                  <a:gd name="connsiteX0" fmla="*/ 75115 w 321487"/>
                  <a:gd name="connsiteY0" fmla="*/ 204009 h 336863"/>
                  <a:gd name="connsiteX1" fmla="*/ 94628 w 321487"/>
                  <a:gd name="connsiteY1" fmla="*/ 207993 h 336863"/>
                  <a:gd name="connsiteX2" fmla="*/ 114472 w 321487"/>
                  <a:gd name="connsiteY2" fmla="*/ 225257 h 336863"/>
                  <a:gd name="connsiteX3" fmla="*/ 156805 w 321487"/>
                  <a:gd name="connsiteY3" fmla="*/ 239866 h 336863"/>
                  <a:gd name="connsiteX4" fmla="*/ 170035 w 321487"/>
                  <a:gd name="connsiteY4" fmla="*/ 239866 h 336863"/>
                  <a:gd name="connsiteX5" fmla="*/ 212368 w 321487"/>
                  <a:gd name="connsiteY5" fmla="*/ 225257 h 336863"/>
                  <a:gd name="connsiteX6" fmla="*/ 230889 w 321487"/>
                  <a:gd name="connsiteY6" fmla="*/ 207993 h 336863"/>
                  <a:gd name="connsiteX7" fmla="*/ 269254 w 321487"/>
                  <a:gd name="connsiteY7" fmla="*/ 215961 h 336863"/>
                  <a:gd name="connsiteX8" fmla="*/ 310264 w 321487"/>
                  <a:gd name="connsiteY8" fmla="*/ 286346 h 336863"/>
                  <a:gd name="connsiteX9" fmla="*/ 316879 w 321487"/>
                  <a:gd name="connsiteY9" fmla="*/ 302282 h 336863"/>
                  <a:gd name="connsiteX10" fmla="*/ 319524 w 321487"/>
                  <a:gd name="connsiteY10" fmla="*/ 327514 h 336863"/>
                  <a:gd name="connsiteX11" fmla="*/ 295712 w 321487"/>
                  <a:gd name="connsiteY11" fmla="*/ 336810 h 336863"/>
                  <a:gd name="connsiteX12" fmla="*/ 28482 w 321487"/>
                  <a:gd name="connsiteY12" fmla="*/ 336810 h 336863"/>
                  <a:gd name="connsiteX13" fmla="*/ 2024 w 321487"/>
                  <a:gd name="connsiteY13" fmla="*/ 327514 h 336863"/>
                  <a:gd name="connsiteX14" fmla="*/ 3347 w 321487"/>
                  <a:gd name="connsiteY14" fmla="*/ 302282 h 336863"/>
                  <a:gd name="connsiteX15" fmla="*/ 11284 w 321487"/>
                  <a:gd name="connsiteY15" fmla="*/ 286346 h 336863"/>
                  <a:gd name="connsiteX16" fmla="*/ 53618 w 321487"/>
                  <a:gd name="connsiteY16" fmla="*/ 215961 h 336863"/>
                  <a:gd name="connsiteX17" fmla="*/ 75115 w 321487"/>
                  <a:gd name="connsiteY17" fmla="*/ 204009 h 336863"/>
                  <a:gd name="connsiteX18" fmla="*/ 160774 w 321487"/>
                  <a:gd name="connsiteY18" fmla="*/ 0 h 336863"/>
                  <a:gd name="connsiteX19" fmla="*/ 245706 w 321487"/>
                  <a:gd name="connsiteY19" fmla="*/ 100013 h 336863"/>
                  <a:gd name="connsiteX20" fmla="*/ 160774 w 321487"/>
                  <a:gd name="connsiteY20" fmla="*/ 200026 h 336863"/>
                  <a:gd name="connsiteX21" fmla="*/ 75842 w 321487"/>
                  <a:gd name="connsiteY21" fmla="*/ 100013 h 336863"/>
                  <a:gd name="connsiteX22" fmla="*/ 160774 w 321487"/>
                  <a:gd name="connsiteY22" fmla="*/ 0 h 33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487" h="336863">
                    <a:moveTo>
                      <a:pt x="75115" y="204009"/>
                    </a:moveTo>
                    <a:cubicBezTo>
                      <a:pt x="82391" y="203345"/>
                      <a:pt x="89337" y="205337"/>
                      <a:pt x="94628" y="207993"/>
                    </a:cubicBezTo>
                    <a:cubicBezTo>
                      <a:pt x="101243" y="211977"/>
                      <a:pt x="109180" y="221273"/>
                      <a:pt x="114472" y="225257"/>
                    </a:cubicBezTo>
                    <a:cubicBezTo>
                      <a:pt x="121087" y="231897"/>
                      <a:pt x="134316" y="239866"/>
                      <a:pt x="156805" y="239866"/>
                    </a:cubicBezTo>
                    <a:cubicBezTo>
                      <a:pt x="170035" y="239866"/>
                      <a:pt x="170035" y="239866"/>
                      <a:pt x="170035" y="239866"/>
                    </a:cubicBezTo>
                    <a:cubicBezTo>
                      <a:pt x="191201" y="239866"/>
                      <a:pt x="204431" y="231897"/>
                      <a:pt x="212368" y="225257"/>
                    </a:cubicBezTo>
                    <a:cubicBezTo>
                      <a:pt x="217660" y="221273"/>
                      <a:pt x="224274" y="210649"/>
                      <a:pt x="230889" y="207993"/>
                    </a:cubicBezTo>
                    <a:cubicBezTo>
                      <a:pt x="241472" y="202681"/>
                      <a:pt x="256024" y="200025"/>
                      <a:pt x="269254" y="215961"/>
                    </a:cubicBezTo>
                    <a:cubicBezTo>
                      <a:pt x="291743" y="241194"/>
                      <a:pt x="310264" y="286346"/>
                      <a:pt x="310264" y="286346"/>
                    </a:cubicBezTo>
                    <a:cubicBezTo>
                      <a:pt x="316879" y="302282"/>
                      <a:pt x="316879" y="302282"/>
                      <a:pt x="316879" y="302282"/>
                    </a:cubicBezTo>
                    <a:cubicBezTo>
                      <a:pt x="320847" y="308922"/>
                      <a:pt x="323493" y="320874"/>
                      <a:pt x="319524" y="327514"/>
                    </a:cubicBezTo>
                    <a:cubicBezTo>
                      <a:pt x="311587" y="338138"/>
                      <a:pt x="295712" y="336810"/>
                      <a:pt x="295712" y="336810"/>
                    </a:cubicBezTo>
                    <a:lnTo>
                      <a:pt x="28482" y="336810"/>
                    </a:lnTo>
                    <a:cubicBezTo>
                      <a:pt x="28482" y="336810"/>
                      <a:pt x="9962" y="338138"/>
                      <a:pt x="2024" y="327514"/>
                    </a:cubicBezTo>
                    <a:cubicBezTo>
                      <a:pt x="-1945" y="320874"/>
                      <a:pt x="701" y="308922"/>
                      <a:pt x="3347" y="302282"/>
                    </a:cubicBezTo>
                    <a:cubicBezTo>
                      <a:pt x="11284" y="286346"/>
                      <a:pt x="11284" y="286346"/>
                      <a:pt x="11284" y="286346"/>
                    </a:cubicBezTo>
                    <a:cubicBezTo>
                      <a:pt x="11284" y="286346"/>
                      <a:pt x="31128" y="241194"/>
                      <a:pt x="53618" y="215961"/>
                    </a:cubicBezTo>
                    <a:cubicBezTo>
                      <a:pt x="60233" y="207993"/>
                      <a:pt x="67839" y="204673"/>
                      <a:pt x="75115" y="204009"/>
                    </a:cubicBezTo>
                    <a:close/>
                    <a:moveTo>
                      <a:pt x="160774" y="0"/>
                    </a:moveTo>
                    <a:cubicBezTo>
                      <a:pt x="207681" y="0"/>
                      <a:pt x="245706" y="44777"/>
                      <a:pt x="245706" y="100013"/>
                    </a:cubicBezTo>
                    <a:cubicBezTo>
                      <a:pt x="245706" y="155249"/>
                      <a:pt x="207681" y="200026"/>
                      <a:pt x="160774" y="200026"/>
                    </a:cubicBezTo>
                    <a:cubicBezTo>
                      <a:pt x="113867" y="200026"/>
                      <a:pt x="75842" y="155249"/>
                      <a:pt x="75842" y="100013"/>
                    </a:cubicBezTo>
                    <a:cubicBezTo>
                      <a:pt x="75842" y="44777"/>
                      <a:pt x="113867" y="0"/>
                      <a:pt x="1607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  <a:effectLst/>
            </p:spPr>
            <p:txBody>
              <a:bodyPr vert="horz" wrap="none" lIns="91440" tIns="45720" rIns="91440" bIns="45720" numCol="1" rtlCol="0" anchor="ctr" anchorCtr="1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</a:endParaRPr>
              </a:p>
            </p:txBody>
          </p:sp>
        </p:grpSp>
        <p:sp>
          <p:nvSpPr>
            <p:cNvPr id="35" name="işḷíďé"/>
            <p:cNvSpPr/>
            <p:nvPr/>
          </p:nvSpPr>
          <p:spPr bwMode="auto">
            <a:xfrm>
              <a:off x="9666553" y="3759133"/>
              <a:ext cx="1655822" cy="1214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lt"/>
                  <a:sym typeface="+mn-ea"/>
                </a:rPr>
                <a:t>管理员自主为区域分配通信资源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lt"/>
                <a:sym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16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43" name="文本框 42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02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平台功能介绍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0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3" name="文本框 2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03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数据库设计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5" y="1576657"/>
            <a:ext cx="4990776" cy="42392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46" y="1415832"/>
            <a:ext cx="7397598" cy="30444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838" y="2867233"/>
            <a:ext cx="4601461" cy="31094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71" y="955675"/>
            <a:ext cx="10237983" cy="5481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886" y="713125"/>
            <a:ext cx="8181778" cy="59991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17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3202" y="472886"/>
            <a:ext cx="9295016" cy="591222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3" name="文本框 2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04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代码结构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55984" y="0"/>
            <a:ext cx="289776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18</a:t>
            </a:r>
            <a:endParaRPr lang="zh-CN" altLang="en-US" sz="2000" b="1" dirty="0"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70" y="776989"/>
            <a:ext cx="10397296" cy="59681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67324" y="1086762"/>
            <a:ext cx="4003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</a:rPr>
              <a:t>前端：</a:t>
            </a:r>
            <a:r>
              <a:rPr lang="en-US" altLang="zh-CN" sz="2000" dirty="0" smtClean="0">
                <a:solidFill>
                  <a:schemeClr val="bg1"/>
                </a:solidFill>
              </a:rPr>
              <a:t>jsp+ajax+vis.js+highcharts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</a:rPr>
              <a:t>配置：</a:t>
            </a:r>
            <a:r>
              <a:rPr lang="en-US" altLang="zh-CN" sz="2000" dirty="0" smtClean="0">
                <a:solidFill>
                  <a:schemeClr val="bg1"/>
                </a:solidFill>
              </a:rPr>
              <a:t>pom.xml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37819" y="3761081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04 </a:t>
            </a:r>
            <a:r>
              <a:rPr lang="en-US" altLang="zh-CN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.</a:t>
            </a:r>
            <a:r>
              <a:rPr lang="zh-CN" alt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应急通信资源调度平台介绍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46697" y="1898099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02 .</a:t>
            </a:r>
            <a:r>
              <a: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系统设计概述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764453" y="282959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03 </a:t>
            </a:r>
            <a:r>
              <a:rPr lang="en-US" altLang="zh-CN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.</a:t>
            </a:r>
            <a:r>
              <a:rPr lang="zh-CN" alt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关键技术介绍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37819" y="96660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01 </a:t>
            </a:r>
            <a:r>
              <a:rPr lang="en-US" altLang="zh-CN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.</a:t>
            </a:r>
            <a:r>
              <a:rPr lang="zh-CN" alt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研究背景概述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52391" y="1247033"/>
            <a:ext cx="1509813" cy="29757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600" b="1" spc="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综艺体简" panose="02010609000101010101" pitchFamily="49" charset="-122"/>
              </a:rPr>
              <a:t>目</a:t>
            </a:r>
            <a:r>
              <a:rPr lang="en-US" altLang="zh-CN" sz="6600" b="1" spc="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综艺体简" panose="02010609000101010101" pitchFamily="49" charset="-122"/>
              </a:rPr>
              <a:t>·</a:t>
            </a:r>
            <a:r>
              <a:rPr lang="zh-CN" altLang="en-US" sz="6600" b="1" spc="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综艺体简" panose="02010609000101010101" pitchFamily="49" charset="-122"/>
              </a:rPr>
              <a:t>录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062204" y="4351648"/>
            <a:ext cx="725412" cy="725412"/>
            <a:chOff x="2845640" y="908155"/>
            <a:chExt cx="725412" cy="725412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2845640" y="1270861"/>
              <a:ext cx="72541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>
              <a:off x="2843254" y="1270861"/>
              <a:ext cx="72541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64453" y="469257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05 </a:t>
            </a:r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.</a:t>
            </a:r>
            <a:r>
              <a:rPr lang="zh-CN" alt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总结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64176" y="6368400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80921" y="710697"/>
            <a:ext cx="7032560" cy="6101065"/>
          </a:xfrm>
          <a:prstGeom prst="rect">
            <a:avLst/>
          </a:prstGeom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127131" y="100361"/>
            <a:ext cx="3722775" cy="520789"/>
            <a:chOff x="340267" y="189905"/>
            <a:chExt cx="3904343" cy="523220"/>
          </a:xfrm>
        </p:grpSpPr>
        <p:sp>
          <p:nvSpPr>
            <p:cNvPr id="7" name="文本框 6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05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运行结果展示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7272" y="710696"/>
            <a:ext cx="5873664" cy="6101066"/>
          </a:xfrm>
          <a:prstGeom prst="rect">
            <a:avLst/>
          </a:prstGeom>
          <a:ln>
            <a:solidFill>
              <a:srgbClr val="B7B7B7"/>
            </a:solidFill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2672179" y="710695"/>
            <a:ext cx="7131578" cy="6101067"/>
          </a:xfrm>
          <a:prstGeom prst="rect">
            <a:avLst/>
          </a:prstGeom>
          <a:ln>
            <a:solidFill>
              <a:srgbClr val="B7B7B7"/>
            </a:solidFill>
          </a:ln>
        </p:spPr>
      </p:pic>
      <p:pic>
        <p:nvPicPr>
          <p:cNvPr id="3" name="图片 2"/>
          <p:cNvPicPr/>
          <p:nvPr/>
        </p:nvPicPr>
        <p:blipFill>
          <a:blip r:embed="rId5"/>
          <a:stretch>
            <a:fillRect/>
          </a:stretch>
        </p:blipFill>
        <p:spPr>
          <a:xfrm>
            <a:off x="5133885" y="1620896"/>
            <a:ext cx="3176905" cy="2093595"/>
          </a:xfrm>
          <a:prstGeom prst="rect">
            <a:avLst/>
          </a:prstGeom>
          <a:ln>
            <a:solidFill>
              <a:srgbClr val="B7B7B7"/>
            </a:solidFill>
          </a:ln>
        </p:spPr>
      </p:pic>
      <p:pic>
        <p:nvPicPr>
          <p:cNvPr id="11" name="图片 10"/>
          <p:cNvPicPr/>
          <p:nvPr/>
        </p:nvPicPr>
        <p:blipFill rotWithShape="1">
          <a:blip r:embed="rId6"/>
          <a:srcRect t="4809" r="5403"/>
          <a:stretch/>
        </p:blipFill>
        <p:spPr bwMode="auto">
          <a:xfrm>
            <a:off x="6722337" y="2263954"/>
            <a:ext cx="3887381" cy="2287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19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8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41428" y="4345448"/>
            <a:ext cx="157915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FFFFFF"/>
                </a:solidFill>
                <a:ea typeface="微软雅黑 Light" panose="020B0502040204020203" pitchFamily="34" charset="-122"/>
              </a:rPr>
              <a:t>总结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72877" y="1921539"/>
            <a:ext cx="4516255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Part 5</a:t>
            </a:r>
            <a:endParaRPr kumimoji="0" lang="zh-CN" altLang="en-US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71104" y="519457"/>
            <a:ext cx="5849791" cy="58497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7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0320" y="947854"/>
            <a:ext cx="12212320" cy="5207619"/>
          </a:xfrm>
          <a:prstGeom prst="rect">
            <a:avLst/>
          </a:prstGeom>
          <a:solidFill>
            <a:srgbClr val="43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33" name="文本框 32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01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总结</a:t>
              </a:r>
              <a:r>
                <a:rPr lang="en-US" altLang="zh-CN" dirty="0" smtClean="0">
                  <a:ea typeface="微软雅黑 Light" panose="020B0502040204020203" pitchFamily="34" charset="-122"/>
                </a:rPr>
                <a:t>&amp;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展望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870706" y="1551115"/>
            <a:ext cx="73365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本系统将深度学习技术融入了资源调度算法中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在设计调度算法时对不同需求的人群进行区分，分类考虑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改善深度学习模型</a:t>
            </a:r>
            <a:r>
              <a:rPr lang="zh-CN" altLang="en-US" sz="2000" dirty="0">
                <a:solidFill>
                  <a:schemeClr val="bg1"/>
                </a:solidFill>
              </a:rPr>
              <a:t>预测</a:t>
            </a:r>
            <a:r>
              <a:rPr lang="zh-CN" altLang="en-US" sz="2000" dirty="0" smtClean="0">
                <a:solidFill>
                  <a:schemeClr val="bg1"/>
                </a:solidFill>
              </a:rPr>
              <a:t>效果，增加识别场景的种类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完成更多系统功能并整合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41513" y="6345044"/>
            <a:ext cx="5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21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8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02146" y="2628745"/>
            <a:ext cx="6800271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0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综艺体简" panose="02010609000101010101" pitchFamily="49" charset="-122"/>
              </a:rPr>
              <a:t>谢谢</a:t>
            </a:r>
            <a:endParaRPr lang="zh-CN" altLang="en-US" sz="100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71104" y="519457"/>
            <a:ext cx="5849791" cy="584979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95893" y="-1755754"/>
            <a:ext cx="10400212" cy="1040021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712107" y="4100806"/>
            <a:ext cx="725412" cy="725412"/>
            <a:chOff x="2845640" y="908155"/>
            <a:chExt cx="725412" cy="72541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845640" y="1270861"/>
              <a:ext cx="725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>
              <a:off x="2843254" y="1270861"/>
              <a:ext cx="725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52130" y="4493172"/>
            <a:ext cx="255774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+mn-cs"/>
              </a:rPr>
              <a:t>研究背景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72877" y="1921539"/>
            <a:ext cx="4516255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Part 1</a:t>
            </a:r>
            <a:endParaRPr kumimoji="0" lang="zh-CN" altLang="en-US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71104" y="519457"/>
            <a:ext cx="5849791" cy="58497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53025" y="6369248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48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40267" y="189905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dirty="0" smtClean="0">
                <a:ea typeface="微软雅黑 Light" panose="020B0502040204020203" pitchFamily="34" charset="-122"/>
              </a:rPr>
              <a:t>01 </a:t>
            </a:r>
            <a:r>
              <a:rPr lang="zh-CN" altLang="en-US" dirty="0" smtClean="0">
                <a:ea typeface="微软雅黑 Light" panose="020B0502040204020203" pitchFamily="34" charset="-122"/>
              </a:rPr>
              <a:t>研究背景概述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2259" y="667068"/>
            <a:ext cx="65162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053884" y="2415327"/>
            <a:ext cx="1603714" cy="1603712"/>
            <a:chOff x="5294144" y="3200398"/>
            <a:chExt cx="1603714" cy="1603712"/>
          </a:xfrm>
        </p:grpSpPr>
        <p:sp>
          <p:nvSpPr>
            <p:cNvPr id="28" name="íšļîďé"/>
            <p:cNvSpPr/>
            <p:nvPr/>
          </p:nvSpPr>
          <p:spPr>
            <a:xfrm>
              <a:off x="5294144" y="3200398"/>
              <a:ext cx="1603714" cy="16037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9" name="íšļîďé"/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微软雅黑 Light" panose="020B0502040204020203" pitchFamily="34" charset="-122"/>
              </a:endParaRPr>
            </a:p>
          </p:txBody>
        </p:sp>
      </p:grpSp>
      <p:sp>
        <p:nvSpPr>
          <p:cNvPr id="9" name="AutoShape 23"/>
          <p:cNvSpPr/>
          <p:nvPr/>
        </p:nvSpPr>
        <p:spPr bwMode="auto">
          <a:xfrm>
            <a:off x="3761165" y="2006539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914400">
              <a:lnSpc>
                <a:spcPct val="120000"/>
              </a:lnSpc>
              <a:defRPr/>
            </a:pPr>
            <a:endParaRPr lang="id-ID" sz="900" dirty="0">
              <a:solidFill>
                <a:prstClr val="white"/>
              </a:solidFill>
              <a:latin typeface="等线"/>
              <a:ea typeface="方正黑体简体" panose="02010601030101010101" pitchFamily="2" charset="-122"/>
              <a:cs typeface="+mn-lt"/>
              <a:sym typeface="+mn-lt"/>
            </a:endParaRPr>
          </a:p>
        </p:txBody>
      </p:sp>
      <p:sp>
        <p:nvSpPr>
          <p:cNvPr id="10" name="AutoShape 24"/>
          <p:cNvSpPr/>
          <p:nvPr/>
        </p:nvSpPr>
        <p:spPr bwMode="auto">
          <a:xfrm>
            <a:off x="3761165" y="3009046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914400">
              <a:lnSpc>
                <a:spcPct val="120000"/>
              </a:lnSpc>
              <a:defRPr/>
            </a:pPr>
            <a:endParaRPr lang="id-ID" sz="900" dirty="0">
              <a:solidFill>
                <a:prstClr val="white"/>
              </a:solidFill>
              <a:latin typeface="等线"/>
              <a:ea typeface="方正黑体简体" panose="02010601030101010101" pitchFamily="2" charset="-122"/>
              <a:cs typeface="+mn-lt"/>
              <a:sym typeface="+mn-lt"/>
            </a:endParaRPr>
          </a:p>
        </p:txBody>
      </p:sp>
      <p:sp>
        <p:nvSpPr>
          <p:cNvPr id="11" name="AutoShape 25"/>
          <p:cNvSpPr/>
          <p:nvPr/>
        </p:nvSpPr>
        <p:spPr bwMode="auto">
          <a:xfrm>
            <a:off x="3761165" y="4010757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914400">
              <a:lnSpc>
                <a:spcPct val="120000"/>
              </a:lnSpc>
              <a:defRPr/>
            </a:pPr>
            <a:endParaRPr lang="id-ID" sz="900" dirty="0">
              <a:solidFill>
                <a:prstClr val="white"/>
              </a:solidFill>
              <a:latin typeface="等线"/>
              <a:ea typeface="方正黑体简体" panose="02010601030101010101" pitchFamily="2" charset="-122"/>
              <a:cs typeface="+mn-lt"/>
              <a:sym typeface="+mn-lt"/>
            </a:endParaRPr>
          </a:p>
        </p:txBody>
      </p:sp>
      <p:sp>
        <p:nvSpPr>
          <p:cNvPr id="12" name="AutoShape 27"/>
          <p:cNvSpPr/>
          <p:nvPr/>
        </p:nvSpPr>
        <p:spPr bwMode="auto">
          <a:xfrm>
            <a:off x="3770690" y="2093852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 anchor="ctr"/>
          <a:lstStyle>
            <a:lvl1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650" b="1" dirty="0">
                <a:solidFill>
                  <a:prstClr val="white"/>
                </a:solidFill>
                <a:latin typeface="等线"/>
                <a:ea typeface="方正黑体简体" panose="02010601030101010101" pitchFamily="2" charset="-122"/>
                <a:cs typeface="+mn-lt"/>
                <a:sym typeface="+mn-lt"/>
              </a:rPr>
              <a:t>01</a:t>
            </a:r>
          </a:p>
        </p:txBody>
      </p:sp>
      <p:sp>
        <p:nvSpPr>
          <p:cNvPr id="13" name="AutoShape 28"/>
          <p:cNvSpPr/>
          <p:nvPr/>
        </p:nvSpPr>
        <p:spPr bwMode="auto">
          <a:xfrm>
            <a:off x="3770690" y="3086832"/>
            <a:ext cx="416719" cy="329407"/>
          </a:xfrm>
          <a:custGeom>
            <a:avLst/>
            <a:gdLst>
              <a:gd name="T0" fmla="*/ 416719 w 21600"/>
              <a:gd name="T1" fmla="*/ 329407 h 21600"/>
              <a:gd name="T2" fmla="*/ 416719 w 21600"/>
              <a:gd name="T3" fmla="*/ 329407 h 21600"/>
              <a:gd name="T4" fmla="*/ 416719 w 21600"/>
              <a:gd name="T5" fmla="*/ 329407 h 21600"/>
              <a:gd name="T6" fmla="*/ 416719 w 21600"/>
              <a:gd name="T7" fmla="*/ 32940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 anchor="ctr"/>
          <a:lstStyle>
            <a:lvl1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650" b="1" dirty="0">
                <a:solidFill>
                  <a:prstClr val="white"/>
                </a:solidFill>
                <a:latin typeface="等线"/>
                <a:ea typeface="方正黑体简体" panose="02010601030101010101" pitchFamily="2" charset="-122"/>
                <a:cs typeface="+mn-lt"/>
                <a:sym typeface="+mn-lt"/>
              </a:rPr>
              <a:t>02</a:t>
            </a:r>
          </a:p>
        </p:txBody>
      </p:sp>
      <p:sp>
        <p:nvSpPr>
          <p:cNvPr id="14" name="AutoShape 29"/>
          <p:cNvSpPr/>
          <p:nvPr/>
        </p:nvSpPr>
        <p:spPr bwMode="auto">
          <a:xfrm>
            <a:off x="3770690" y="4098071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 anchor="ctr"/>
          <a:lstStyle>
            <a:lvl1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650" b="1" dirty="0">
                <a:solidFill>
                  <a:prstClr val="white"/>
                </a:solidFill>
                <a:latin typeface="等线"/>
                <a:ea typeface="方正黑体简体" panose="02010601030101010101" pitchFamily="2" charset="-122"/>
                <a:cs typeface="+mn-lt"/>
                <a:sym typeface="+mn-lt"/>
              </a:rPr>
              <a:t>03</a:t>
            </a:r>
          </a:p>
        </p:txBody>
      </p:sp>
      <p:sp>
        <p:nvSpPr>
          <p:cNvPr id="15" name="AutoShape 30"/>
          <p:cNvSpPr/>
          <p:nvPr/>
        </p:nvSpPr>
        <p:spPr bwMode="auto">
          <a:xfrm>
            <a:off x="3770689" y="4513994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 anchor="ctr"/>
          <a:lstStyle>
            <a:lvl1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37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3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650" b="1" dirty="0" smtClean="0">
                <a:solidFill>
                  <a:prstClr val="white"/>
                </a:solidFill>
                <a:latin typeface="等线"/>
                <a:ea typeface="方正黑体简体" panose="02010601030101010101" pitchFamily="2" charset="-122"/>
                <a:cs typeface="+mn-lt"/>
                <a:sym typeface="+mn-lt"/>
              </a:rPr>
              <a:t>4</a:t>
            </a:r>
            <a:endParaRPr lang="en-US" sz="1650" b="1" dirty="0">
              <a:solidFill>
                <a:prstClr val="white"/>
              </a:solidFill>
              <a:latin typeface="等线"/>
              <a:ea typeface="方正黑体简体" panose="02010601030101010101" pitchFamily="2" charset="-122"/>
              <a:cs typeface="+mn-lt"/>
              <a:sym typeface="+mn-lt"/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4244610" y="2115474"/>
            <a:ext cx="6953700" cy="3753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spcBef>
                <a:spcPts val="0"/>
              </a:spcBef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自然灾害多发安全事故频发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应急救灾系统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7" name="Subtitle 2"/>
          <p:cNvSpPr txBox="1"/>
          <p:nvPr/>
        </p:nvSpPr>
        <p:spPr>
          <a:xfrm>
            <a:off x="4244610" y="3109413"/>
            <a:ext cx="7321689" cy="38437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spcBef>
                <a:spcPts val="0"/>
              </a:spcBef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+mn-ea"/>
                <a:sym typeface="+mn-ea"/>
              </a:rPr>
              <a:t>救灾现场指挥调度，重要信息传播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sym typeface="+mn-ea"/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sym typeface="+mn-ea"/>
              </a:rPr>
              <a:t>应急通信系统</a:t>
            </a:r>
            <a:endParaRPr lang="zh-CN" altLang="en-US" kern="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Subtitle 2"/>
          <p:cNvSpPr txBox="1"/>
          <p:nvPr/>
        </p:nvSpPr>
        <p:spPr>
          <a:xfrm>
            <a:off x="4244610" y="4112330"/>
            <a:ext cx="5468733" cy="36628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设计合理高效的应急通信资源调度系统</a:t>
            </a:r>
            <a:endParaRPr lang="zh-CN" altLang="en-US" kern="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24539" y="6345044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3</a:t>
            </a:r>
            <a:endParaRPr lang="zh-CN" altLang="en-US" sz="20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40267" y="189905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dirty="0" smtClean="0">
                <a:ea typeface="微软雅黑 Light" panose="020B0502040204020203" pitchFamily="34" charset="-122"/>
              </a:rPr>
              <a:t>02 </a:t>
            </a:r>
            <a:r>
              <a:rPr lang="zh-CN" altLang="en-US" dirty="0" smtClean="0">
                <a:ea typeface="微软雅黑 Light" panose="020B0502040204020203" pitchFamily="34" charset="-122"/>
              </a:rPr>
              <a:t>应急通信技术成果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2259" y="667068"/>
            <a:ext cx="65162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053884" y="2505832"/>
            <a:ext cx="1603714" cy="1603712"/>
            <a:chOff x="5294144" y="3200400"/>
            <a:chExt cx="1603714" cy="1603712"/>
          </a:xfrm>
        </p:grpSpPr>
        <p:sp>
          <p:nvSpPr>
            <p:cNvPr id="28" name="íšļîďé"/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9" name="íšļîďé"/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添加标题"/>
          <p:cNvSpPr txBox="1"/>
          <p:nvPr/>
        </p:nvSpPr>
        <p:spPr>
          <a:xfrm>
            <a:off x="3796037" y="1871102"/>
            <a:ext cx="3018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</a:rPr>
              <a:t>应急通信网络</a:t>
            </a:r>
            <a:endParaRPr lang="en-US" altLang="zh-CN" sz="2800" b="1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</a:rPr>
              <a:t>有线网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</a:rPr>
              <a:t>移动通信网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</a:rPr>
              <a:t>卫星网络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</a:rPr>
              <a:t>集群系统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</a:rPr>
              <a:t>互联网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15" name="添加标题"/>
          <p:cNvSpPr txBox="1"/>
          <p:nvPr/>
        </p:nvSpPr>
        <p:spPr>
          <a:xfrm>
            <a:off x="7432221" y="1871102"/>
            <a:ext cx="3727626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</a:rPr>
              <a:t>应急通信技术</a:t>
            </a:r>
            <a:endParaRPr lang="en-US" altLang="zh-CN" sz="2800" b="1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  <a:sym typeface="+mn-ea"/>
              </a:rPr>
              <a:t>D2D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  <a:sym typeface="+mn-ea"/>
              </a:rPr>
              <a:t>技术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  <a:sym typeface="+mn-ea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  <a:sym typeface="+mn-ea"/>
              </a:rPr>
              <a:t>无线自组网络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  <a:sym typeface="+mn-ea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  <a:sym typeface="+mn-ea"/>
              </a:rPr>
              <a:t>无人机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  <a:sym typeface="+mn-ea"/>
            </a:endParaRPr>
          </a:p>
          <a:p>
            <a:pPr marL="742950" lvl="1" indent="-285750" algn="just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等线"/>
                <a:sym typeface="+mn-ea"/>
              </a:rPr>
              <a:t>超级基站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  <a:sym typeface="+mn-ea"/>
            </a:endParaRPr>
          </a:p>
          <a:p>
            <a:pPr algn="just" defTabSz="914400">
              <a:lnSpc>
                <a:spcPct val="150000"/>
              </a:lnSpc>
              <a:defRPr/>
            </a:pP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等线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53025" y="6378498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66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66307" y="4345448"/>
            <a:ext cx="245938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 algn="dist">
              <a:defRPr/>
            </a:pPr>
            <a:r>
              <a:rPr lang="zh-CN" altLang="en-US" sz="4400" dirty="0" smtClean="0">
                <a:solidFill>
                  <a:srgbClr val="FFFFFF"/>
                </a:solidFill>
                <a:ea typeface="微软雅黑 Light" panose="020B0502040204020203" pitchFamily="34" charset="-122"/>
              </a:rPr>
              <a:t>系统设计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72877" y="1921539"/>
            <a:ext cx="4516255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Part 2</a:t>
            </a:r>
            <a:endParaRPr kumimoji="0" lang="zh-CN" altLang="en-US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71104" y="519457"/>
            <a:ext cx="5849791" cy="58497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53025" y="6369248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FF"/>
                </a:solidFill>
                <a:latin typeface="+mn-ea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7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29" name="文本框 28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01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系统工作流程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 descr="C:\Users\lenovo\Desktop\毕设\展示PPT\未命名文件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t="11089" r="9408" b="16038"/>
          <a:stretch/>
        </p:blipFill>
        <p:spPr bwMode="auto">
          <a:xfrm>
            <a:off x="1053884" y="1571207"/>
            <a:ext cx="7033217" cy="37824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8881833" y="2876267"/>
            <a:ext cx="2766570" cy="11723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marR="0" lvl="0" indent="-28575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lt"/>
              </a:rPr>
              <a:t>灾情发现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ea typeface="+mn-lt"/>
            </a:endParaRPr>
          </a:p>
          <a:p>
            <a:pPr marL="285750" marR="0" lvl="0" indent="-28575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ea typeface="+mn-lt"/>
              </a:rPr>
              <a:t>调度算法计算</a:t>
            </a:r>
            <a:endParaRPr lang="en-US" altLang="zh-CN" dirty="0" smtClean="0">
              <a:solidFill>
                <a:srgbClr val="000000">
                  <a:lumMod val="65000"/>
                  <a:lumOff val="35000"/>
                </a:srgbClr>
              </a:solidFill>
              <a:ea typeface="+mn-lt"/>
            </a:endParaRPr>
          </a:p>
          <a:p>
            <a:pPr marL="285750" marR="0" lvl="0" indent="-28575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lt"/>
              </a:rPr>
              <a:t>资源调度结果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ea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24539" y="6345044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6</a:t>
            </a:r>
            <a:endParaRPr lang="zh-CN" altLang="en-US" sz="20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打开信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04" y="2205901"/>
            <a:ext cx="914400" cy="914400"/>
          </a:xfrm>
          <a:prstGeom prst="rect">
            <a:avLst/>
          </a:prstGeom>
        </p:spPr>
      </p:pic>
      <p:pic>
        <p:nvPicPr>
          <p:cNvPr id="11" name="图形 10" descr="日历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62" y="2284541"/>
            <a:ext cx="914400" cy="9144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40267" y="189905"/>
            <a:ext cx="3904343" cy="523220"/>
            <a:chOff x="340267" y="189905"/>
            <a:chExt cx="3904343" cy="523220"/>
          </a:xfrm>
        </p:grpSpPr>
        <p:sp>
          <p:nvSpPr>
            <p:cNvPr id="43" name="文本框 42"/>
            <p:cNvSpPr txBox="1"/>
            <p:nvPr/>
          </p:nvSpPr>
          <p:spPr>
            <a:xfrm>
              <a:off x="340267" y="189905"/>
              <a:ext cx="3904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dirty="0" smtClean="0">
                  <a:ea typeface="微软雅黑 Light" panose="020B0502040204020203" pitchFamily="34" charset="-122"/>
                </a:rPr>
                <a:t>02 </a:t>
              </a:r>
              <a:r>
                <a:rPr lang="zh-CN" altLang="en-US" dirty="0" smtClean="0">
                  <a:ea typeface="微软雅黑 Light" panose="020B0502040204020203" pitchFamily="34" charset="-122"/>
                </a:rPr>
                <a:t>功能模块划分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02259" y="667068"/>
              <a:ext cx="651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1271812" y="6858000"/>
            <a:ext cx="2357264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307717" y="1551429"/>
            <a:ext cx="0" cy="4236458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7900751" y="1528910"/>
            <a:ext cx="0" cy="4236458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827529" y="1402467"/>
            <a:ext cx="124582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01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436104" y="1376600"/>
            <a:ext cx="124582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027422" y="1393777"/>
            <a:ext cx="124582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03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307002" y="2084486"/>
            <a:ext cx="228688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深度学习预测模块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3624" y="2559799"/>
            <a:ext cx="251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卷积神经网络</a:t>
            </a:r>
            <a:endParaRPr lang="en-US" altLang="zh-CN" dirty="0" smtClean="0">
              <a:solidFill>
                <a:srgbClr val="433F3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433F3F"/>
                </a:solidFill>
                <a:latin typeface="+mn-ea"/>
              </a:rPr>
              <a:t>Pytorch</a:t>
            </a: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框架</a:t>
            </a:r>
            <a:endParaRPr lang="zh-CN" altLang="en-US" dirty="0">
              <a:solidFill>
                <a:srgbClr val="433F3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433F3F"/>
                </a:solidFill>
                <a:latin typeface="+mn-ea"/>
                <a:sym typeface="+mn-ea"/>
              </a:rPr>
              <a:t>对</a:t>
            </a:r>
            <a:r>
              <a:rPr lang="zh-CN" altLang="en-US" dirty="0">
                <a:solidFill>
                  <a:srgbClr val="433F3F"/>
                </a:solidFill>
                <a:latin typeface="+mn-ea"/>
                <a:sym typeface="+mn-ea"/>
              </a:rPr>
              <a:t>现场实况图片进行</a:t>
            </a:r>
            <a:r>
              <a:rPr lang="zh-CN" altLang="en-US">
                <a:solidFill>
                  <a:srgbClr val="433F3F"/>
                </a:solidFill>
                <a:latin typeface="+mn-ea"/>
                <a:sym typeface="+mn-ea"/>
              </a:rPr>
              <a:t>分类</a:t>
            </a:r>
            <a:r>
              <a:rPr lang="zh-CN" altLang="en-US" smtClean="0">
                <a:solidFill>
                  <a:srgbClr val="433F3F"/>
                </a:solidFill>
                <a:latin typeface="+mn-ea"/>
                <a:sym typeface="+mn-ea"/>
              </a:rPr>
              <a:t>预测路况</a:t>
            </a:r>
            <a:endParaRPr lang="en-US" altLang="zh-CN" dirty="0">
              <a:solidFill>
                <a:srgbClr val="433F3F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92219" y="207081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调度算法模块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40827" y="2070817"/>
            <a:ext cx="280723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应急通信资源调度平台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55477" y="2559799"/>
            <a:ext cx="2873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对通信资源</a:t>
            </a:r>
            <a:r>
              <a:rPr lang="zh-CN" altLang="en-US" dirty="0">
                <a:solidFill>
                  <a:srgbClr val="433F3F"/>
                </a:solidFill>
                <a:latin typeface="+mn-ea"/>
              </a:rPr>
              <a:t>种类和不同</a:t>
            </a: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需求的人群</a:t>
            </a:r>
            <a:r>
              <a:rPr lang="zh-CN" altLang="en-US" dirty="0">
                <a:solidFill>
                  <a:srgbClr val="433F3F"/>
                </a:solidFill>
                <a:latin typeface="+mn-ea"/>
              </a:rPr>
              <a:t>进行</a:t>
            </a: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分类</a:t>
            </a:r>
            <a:r>
              <a:rPr lang="zh-CN" altLang="en-US" dirty="0">
                <a:solidFill>
                  <a:srgbClr val="433F3F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433F3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结合</a:t>
            </a:r>
            <a:r>
              <a:rPr lang="zh-CN" altLang="en-US" dirty="0">
                <a:solidFill>
                  <a:srgbClr val="433F3F"/>
                </a:solidFill>
                <a:latin typeface="+mn-ea"/>
              </a:rPr>
              <a:t>现场路况进行通信资源的调度计算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546993" y="2559799"/>
            <a:ext cx="2696007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33F3F"/>
                </a:solidFill>
                <a:latin typeface="+mn-ea"/>
              </a:rPr>
              <a:t>整合系统功能</a:t>
            </a: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模块</a:t>
            </a:r>
            <a:endParaRPr lang="en-US" altLang="zh-CN" dirty="0" smtClean="0">
              <a:solidFill>
                <a:srgbClr val="433F3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33F3F"/>
                </a:solidFill>
                <a:latin typeface="+mn-ea"/>
              </a:rPr>
              <a:t>管理应急通信</a:t>
            </a:r>
            <a:r>
              <a:rPr lang="zh-CN" altLang="en-US" dirty="0" smtClean="0">
                <a:solidFill>
                  <a:srgbClr val="433F3F"/>
                </a:solidFill>
                <a:latin typeface="+mn-ea"/>
              </a:rPr>
              <a:t>资源</a:t>
            </a:r>
            <a:endParaRPr lang="zh-CN" altLang="en-US" dirty="0">
              <a:solidFill>
                <a:srgbClr val="433F3F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24539" y="6345044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7</a:t>
            </a:r>
            <a:endParaRPr lang="zh-CN" altLang="en-US" sz="20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8556" y="4345448"/>
            <a:ext cx="24848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 algn="dist">
              <a:defRPr/>
            </a:pPr>
            <a:r>
              <a:rPr lang="zh-CN" altLang="en-US" sz="4400" dirty="0">
                <a:solidFill>
                  <a:srgbClr val="FFFFFF"/>
                </a:solidFill>
                <a:ea typeface="微软雅黑 Light" panose="020B0502040204020203" pitchFamily="34" charset="-122"/>
              </a:rPr>
              <a:t>关键</a:t>
            </a:r>
            <a:r>
              <a:rPr lang="zh-CN" altLang="en-US" sz="4400" dirty="0" smtClean="0">
                <a:solidFill>
                  <a:srgbClr val="FFFFFF"/>
                </a:solidFill>
                <a:ea typeface="微软雅黑 Light" panose="020B0502040204020203" pitchFamily="34" charset="-122"/>
              </a:rPr>
              <a:t>技术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72877" y="1921539"/>
            <a:ext cx="4516255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 panose="020B0502040204020203" pitchFamily="34" charset="-122"/>
                <a:cs typeface="经典综艺体简" panose="02010609000101010101" pitchFamily="49" charset="-122"/>
              </a:rPr>
              <a:t>Part 3</a:t>
            </a:r>
            <a:endParaRPr kumimoji="0" lang="zh-CN" altLang="en-US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 Light" panose="020B0502040204020203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71104" y="519457"/>
            <a:ext cx="5849791" cy="58497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24539" y="6345044"/>
            <a:ext cx="44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7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图主题2">
  <a:themeElements>
    <a:clrScheme name="自定义 3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F701B"/>
      </a:accent1>
      <a:accent2>
        <a:srgbClr val="3A414B"/>
      </a:accent2>
      <a:accent3>
        <a:srgbClr val="EF701B"/>
      </a:accent3>
      <a:accent4>
        <a:srgbClr val="3A414B"/>
      </a:accent4>
      <a:accent5>
        <a:srgbClr val="EF701B"/>
      </a:accent5>
      <a:accent6>
        <a:srgbClr val="3A414B"/>
      </a:accent6>
      <a:hlink>
        <a:srgbClr val="EF701B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5684</TotalTime>
  <Words>571</Words>
  <Application>Microsoft Office PowerPoint</Application>
  <PresentationFormat>宽屏</PresentationFormat>
  <Paragraphs>148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Gill Sans</vt:lpstr>
      <vt:lpstr>Open Sans Light</vt:lpstr>
      <vt:lpstr>等线</vt:lpstr>
      <vt:lpstr>方正黑体简体</vt:lpstr>
      <vt:lpstr>经典综艺体简</vt:lpstr>
      <vt:lpstr>微软雅黑</vt:lpstr>
      <vt:lpstr>微软雅黑 Light</vt:lpstr>
      <vt:lpstr>杨任东竹石体-Heavy</vt:lpstr>
      <vt:lpstr>Arial</vt:lpstr>
      <vt:lpstr>Calibri</vt:lpstr>
      <vt:lpstr>Century Gothic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橙色扁平简约通用PPT模板.pptx</dc:title>
  <dc:creator>WIN7</dc:creator>
  <cp:lastModifiedBy>豆 多肉</cp:lastModifiedBy>
  <cp:revision>248</cp:revision>
  <dcterms:created xsi:type="dcterms:W3CDTF">2017-08-18T03:02:00Z</dcterms:created>
  <dcterms:modified xsi:type="dcterms:W3CDTF">2019-06-03T01:05:16Z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