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73152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FCF7F6"/>
    <a:srgbClr val="FBF4F3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51" autoAdjust="0"/>
    <p:restoredTop sz="95877" autoAdjust="0"/>
  </p:normalViewPr>
  <p:slideViewPr>
    <p:cSldViewPr>
      <p:cViewPr>
        <p:scale>
          <a:sx n="201" d="100"/>
          <a:sy n="201" d="100"/>
        </p:scale>
        <p:origin x="-184" y="5632"/>
      </p:cViewPr>
      <p:guideLst>
        <p:guide orient="horz" pos="3024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982596"/>
            <a:ext cx="621792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440680"/>
            <a:ext cx="512064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4"/>
            <a:ext cx="164592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4"/>
            <a:ext cx="481584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661"/>
            <a:ext cx="6217920" cy="19069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9399"/>
            <a:ext cx="6217920" cy="21002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2240281"/>
            <a:ext cx="3230880" cy="6336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2240281"/>
            <a:ext cx="3230880" cy="6336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149158"/>
            <a:ext cx="3232150" cy="8956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044825"/>
            <a:ext cx="3232150" cy="5531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149158"/>
            <a:ext cx="3233420" cy="8956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044825"/>
            <a:ext cx="3233420" cy="5531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8/22/14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8/22/14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382270"/>
            <a:ext cx="2406650" cy="162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382271"/>
            <a:ext cx="4089400" cy="8194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009141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6720840"/>
            <a:ext cx="4389120" cy="7934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857885"/>
            <a:ext cx="4389120" cy="5760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7514273"/>
            <a:ext cx="4389120" cy="11268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84493"/>
            <a:ext cx="658368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240281"/>
            <a:ext cx="6583680" cy="633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8898891"/>
            <a:ext cx="1706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5C691-319C-4B9F-941C-73BDCD6FFE18}" type="datetimeFigureOut">
              <a:rPr lang="en-US" smtClean="0"/>
              <a:pPr/>
              <a:t>8/22/14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8898891"/>
            <a:ext cx="2316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8898891"/>
            <a:ext cx="1706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9525" y="0"/>
            <a:ext cx="307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Linux Commands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0211"/>
            <a:ext cx="1123950" cy="385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99" y="304800"/>
            <a:ext cx="1653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Getting around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53485"/>
              </p:ext>
            </p:extLst>
          </p:nvPr>
        </p:nvGraphicFramePr>
        <p:xfrm>
          <a:off x="152401" y="609600"/>
          <a:ext cx="3809999" cy="9876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7682"/>
                <a:gridCol w="3012317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+mn-lt"/>
                          <a:cs typeface="Andale Mono"/>
                        </a:rPr>
                        <a:t>Command</a:t>
                      </a:r>
                      <a:endParaRPr lang="en-US" sz="1000" b="1" dirty="0">
                        <a:latin typeface="+mn-lt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cd</a:t>
                      </a:r>
                      <a:r>
                        <a:rPr lang="en-US" sz="800" b="1" baseline="0" dirty="0" smtClean="0">
                          <a:latin typeface="Andale Mono"/>
                          <a:cs typeface="Andale Mono"/>
                        </a:rPr>
                        <a:t> logs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Move to the logs directory, which is located in the </a:t>
                      </a:r>
                      <a:r>
                        <a:rPr lang="en-US" sz="800" b="1" baseline="0" dirty="0" smtClean="0">
                          <a:solidFill>
                            <a:schemeClr val="dk1"/>
                          </a:solidFill>
                        </a:rPr>
                        <a:t>current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directory.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cd</a:t>
                      </a:r>
                      <a:r>
                        <a:rPr lang="en-US" sz="800" b="1" baseline="0" dirty="0" smtClean="0">
                          <a:latin typeface="Andale Mono"/>
                          <a:cs typeface="Andale Mono"/>
                        </a:rPr>
                        <a:t> /logs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Move 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to the logs directory, which is located in the </a:t>
                      </a:r>
                      <a:r>
                        <a:rPr lang="en-US" sz="800" b="1" baseline="0" dirty="0" smtClean="0">
                          <a:solidFill>
                            <a:schemeClr val="dk1"/>
                          </a:solidFill>
                        </a:rPr>
                        <a:t>top-level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directory.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cd</a:t>
                      </a:r>
                      <a:r>
                        <a:rPr lang="en-US" sz="800" b="1" baseline="0" dirty="0" smtClean="0">
                          <a:latin typeface="Andale Mono"/>
                          <a:cs typeface="Andale Mono"/>
                        </a:rPr>
                        <a:t> ..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Move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up one directory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cd</a:t>
                      </a:r>
                      <a:r>
                        <a:rPr lang="en-US" sz="800" b="1" baseline="0" dirty="0" smtClean="0">
                          <a:latin typeface="Andale Mono"/>
                          <a:cs typeface="Andale Mono"/>
                        </a:rPr>
                        <a:t> ~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Move 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to your home directory (the “tilde” character is left of the 1 key).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cd -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Move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to the directory you were previously in.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14440"/>
              </p:ext>
            </p:extLst>
          </p:nvPr>
        </p:nvGraphicFramePr>
        <p:xfrm>
          <a:off x="152400" y="1905001"/>
          <a:ext cx="3657600" cy="32907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7543"/>
                <a:gridCol w="2090057"/>
              </a:tblGrid>
              <a:tr h="18508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n-lt"/>
                          <a:cs typeface="Andale Mono"/>
                        </a:rPr>
                        <a:t>Command</a:t>
                      </a:r>
                      <a:endParaRPr lang="en-US" sz="1000" b="1" dirty="0">
                        <a:latin typeface="+mn-lt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456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cat </a:t>
                      </a:r>
                      <a:r>
                        <a:rPr lang="en-US" sz="800" b="1" dirty="0" err="1" smtClean="0">
                          <a:latin typeface="Andale Mono"/>
                          <a:cs typeface="Andale Mono"/>
                        </a:rPr>
                        <a:t>data.txt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Display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data.txt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56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cat *.txt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Display</a:t>
                      </a:r>
                      <a:r>
                        <a:rPr lang="en-US" sz="800" baseline="0" dirty="0" smtClean="0"/>
                        <a:t> all files that end with .txt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456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head</a:t>
                      </a:r>
                      <a:r>
                        <a:rPr lang="en-US" sz="800" b="1" baseline="0" dirty="0" smtClean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en-US" sz="800" b="1" baseline="0" dirty="0" err="1" smtClean="0">
                          <a:latin typeface="Andale Mono"/>
                          <a:cs typeface="Andale Mono"/>
                        </a:rPr>
                        <a:t>data.txt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Display</a:t>
                      </a:r>
                      <a:r>
                        <a:rPr lang="en-US" sz="800" baseline="0" dirty="0" smtClean="0"/>
                        <a:t> the </a:t>
                      </a:r>
                      <a:r>
                        <a:rPr lang="en-US" sz="800" b="1" baseline="0" dirty="0" smtClean="0"/>
                        <a:t>first</a:t>
                      </a:r>
                      <a:r>
                        <a:rPr lang="en-US" sz="800" baseline="0" dirty="0" smtClean="0"/>
                        <a:t> 10 lines of </a:t>
                      </a:r>
                      <a:r>
                        <a:rPr lang="en-US" sz="800" baseline="0" dirty="0" err="1" smtClean="0"/>
                        <a:t>data.txt</a:t>
                      </a:r>
                      <a:r>
                        <a:rPr lang="en-US" sz="800" baseline="0" dirty="0" smtClean="0"/>
                        <a:t>.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56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head –n 20 </a:t>
                      </a:r>
                      <a:r>
                        <a:rPr lang="en-US" sz="800" b="1" dirty="0" err="1" smtClean="0">
                          <a:latin typeface="Andale Mono"/>
                          <a:cs typeface="Andale Mono"/>
                        </a:rPr>
                        <a:t>data.txt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Display the </a:t>
                      </a:r>
                      <a:r>
                        <a:rPr lang="en-US" sz="800" b="1" dirty="0" smtClean="0"/>
                        <a:t>first</a:t>
                      </a:r>
                      <a:r>
                        <a:rPr lang="en-US" sz="800" dirty="0" smtClean="0"/>
                        <a:t> 20 lines of </a:t>
                      </a:r>
                      <a:r>
                        <a:rPr lang="en-US" sz="800" dirty="0" err="1" smtClean="0"/>
                        <a:t>data.txt</a:t>
                      </a:r>
                      <a:r>
                        <a:rPr lang="en-US" sz="800" dirty="0" smtClean="0"/>
                        <a:t>.</a:t>
                      </a:r>
                    </a:p>
                  </a:txBody>
                  <a:tcPr marL="27432" marR="18288" marT="18288" marB="0"/>
                </a:tc>
              </a:tr>
              <a:tr h="14456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tail </a:t>
                      </a:r>
                      <a:r>
                        <a:rPr lang="en-US" sz="800" b="1" dirty="0" err="1" smtClean="0">
                          <a:latin typeface="Andale Mono"/>
                          <a:cs typeface="Andale Mono"/>
                        </a:rPr>
                        <a:t>data.txt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Display the </a:t>
                      </a:r>
                      <a:r>
                        <a:rPr lang="en-US" sz="800" b="1" dirty="0" smtClean="0"/>
                        <a:t>last</a:t>
                      </a:r>
                      <a:r>
                        <a:rPr lang="en-US" sz="800" dirty="0" smtClean="0"/>
                        <a:t> 10 lines of </a:t>
                      </a:r>
                      <a:r>
                        <a:rPr lang="en-US" sz="800" dirty="0" err="1" smtClean="0"/>
                        <a:t>data.txt</a:t>
                      </a:r>
                      <a:r>
                        <a:rPr lang="en-US" sz="800" dirty="0" smtClean="0"/>
                        <a:t>.</a:t>
                      </a:r>
                    </a:p>
                  </a:txBody>
                  <a:tcPr marL="27432" marR="18288" marT="18288" marB="0"/>
                </a:tc>
              </a:tr>
              <a:tr h="14456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tail –n 30 </a:t>
                      </a:r>
                      <a:r>
                        <a:rPr lang="en-US" sz="800" b="1" dirty="0" err="1" smtClean="0">
                          <a:latin typeface="Andale Mono"/>
                          <a:cs typeface="Andale Mono"/>
                        </a:rPr>
                        <a:t>data.txt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Display the </a:t>
                      </a:r>
                      <a:r>
                        <a:rPr lang="en-US" sz="800" b="1" dirty="0" smtClean="0"/>
                        <a:t>last</a:t>
                      </a:r>
                      <a:r>
                        <a:rPr lang="en-US" sz="800" b="0" baseline="0" dirty="0" smtClean="0"/>
                        <a:t> 20 lines of </a:t>
                      </a:r>
                      <a:r>
                        <a:rPr lang="en-US" sz="800" b="0" baseline="0" dirty="0" err="1" smtClean="0"/>
                        <a:t>data.txt</a:t>
                      </a:r>
                      <a:r>
                        <a:rPr lang="en-US" sz="800" b="0" baseline="0" dirty="0" smtClean="0"/>
                        <a:t>.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  <a:tr h="395321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tail</a:t>
                      </a:r>
                      <a:r>
                        <a:rPr lang="en-US" sz="800" b="1" baseline="0" dirty="0" smtClean="0">
                          <a:latin typeface="Andale Mono"/>
                          <a:cs typeface="Andale Mono"/>
                        </a:rPr>
                        <a:t> –F </a:t>
                      </a:r>
                      <a:r>
                        <a:rPr lang="en-US" sz="800" b="1" baseline="0" dirty="0" err="1" smtClean="0">
                          <a:latin typeface="Andale Mono"/>
                          <a:cs typeface="Andale Mono"/>
                        </a:rPr>
                        <a:t>data.txt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Display</a:t>
                      </a:r>
                      <a:r>
                        <a:rPr lang="en-US" sz="800" baseline="0" dirty="0" smtClean="0"/>
                        <a:t> the </a:t>
                      </a:r>
                      <a:r>
                        <a:rPr lang="en-US" sz="800" b="0" baseline="0" dirty="0" smtClean="0"/>
                        <a:t>last 10 lines of </a:t>
                      </a:r>
                      <a:r>
                        <a:rPr lang="en-US" sz="800" b="0" baseline="0" dirty="0" err="1" smtClean="0"/>
                        <a:t>data.txt</a:t>
                      </a:r>
                      <a:r>
                        <a:rPr lang="en-US" sz="800" b="0" baseline="0" dirty="0" smtClean="0"/>
                        <a:t> and continue running, displaying any new lines in the file.</a:t>
                      </a:r>
                    </a:p>
                    <a:p>
                      <a:r>
                        <a:rPr lang="en-US" sz="800" b="0" i="1" baseline="0" dirty="0" smtClean="0"/>
                        <a:t>Note: Press </a:t>
                      </a:r>
                      <a:r>
                        <a:rPr lang="en-US" sz="800" b="0" i="1" baseline="0" dirty="0" err="1" smtClean="0"/>
                        <a:t>Ctrl+C</a:t>
                      </a:r>
                      <a:r>
                        <a:rPr lang="en-US" sz="800" b="0" i="1" baseline="0" dirty="0" smtClean="0"/>
                        <a:t> to exit.</a:t>
                      </a:r>
                      <a:endParaRPr lang="en-US" sz="800" i="1" dirty="0"/>
                    </a:p>
                  </a:txBody>
                  <a:tcPr marL="27432" marR="18288" marT="18288" marB="0"/>
                </a:tc>
              </a:tr>
              <a:tr h="250209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latin typeface="Andale Mono"/>
                          <a:cs typeface="Andale Mono"/>
                        </a:rPr>
                        <a:t>grep</a:t>
                      </a:r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 malware</a:t>
                      </a:r>
                      <a:r>
                        <a:rPr lang="en-US" sz="800" b="1" baseline="0" dirty="0" smtClean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en-US" sz="800" b="1" baseline="0" dirty="0" err="1" smtClean="0">
                          <a:latin typeface="Andale Mono"/>
                          <a:cs typeface="Andale Mono"/>
                        </a:rPr>
                        <a:t>data.txt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Display all lines in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data.txt</a:t>
                      </a:r>
                      <a:r>
                        <a:rPr lang="en-US" sz="800" baseline="0" dirty="0" smtClean="0"/>
                        <a:t> that contain ‘malware’.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43227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latin typeface="Andale Mono"/>
                          <a:cs typeface="Andale Mono"/>
                        </a:rPr>
                        <a:t>grep</a:t>
                      </a:r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 –v malware </a:t>
                      </a:r>
                      <a:r>
                        <a:rPr lang="en-US" sz="800" b="1" dirty="0" err="1" smtClean="0">
                          <a:latin typeface="Andale Mono"/>
                          <a:cs typeface="Andale Mono"/>
                        </a:rPr>
                        <a:t>data.txt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Display</a:t>
                      </a:r>
                      <a:r>
                        <a:rPr lang="en-US" sz="800" baseline="0" dirty="0" smtClean="0"/>
                        <a:t> all lines that </a:t>
                      </a:r>
                      <a:r>
                        <a:rPr lang="en-US" sz="800" b="1" baseline="0" dirty="0" smtClean="0"/>
                        <a:t>do not </a:t>
                      </a:r>
                      <a:r>
                        <a:rPr lang="en-US" sz="800" b="0" baseline="0" dirty="0" smtClean="0"/>
                        <a:t>contain ‘malware’.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62067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latin typeface="Andale Mono"/>
                          <a:cs typeface="Andale Mono"/>
                        </a:rPr>
                        <a:t>grep</a:t>
                      </a:r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 ‘mal ware’ </a:t>
                      </a:r>
                      <a:r>
                        <a:rPr lang="en-US" sz="800" b="1" dirty="0" err="1" smtClean="0">
                          <a:latin typeface="Andale Mono"/>
                          <a:cs typeface="Andale Mono"/>
                        </a:rPr>
                        <a:t>data.txt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To</a:t>
                      </a:r>
                      <a:r>
                        <a:rPr lang="en-US" sz="800" baseline="0" dirty="0" smtClean="0"/>
                        <a:t> search for phrases with spaces, use single quotes.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456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latin typeface="Andale Mono"/>
                          <a:cs typeface="Andale Mono"/>
                        </a:rPr>
                        <a:t>grep</a:t>
                      </a:r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 –F 1.2.3.4 </a:t>
                      </a:r>
                      <a:r>
                        <a:rPr lang="en-US" sz="800" b="1" dirty="0" err="1" smtClean="0">
                          <a:latin typeface="Andale Mono"/>
                          <a:cs typeface="Andale Mono"/>
                        </a:rPr>
                        <a:t>data.txt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To search for phrases with periods, use –F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62067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latin typeface="Andale Mono"/>
                          <a:cs typeface="Andale Mono"/>
                        </a:rPr>
                        <a:t>grep</a:t>
                      </a:r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 –c exe </a:t>
                      </a:r>
                      <a:r>
                        <a:rPr lang="en-US" sz="800" b="1" dirty="0" err="1" smtClean="0">
                          <a:latin typeface="Andale Mono"/>
                          <a:cs typeface="Andale Mono"/>
                        </a:rPr>
                        <a:t>data.txt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Display how many lines in </a:t>
                      </a:r>
                      <a:r>
                        <a:rPr lang="en-US" sz="800" dirty="0" err="1" smtClean="0"/>
                        <a:t>data.txt</a:t>
                      </a:r>
                      <a:r>
                        <a:rPr lang="en-US" sz="800" dirty="0" smtClean="0"/>
                        <a:t> contain ‘exe’ (but don’t display them).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62067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latin typeface="Andale Mono"/>
                          <a:cs typeface="Andale Mono"/>
                        </a:rPr>
                        <a:t>grep</a:t>
                      </a:r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 –F –c 1.2.3.4 *.txt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Display the</a:t>
                      </a:r>
                      <a:r>
                        <a:rPr lang="en-US" sz="800" baseline="0" dirty="0" smtClean="0"/>
                        <a:t> number of lines with IP 1.2.3.4 </a:t>
                      </a:r>
                      <a:r>
                        <a:rPr lang="en-US" sz="800" dirty="0" smtClean="0"/>
                        <a:t>in each file</a:t>
                      </a:r>
                      <a:r>
                        <a:rPr lang="en-US" sz="800" baseline="0" dirty="0" smtClean="0"/>
                        <a:t> that ends in .txt.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456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less</a:t>
                      </a:r>
                      <a:r>
                        <a:rPr lang="en-US" sz="800" b="1" baseline="0" dirty="0" smtClean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en-US" sz="800" b="1" baseline="0" dirty="0" err="1" smtClean="0">
                          <a:latin typeface="Andale Mono"/>
                          <a:cs typeface="Andale Mono"/>
                        </a:rPr>
                        <a:t>large.file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Display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large.file</a:t>
                      </a:r>
                      <a:r>
                        <a:rPr lang="en-US" sz="800" baseline="0" dirty="0" smtClean="0"/>
                        <a:t> in less (see right).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62067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less</a:t>
                      </a:r>
                      <a:r>
                        <a:rPr lang="en-US" sz="800" b="1" baseline="0" dirty="0" smtClean="0">
                          <a:latin typeface="Andale Mono"/>
                          <a:cs typeface="Andale Mono"/>
                        </a:rPr>
                        <a:t> –S </a:t>
                      </a:r>
                      <a:r>
                        <a:rPr lang="en-US" sz="800" b="1" baseline="0" dirty="0" err="1" smtClean="0">
                          <a:latin typeface="Andale Mono"/>
                          <a:cs typeface="Andale Mono"/>
                        </a:rPr>
                        <a:t>large.file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Display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large.file</a:t>
                      </a:r>
                      <a:r>
                        <a:rPr lang="en-US" sz="800" baseline="0" dirty="0" smtClean="0"/>
                        <a:t> in less (see right), </a:t>
                      </a:r>
                      <a:r>
                        <a:rPr lang="en-US" sz="800" b="1" baseline="0" dirty="0" smtClean="0"/>
                        <a:t>and allow for side-to-side scrolling</a:t>
                      </a:r>
                      <a:r>
                        <a:rPr lang="en-US" sz="800" b="0" baseline="0" dirty="0" smtClean="0"/>
                        <a:t>.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1600200"/>
            <a:ext cx="3140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Viewing and searching in files</a:t>
            </a: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17892"/>
              </p:ext>
            </p:extLst>
          </p:nvPr>
        </p:nvGraphicFramePr>
        <p:xfrm>
          <a:off x="3962400" y="1905000"/>
          <a:ext cx="3124200" cy="32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057400"/>
              </a:tblGrid>
              <a:tr h="253431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+mn-lt"/>
                          <a:cs typeface="Andale Mono"/>
                        </a:rPr>
                        <a:t>Key or Command</a:t>
                      </a:r>
                      <a:endParaRPr lang="en-US" sz="1000" b="1" dirty="0">
                        <a:latin typeface="+mn-lt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20817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q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Quit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0817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Up/down arrow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Move up/down one line.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74414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Left/right</a:t>
                      </a:r>
                      <a:r>
                        <a:rPr lang="en-US" sz="800" b="1" baseline="0" dirty="0" smtClean="0">
                          <a:latin typeface="Andale Mono"/>
                          <a:cs typeface="Andale Mono"/>
                        </a:rPr>
                        <a:t> arrow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Move left/right half of a page.</a:t>
                      </a:r>
                    </a:p>
                    <a:p>
                      <a:r>
                        <a:rPr lang="en-US" sz="800" i="1" dirty="0" smtClean="0"/>
                        <a:t>Note: requires less –S</a:t>
                      </a:r>
                      <a:endParaRPr lang="en-US" sz="800" i="1" dirty="0"/>
                    </a:p>
                  </a:txBody>
                  <a:tcPr marL="27432" marR="18288" marT="18288" marB="0"/>
                </a:tc>
              </a:tr>
              <a:tr h="20817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Page up/down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Move up/down one page.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0817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g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Go to the </a:t>
                      </a:r>
                      <a:r>
                        <a:rPr lang="en-US" sz="800" b="1" dirty="0" smtClean="0"/>
                        <a:t>first</a:t>
                      </a:r>
                      <a:r>
                        <a:rPr lang="en-US" sz="800" dirty="0" smtClean="0"/>
                        <a:t> line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0817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G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Go to the </a:t>
                      </a:r>
                      <a:r>
                        <a:rPr lang="en-US" sz="800" b="1" dirty="0" smtClean="0"/>
                        <a:t>last</a:t>
                      </a:r>
                      <a:r>
                        <a:rPr lang="en-US" sz="800" dirty="0" smtClean="0"/>
                        <a:t> line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402048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F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Go to the last line, and display any new lines (similar</a:t>
                      </a:r>
                      <a:r>
                        <a:rPr lang="en-US" sz="800" baseline="0" dirty="0" smtClean="0"/>
                        <a:t> to tail –F).</a:t>
                      </a:r>
                    </a:p>
                    <a:p>
                      <a:r>
                        <a:rPr lang="en-US" sz="800" i="1" baseline="0" dirty="0" smtClean="0"/>
                        <a:t>Note: Press </a:t>
                      </a:r>
                      <a:r>
                        <a:rPr lang="en-US" sz="800" i="1" baseline="0" dirty="0" err="1" smtClean="0"/>
                        <a:t>Ctrl+C</a:t>
                      </a:r>
                      <a:r>
                        <a:rPr lang="en-US" sz="800" i="1" baseline="0" dirty="0" smtClean="0"/>
                        <a:t> to exit.</a:t>
                      </a:r>
                      <a:endParaRPr lang="en-US" sz="800" i="1" dirty="0"/>
                    </a:p>
                  </a:txBody>
                  <a:tcPr marL="27432" marR="18288" marT="18288" marB="0"/>
                </a:tc>
              </a:tr>
              <a:tr h="274414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/malware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Search</a:t>
                      </a:r>
                      <a:r>
                        <a:rPr lang="en-US" sz="800" baseline="0" dirty="0" smtClean="0"/>
                        <a:t> -</a:t>
                      </a:r>
                      <a:r>
                        <a:rPr lang="en-US" sz="800" dirty="0" smtClean="0"/>
                        <a:t> go to the next line containing the word ‘malware.’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74414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/!malware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Search – go to the next line </a:t>
                      </a:r>
                      <a:r>
                        <a:rPr lang="en-US" sz="800" b="1" dirty="0" smtClean="0"/>
                        <a:t>NOT </a:t>
                      </a:r>
                      <a:r>
                        <a:rPr lang="en-US" sz="800" dirty="0" smtClean="0"/>
                        <a:t>containing  the word ‘malware.’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74414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?malware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Search – go to the previous line containing the word ‘malware.’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0817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n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Repeat</a:t>
                      </a:r>
                      <a:r>
                        <a:rPr lang="en-US" sz="800" baseline="0" dirty="0" smtClean="0"/>
                        <a:t> a previous search.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74414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N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Repeat a previous search,</a:t>
                      </a:r>
                      <a:r>
                        <a:rPr lang="en-US" sz="800" baseline="0" dirty="0" smtClean="0"/>
                        <a:t> but in the opposite direction.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86200" y="1600200"/>
            <a:ext cx="19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Navigating in less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1952"/>
              </p:ext>
            </p:extLst>
          </p:nvPr>
        </p:nvGraphicFramePr>
        <p:xfrm>
          <a:off x="4114800" y="609601"/>
          <a:ext cx="2895600" cy="10113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5600"/>
              </a:tblGrid>
              <a:tr h="2108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Tip – Tab Completion</a:t>
                      </a:r>
                      <a:endParaRPr lang="en-US" sz="1400" dirty="0"/>
                    </a:p>
                  </a:txBody>
                  <a:tcPr marL="45720" marR="27432" marT="9144" marB="9144"/>
                </a:tc>
              </a:tr>
              <a:tr h="779736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050" b="1" i="0" baseline="0" dirty="0" smtClean="0"/>
                        <a:t>Use tab completion to type filenames faster.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900" b="0" i="0" baseline="0" dirty="0" smtClean="0"/>
                        <a:t>As you’re typing a filename (or directory), hit the tab key. If there’s only one file that matches what you’ve </a:t>
                      </a:r>
                      <a:r>
                        <a:rPr lang="en-US" sz="900" b="0" i="0" baseline="0" dirty="0" smtClean="0"/>
                        <a:t>typed, </a:t>
                      </a:r>
                      <a:r>
                        <a:rPr lang="en-US" sz="900" b="0" i="0" baseline="0" dirty="0" smtClean="0"/>
                        <a:t>the rest of the filename will be filled in. If nothing happens when you hit </a:t>
                      </a:r>
                      <a:r>
                        <a:rPr lang="en-US" sz="900" b="0" i="0" baseline="0" dirty="0" smtClean="0"/>
                        <a:t>tab, simply </a:t>
                      </a:r>
                      <a:r>
                        <a:rPr lang="en-US" sz="900" b="0" i="0" baseline="0" dirty="0" smtClean="0"/>
                        <a:t>hit tab again to see a </a:t>
                      </a:r>
                      <a:r>
                        <a:rPr lang="en-US" sz="900" b="0" i="0" baseline="0" dirty="0" smtClean="0"/>
                        <a:t>list of matches.</a:t>
                      </a:r>
                      <a:endParaRPr lang="en-US" sz="900" b="0" i="0" baseline="0" dirty="0" smtClean="0"/>
                    </a:p>
                  </a:txBody>
                  <a:tcPr marL="45720" marR="27432" marT="9144" marB="9144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54581"/>
              </p:ext>
            </p:extLst>
          </p:nvPr>
        </p:nvGraphicFramePr>
        <p:xfrm>
          <a:off x="152400" y="5456339"/>
          <a:ext cx="6924565" cy="198956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71765"/>
                <a:gridCol w="3352800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n-lt"/>
                          <a:cs typeface="Andale Mono"/>
                        </a:rPr>
                        <a:t>Command</a:t>
                      </a:r>
                      <a:endParaRPr lang="en-US" sz="1000" b="1" dirty="0">
                        <a:latin typeface="+mn-lt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ndale Mono"/>
                          <a:cs typeface="Andale Mono"/>
                        </a:rPr>
                        <a:t>| (AKA “pipe”)</a:t>
                      </a:r>
                      <a:endParaRPr lang="en-US" sz="800" b="0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Pass</a:t>
                      </a:r>
                      <a:r>
                        <a:rPr lang="en-US" sz="800" baseline="0" dirty="0" smtClean="0"/>
                        <a:t> the output of one command to another command.</a:t>
                      </a:r>
                      <a:endParaRPr lang="en-US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smtClean="0"/>
                        <a:t>Note: For</a:t>
                      </a:r>
                      <a:r>
                        <a:rPr lang="en-US" sz="800" i="1" baseline="0" dirty="0" smtClean="0"/>
                        <a:t> the “pipe” character, use the key above enter (same key as backslash).</a:t>
                      </a:r>
                      <a:endParaRPr lang="en-US" sz="800" i="1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latin typeface="Andale Mono"/>
                          <a:cs typeface="Andale Mono"/>
                        </a:rPr>
                        <a:t>grep</a:t>
                      </a:r>
                      <a:r>
                        <a:rPr lang="en-US" sz="800" b="0" dirty="0" smtClean="0">
                          <a:latin typeface="Andale Mono"/>
                          <a:cs typeface="Andale Mono"/>
                        </a:rPr>
                        <a:t> malware </a:t>
                      </a:r>
                      <a:r>
                        <a:rPr lang="en-US" sz="800" b="0" dirty="0" err="1" smtClean="0">
                          <a:latin typeface="Andale Mono"/>
                          <a:cs typeface="Andale Mono"/>
                        </a:rPr>
                        <a:t>data.txt</a:t>
                      </a:r>
                      <a:r>
                        <a:rPr lang="en-US" sz="800" b="0" dirty="0" smtClean="0">
                          <a:latin typeface="Andale Mono"/>
                          <a:cs typeface="Andale Mono"/>
                        </a:rPr>
                        <a:t> | tail –n 30</a:t>
                      </a:r>
                      <a:endParaRPr lang="en-US" sz="800" b="0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Display</a:t>
                      </a:r>
                      <a:r>
                        <a:rPr lang="en-US" sz="800" baseline="0" dirty="0" smtClean="0"/>
                        <a:t> the last 30 lines in </a:t>
                      </a:r>
                      <a:r>
                        <a:rPr lang="en-US" sz="800" baseline="0" dirty="0" err="1" smtClean="0"/>
                        <a:t>data.txt</a:t>
                      </a:r>
                      <a:r>
                        <a:rPr lang="en-US" sz="800" baseline="0" dirty="0" smtClean="0"/>
                        <a:t> that contain the word ‘malware.’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latin typeface="Andale Mono"/>
                          <a:cs typeface="Andale Mono"/>
                        </a:rPr>
                        <a:t>grep</a:t>
                      </a:r>
                      <a:r>
                        <a:rPr lang="en-US" sz="800" b="0" dirty="0" smtClean="0">
                          <a:latin typeface="Andale Mono"/>
                          <a:cs typeface="Andale Mono"/>
                        </a:rPr>
                        <a:t> malware </a:t>
                      </a:r>
                      <a:r>
                        <a:rPr lang="en-US" sz="800" b="0" dirty="0" err="1" smtClean="0">
                          <a:latin typeface="Andale Mono"/>
                          <a:cs typeface="Andale Mono"/>
                        </a:rPr>
                        <a:t>data.txt</a:t>
                      </a:r>
                      <a:r>
                        <a:rPr lang="en-US" sz="800" b="0" dirty="0" smtClean="0">
                          <a:latin typeface="Andale Mono"/>
                          <a:cs typeface="Andale Mono"/>
                        </a:rPr>
                        <a:t> | </a:t>
                      </a:r>
                      <a:r>
                        <a:rPr lang="en-US" sz="800" b="0" dirty="0" err="1" smtClean="0">
                          <a:latin typeface="Andale Mono"/>
                          <a:cs typeface="Andale Mono"/>
                        </a:rPr>
                        <a:t>grep</a:t>
                      </a:r>
                      <a:r>
                        <a:rPr lang="en-US" sz="800" b="0" dirty="0" smtClean="0">
                          <a:latin typeface="Andale Mono"/>
                          <a:cs typeface="Andale Mono"/>
                        </a:rPr>
                        <a:t> blaster</a:t>
                      </a:r>
                      <a:endParaRPr lang="en-US" sz="800" b="0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Display lines in </a:t>
                      </a:r>
                      <a:r>
                        <a:rPr lang="en-US" sz="800" baseline="0" dirty="0" err="1" smtClean="0"/>
                        <a:t>data.txt</a:t>
                      </a:r>
                      <a:r>
                        <a:rPr lang="en-US" sz="800" baseline="0" dirty="0" smtClean="0"/>
                        <a:t> that contain ‘malware’ </a:t>
                      </a:r>
                      <a:r>
                        <a:rPr lang="en-US" sz="800" b="1" baseline="0" dirty="0" smtClean="0"/>
                        <a:t>and also contain ‘blaster.’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ndale Mono"/>
                          <a:cs typeface="Andale Mono"/>
                        </a:rPr>
                        <a:t>cat</a:t>
                      </a:r>
                      <a:r>
                        <a:rPr lang="en-US" sz="800" b="0" baseline="0" dirty="0" smtClean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en-US" sz="800" b="0" baseline="0" dirty="0" err="1" smtClean="0">
                          <a:latin typeface="Andale Mono"/>
                          <a:cs typeface="Andale Mono"/>
                        </a:rPr>
                        <a:t>data.txt</a:t>
                      </a:r>
                      <a:r>
                        <a:rPr lang="en-US" sz="800" b="0" baseline="0" dirty="0" smtClean="0">
                          <a:latin typeface="Andale Mono"/>
                          <a:cs typeface="Andale Mono"/>
                        </a:rPr>
                        <a:t> | sort</a:t>
                      </a:r>
                      <a:endParaRPr lang="en-US" sz="800" b="0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Display </a:t>
                      </a:r>
                      <a:r>
                        <a:rPr lang="en-US" sz="800" baseline="0" dirty="0" err="1" smtClean="0"/>
                        <a:t>data.txt</a:t>
                      </a:r>
                      <a:r>
                        <a:rPr lang="en-US" sz="800" baseline="0" dirty="0" smtClean="0"/>
                        <a:t>, sorted alphabetically.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ndale Mono"/>
                          <a:cs typeface="Andale Mono"/>
                        </a:rPr>
                        <a:t>cat </a:t>
                      </a:r>
                      <a:r>
                        <a:rPr lang="en-US" sz="800" b="0" dirty="0" err="1" smtClean="0">
                          <a:latin typeface="Andale Mono"/>
                          <a:cs typeface="Andale Mono"/>
                        </a:rPr>
                        <a:t>data.txt</a:t>
                      </a:r>
                      <a:r>
                        <a:rPr lang="en-US" sz="800" b="0" dirty="0" smtClean="0">
                          <a:latin typeface="Andale Mono"/>
                          <a:cs typeface="Andale Mono"/>
                        </a:rPr>
                        <a:t> |</a:t>
                      </a:r>
                      <a:r>
                        <a:rPr lang="en-US" sz="800" b="0" baseline="0" dirty="0" smtClean="0">
                          <a:latin typeface="Andale Mono"/>
                          <a:cs typeface="Andale Mono"/>
                        </a:rPr>
                        <a:t> sort | </a:t>
                      </a:r>
                      <a:r>
                        <a:rPr lang="en-US" sz="800" b="0" baseline="0" dirty="0" err="1" smtClean="0">
                          <a:latin typeface="Andale Mono"/>
                          <a:cs typeface="Andale Mono"/>
                        </a:rPr>
                        <a:t>uniq</a:t>
                      </a:r>
                      <a:endParaRPr lang="en-US" sz="800" b="0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Display </a:t>
                      </a:r>
                      <a:r>
                        <a:rPr lang="en-US" sz="800" baseline="0" dirty="0" err="1" smtClean="0"/>
                        <a:t>data.txt</a:t>
                      </a:r>
                      <a:r>
                        <a:rPr lang="en-US" sz="800" baseline="0" dirty="0" smtClean="0"/>
                        <a:t>, sorted alphabetically, with duplicates removed.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ndale Mono"/>
                          <a:cs typeface="Andale Mono"/>
                        </a:rPr>
                        <a:t>cat</a:t>
                      </a:r>
                      <a:r>
                        <a:rPr lang="en-US" sz="800" b="0" baseline="0" dirty="0" smtClean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en-US" sz="800" b="0" baseline="0" dirty="0" err="1" smtClean="0">
                          <a:latin typeface="Andale Mono"/>
                          <a:cs typeface="Andale Mono"/>
                        </a:rPr>
                        <a:t>data.txt</a:t>
                      </a:r>
                      <a:r>
                        <a:rPr lang="en-US" sz="800" b="0" baseline="0" dirty="0" smtClean="0">
                          <a:latin typeface="Andale Mono"/>
                          <a:cs typeface="Andale Mono"/>
                        </a:rPr>
                        <a:t> | sort | </a:t>
                      </a:r>
                      <a:r>
                        <a:rPr lang="en-US" sz="800" b="0" baseline="0" dirty="0" err="1" smtClean="0">
                          <a:latin typeface="Andale Mono"/>
                          <a:cs typeface="Andale Mono"/>
                        </a:rPr>
                        <a:t>uniq</a:t>
                      </a:r>
                      <a:r>
                        <a:rPr lang="en-US" sz="800" b="0" baseline="0" dirty="0" smtClean="0">
                          <a:latin typeface="Andale Mono"/>
                          <a:cs typeface="Andale Mono"/>
                        </a:rPr>
                        <a:t> –c</a:t>
                      </a:r>
                      <a:endParaRPr lang="en-US" sz="800" b="0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Sort, remove duplicates, and display the number of times each line occurred.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cat </a:t>
                      </a:r>
                      <a:r>
                        <a:rPr lang="en-US" sz="800" b="0" i="0" dirty="0" err="1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data.txt</a:t>
                      </a:r>
                      <a:r>
                        <a:rPr lang="en-US" sz="800" b="0" i="0" baseline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 | sort | </a:t>
                      </a:r>
                      <a:r>
                        <a:rPr lang="en-US" sz="800" b="0" i="0" baseline="0" dirty="0" err="1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uniq</a:t>
                      </a:r>
                      <a:r>
                        <a:rPr lang="en-US" sz="800" b="0" i="0" baseline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 –c | sort –n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Sort, remove duplicates, and display the most frequent lines.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0" i="0" dirty="0" smtClean="0">
                          <a:solidFill>
                            <a:srgbClr val="00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lang="en-US" sz="800" b="0" i="0" dirty="0" smtClean="0">
                          <a:solidFill>
                            <a:srgbClr val="000000"/>
                          </a:solidFill>
                          <a:latin typeface="Andale Mono"/>
                          <a:cs typeface="Andale Mono"/>
                        </a:rPr>
                        <a:t> cat </a:t>
                      </a:r>
                      <a:r>
                        <a:rPr lang="en-US" sz="800" b="0" i="0" dirty="0" err="1" smtClean="0">
                          <a:solidFill>
                            <a:srgbClr val="000000"/>
                          </a:solidFill>
                          <a:latin typeface="Andale Mono"/>
                          <a:cs typeface="Andale Mono"/>
                        </a:rPr>
                        <a:t>data.txt</a:t>
                      </a:r>
                      <a:r>
                        <a:rPr lang="en-US" sz="800" b="0" i="0" baseline="0" dirty="0" smtClean="0">
                          <a:solidFill>
                            <a:srgbClr val="000000"/>
                          </a:solidFill>
                          <a:latin typeface="Andale Mono"/>
                          <a:cs typeface="Andale Mono"/>
                        </a:rPr>
                        <a:t> | sort | </a:t>
                      </a:r>
                      <a:r>
                        <a:rPr lang="en-US" sz="800" b="0" i="0" baseline="0" dirty="0" err="1" smtClean="0">
                          <a:solidFill>
                            <a:srgbClr val="000000"/>
                          </a:solidFill>
                          <a:latin typeface="Andale Mono"/>
                          <a:cs typeface="Andale Mono"/>
                        </a:rPr>
                        <a:t>uniq</a:t>
                      </a:r>
                      <a:r>
                        <a:rPr lang="en-US" sz="800" b="0" i="0" baseline="0" dirty="0" smtClean="0">
                          <a:solidFill>
                            <a:srgbClr val="000000"/>
                          </a:solidFill>
                          <a:latin typeface="Andale Mono"/>
                          <a:cs typeface="Andale Mono"/>
                        </a:rPr>
                        <a:t> –c | sort –n | tail –n 20 </a:t>
                      </a:r>
                      <a:endParaRPr lang="en-US" sz="800" b="0" i="0" dirty="0">
                        <a:solidFill>
                          <a:srgbClr val="000000"/>
                        </a:solidFill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Sort, remove duplicates, and display the 20 most frequent lines.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cat </a:t>
                      </a:r>
                      <a:r>
                        <a:rPr lang="en-US" sz="800" b="1" dirty="0" err="1" smtClean="0">
                          <a:latin typeface="Andale Mono"/>
                          <a:cs typeface="Andale Mono"/>
                        </a:rPr>
                        <a:t>conn.log</a:t>
                      </a:r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 | bro-cut </a:t>
                      </a:r>
                      <a:r>
                        <a:rPr lang="en-US" sz="800" b="1" dirty="0" err="1" smtClean="0">
                          <a:latin typeface="Andale Mono"/>
                          <a:cs typeface="Andale Mono"/>
                        </a:rPr>
                        <a:t>id.resp_h</a:t>
                      </a:r>
                      <a:r>
                        <a:rPr lang="en-US" sz="800" b="1" baseline="0" dirty="0" smtClean="0">
                          <a:latin typeface="Andale Mono"/>
                          <a:cs typeface="Andale Mono"/>
                        </a:rPr>
                        <a:t> proto service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Only display the </a:t>
                      </a:r>
                      <a:r>
                        <a:rPr lang="en-US" sz="800" baseline="0" dirty="0" err="1" smtClean="0"/>
                        <a:t>id.resp_h</a:t>
                      </a:r>
                      <a:r>
                        <a:rPr lang="en-US" sz="800" baseline="0" dirty="0" smtClean="0"/>
                        <a:t>, proto and service columns of the conn Bro log.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cat </a:t>
                      </a:r>
                      <a:r>
                        <a:rPr lang="en-US" sz="800" b="1" dirty="0" err="1" smtClean="0">
                          <a:latin typeface="Andale Mono"/>
                          <a:cs typeface="Andale Mono"/>
                        </a:rPr>
                        <a:t>http.log</a:t>
                      </a:r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 | bro-cut –d </a:t>
                      </a:r>
                      <a:r>
                        <a:rPr lang="en-US" sz="800" b="1" dirty="0" err="1" smtClean="0">
                          <a:latin typeface="Andale Mono"/>
                          <a:cs typeface="Andale Mono"/>
                        </a:rPr>
                        <a:t>ts</a:t>
                      </a:r>
                      <a:r>
                        <a:rPr lang="en-US" sz="800" b="1" dirty="0" smtClean="0">
                          <a:latin typeface="Andale Mono"/>
                          <a:cs typeface="Andale Mono"/>
                        </a:rPr>
                        <a:t> method</a:t>
                      </a:r>
                      <a:r>
                        <a:rPr lang="en-US" sz="800" b="1" baseline="0" dirty="0" smtClean="0">
                          <a:latin typeface="Andale Mono"/>
                          <a:cs typeface="Andale Mono"/>
                        </a:rPr>
                        <a:t> host </a:t>
                      </a:r>
                      <a:r>
                        <a:rPr lang="en-US" sz="800" b="1" baseline="0" dirty="0" err="1" smtClean="0">
                          <a:latin typeface="Andale Mono"/>
                          <a:cs typeface="Andale Mono"/>
                        </a:rPr>
                        <a:t>uri</a:t>
                      </a:r>
                      <a:endParaRPr lang="en-US" sz="800" b="1" dirty="0">
                        <a:latin typeface="Andale Mono"/>
                        <a:cs typeface="Andale Mono"/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Only display the timestamp, method, host and </a:t>
                      </a:r>
                      <a:r>
                        <a:rPr lang="en-US" sz="800" baseline="0" dirty="0" err="1" smtClean="0"/>
                        <a:t>uri</a:t>
                      </a:r>
                      <a:r>
                        <a:rPr lang="en-US" sz="800" baseline="0" dirty="0" smtClean="0"/>
                        <a:t> columns, </a:t>
                      </a:r>
                      <a:r>
                        <a:rPr lang="en-US" sz="800" b="1" baseline="0" dirty="0" smtClean="0"/>
                        <a:t>and convert the timestamp to human-readable format.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6565" y="5181600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Putting it all together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665642"/>
              </p:ext>
            </p:extLst>
          </p:nvPr>
        </p:nvGraphicFramePr>
        <p:xfrm>
          <a:off x="152400" y="7543801"/>
          <a:ext cx="2438400" cy="14496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/>
              </a:tblGrid>
              <a:tr h="2297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Tip – Compressed</a:t>
                      </a:r>
                      <a:r>
                        <a:rPr lang="en-US" sz="1400" baseline="0" dirty="0" smtClean="0"/>
                        <a:t> Files</a:t>
                      </a:r>
                      <a:endParaRPr lang="en-US" sz="1400" dirty="0"/>
                    </a:p>
                  </a:txBody>
                  <a:tcPr marL="45720" marR="27432" marT="9144" marB="9144"/>
                </a:tc>
              </a:tr>
              <a:tr h="1218008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050" i="0" baseline="0" dirty="0" smtClean="0"/>
                        <a:t>Files that end in .</a:t>
                      </a:r>
                      <a:r>
                        <a:rPr lang="en-US" sz="1050" i="0" baseline="0" dirty="0" err="1" smtClean="0"/>
                        <a:t>gz</a:t>
                      </a:r>
                      <a:r>
                        <a:rPr lang="en-US" sz="1050" i="0" baseline="0" dirty="0" smtClean="0"/>
                        <a:t> are compressed, and might require some different commands:</a:t>
                      </a:r>
                    </a:p>
                  </a:txBody>
                  <a:tcPr marL="45720" marR="27432" marT="9144" marB="9144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934342"/>
              </p:ext>
            </p:extLst>
          </p:nvPr>
        </p:nvGraphicFramePr>
        <p:xfrm>
          <a:off x="228600" y="8229600"/>
          <a:ext cx="22860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1524000"/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900" b="1" baseline="0" dirty="0" smtClean="0"/>
                        <a:t>Command</a:t>
                      </a:r>
                      <a:endParaRPr lang="en-US" sz="900" b="1" baseline="0" dirty="0"/>
                    </a:p>
                  </a:txBody>
                  <a:tcPr marL="45720" marR="4572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 smtClean="0"/>
                        <a:t>Modification for .</a:t>
                      </a:r>
                      <a:r>
                        <a:rPr lang="en-US" sz="900" b="1" baseline="0" dirty="0" err="1" smtClean="0"/>
                        <a:t>gz</a:t>
                      </a:r>
                      <a:endParaRPr lang="en-US" sz="900" b="1" baseline="0" dirty="0"/>
                    </a:p>
                  </a:txBody>
                  <a:tcPr marL="45720" marR="4572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cat or </a:t>
                      </a:r>
                      <a:r>
                        <a:rPr lang="en-US" sz="900" baseline="0" dirty="0" err="1" smtClean="0"/>
                        <a:t>grep</a:t>
                      </a:r>
                      <a:endParaRPr lang="en-US" sz="900" baseline="0" dirty="0"/>
                    </a:p>
                  </a:txBody>
                  <a:tcPr marL="45720" marR="4572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Use </a:t>
                      </a:r>
                      <a:r>
                        <a:rPr lang="en-US" sz="900" baseline="0" dirty="0" err="1" smtClean="0"/>
                        <a:t>zcat</a:t>
                      </a:r>
                      <a:r>
                        <a:rPr lang="en-US" sz="900" baseline="0" dirty="0" smtClean="0"/>
                        <a:t> or </a:t>
                      </a:r>
                      <a:r>
                        <a:rPr lang="en-US" sz="900" baseline="0" dirty="0" err="1" smtClean="0"/>
                        <a:t>zgrep</a:t>
                      </a:r>
                      <a:r>
                        <a:rPr lang="en-US" sz="900" baseline="0" dirty="0" smtClean="0"/>
                        <a:t>. </a:t>
                      </a:r>
                      <a:endParaRPr lang="en-US" sz="900" baseline="0" dirty="0"/>
                    </a:p>
                  </a:txBody>
                  <a:tcPr marL="45720" marR="4572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head or tail</a:t>
                      </a:r>
                      <a:endParaRPr lang="en-US" sz="900" baseline="0" dirty="0"/>
                    </a:p>
                  </a:txBody>
                  <a:tcPr marL="45720" marR="4572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Use </a:t>
                      </a:r>
                      <a:r>
                        <a:rPr lang="en-US" sz="900" baseline="0" dirty="0" err="1" smtClean="0"/>
                        <a:t>zcat</a:t>
                      </a:r>
                      <a:r>
                        <a:rPr lang="en-US" sz="900" baseline="0" dirty="0" smtClean="0"/>
                        <a:t> | head or </a:t>
                      </a:r>
                      <a:r>
                        <a:rPr lang="en-US" sz="900" baseline="0" dirty="0" err="1" smtClean="0"/>
                        <a:t>zcat</a:t>
                      </a:r>
                      <a:r>
                        <a:rPr lang="en-US" sz="900" baseline="0" dirty="0" smtClean="0"/>
                        <a:t> | tail</a:t>
                      </a:r>
                      <a:endParaRPr lang="en-US" sz="900" baseline="0" dirty="0"/>
                    </a:p>
                  </a:txBody>
                  <a:tcPr marL="45720" marR="4572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20541"/>
              </p:ext>
            </p:extLst>
          </p:nvPr>
        </p:nvGraphicFramePr>
        <p:xfrm>
          <a:off x="4800600" y="7543801"/>
          <a:ext cx="2286000" cy="1470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/>
              </a:tblGrid>
              <a:tr h="2091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Tip – Working With </a:t>
                      </a:r>
                      <a:r>
                        <a:rPr lang="en-US" sz="1400" baseline="0" dirty="0" smtClean="0"/>
                        <a:t>Big Files</a:t>
                      </a:r>
                      <a:endParaRPr lang="en-US" sz="1400" dirty="0"/>
                    </a:p>
                  </a:txBody>
                  <a:tcPr marL="45720" marR="27432" marT="9144" marB="9144"/>
                </a:tc>
              </a:tr>
              <a:tr h="123861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050" i="0" baseline="0" dirty="0" smtClean="0"/>
                        <a:t>Commands take longer to run on larger files. Some things to keep in mind are:</a:t>
                      </a:r>
                    </a:p>
                    <a:p>
                      <a:pPr>
                        <a:lnSpc>
                          <a:spcPct val="50000"/>
                        </a:lnSpc>
                        <a:buFont typeface="Arial" pitchFamily="34" charset="0"/>
                        <a:buNone/>
                      </a:pPr>
                      <a:endParaRPr lang="en-US" sz="1050" i="0" baseline="0" dirty="0" smtClean="0"/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i="0" baseline="0" dirty="0" smtClean="0"/>
                        <a:t>Use </a:t>
                      </a:r>
                      <a:r>
                        <a:rPr lang="en-US" sz="900" i="0" baseline="0" dirty="0" err="1" smtClean="0"/>
                        <a:t>grep</a:t>
                      </a:r>
                      <a:r>
                        <a:rPr lang="en-US" sz="900" i="0" baseline="0" dirty="0" smtClean="0"/>
                        <a:t> –F instead of plain </a:t>
                      </a:r>
                      <a:r>
                        <a:rPr lang="en-US" sz="900" i="0" baseline="0" dirty="0" err="1" smtClean="0"/>
                        <a:t>grep</a:t>
                      </a:r>
                      <a:r>
                        <a:rPr lang="en-US" sz="900" i="0" baseline="0" dirty="0" smtClean="0"/>
                        <a:t>. 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i="0" baseline="0" dirty="0" smtClean="0"/>
                        <a:t>For viewing the file, use less instead of cat.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i="0" baseline="0" dirty="0" smtClean="0"/>
                        <a:t>Try to use </a:t>
                      </a:r>
                      <a:r>
                        <a:rPr lang="en-US" sz="900" i="0" baseline="0" dirty="0" err="1" smtClean="0"/>
                        <a:t>grep</a:t>
                      </a:r>
                      <a:r>
                        <a:rPr lang="en-US" sz="900" i="0" baseline="0" dirty="0" smtClean="0"/>
                        <a:t> as early as possible, so if you pipe to other tools, there’s less data to crunch.</a:t>
                      </a:r>
                    </a:p>
                  </a:txBody>
                  <a:tcPr marL="45720" marR="27432" marT="9144" marB="9144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981353"/>
              </p:ext>
            </p:extLst>
          </p:nvPr>
        </p:nvGraphicFramePr>
        <p:xfrm>
          <a:off x="2667000" y="7543801"/>
          <a:ext cx="2070102" cy="1447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0102"/>
              </a:tblGrid>
              <a:tr h="2329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Tip – </a:t>
                      </a:r>
                      <a:r>
                        <a:rPr lang="en-US" sz="1400" dirty="0" smtClean="0"/>
                        <a:t>Documentation</a:t>
                      </a:r>
                      <a:endParaRPr lang="en-US" sz="1400" dirty="0"/>
                    </a:p>
                  </a:txBody>
                  <a:tcPr marL="45720" marR="27432" marT="9144" marB="9144"/>
                </a:tc>
              </a:tr>
              <a:tr h="1214873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050" i="0" baseline="0" dirty="0" smtClean="0"/>
                        <a:t>Linux commands are all well documented. To view the documentation:</a:t>
                      </a:r>
                    </a:p>
                    <a:p>
                      <a:pPr>
                        <a:lnSpc>
                          <a:spcPct val="50000"/>
                        </a:lnSpc>
                        <a:buFont typeface="Arial" pitchFamily="34" charset="0"/>
                        <a:buNone/>
                      </a:pPr>
                      <a:endParaRPr lang="en-US" sz="1050" i="0" baseline="0" dirty="0" smtClean="0"/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i="0" baseline="0" dirty="0" smtClean="0"/>
                        <a:t>Run the command with --help (e.g. tail --help) to see the options.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i="0" baseline="0" dirty="0" smtClean="0"/>
                        <a:t>Use the manual pages for more detail (e.g. man tail). </a:t>
                      </a:r>
                      <a:r>
                        <a:rPr lang="en-US" sz="900" i="1" baseline="0" dirty="0" smtClean="0"/>
                        <a:t>Note</a:t>
                      </a:r>
                      <a:r>
                        <a:rPr lang="en-US" sz="900" i="1" baseline="0" dirty="0" smtClean="0"/>
                        <a:t>: these open in less.</a:t>
                      </a:r>
                    </a:p>
                  </a:txBody>
                  <a:tcPr marL="45720" marR="27432" marT="9144" marB="9144"/>
                </a:tc>
              </a:tr>
            </a:tbl>
          </a:graphicData>
        </a:graphic>
      </p:graphicFrame>
      <p:pic>
        <p:nvPicPr>
          <p:cNvPr id="19" name="Picture 18" descr="bro-ey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76200"/>
            <a:ext cx="533400" cy="51043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15902" y="8957846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In order to promote its wide distribution, this work is licensed under the Creative Commons Attribution-</a:t>
            </a:r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</a:rPr>
              <a:t>NonCommercial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</a:rPr>
              <a:t>ShareAlike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4.0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International License (http://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creativecommons.org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/licenses/by-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nc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sa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/4.0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/).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We at </a:t>
            </a:r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</a:rPr>
              <a:t>Broala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are committed to helping you understand Bro to the fullest so you can be a monitoring hero.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76600" y="9294716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Broala</a:t>
            </a:r>
            <a:r>
              <a:rPr lang="en-US" sz="800" dirty="0" smtClean="0"/>
              <a:t> LLC.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1877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6300</TotalTime>
  <Words>1037</Words>
  <Application>Microsoft Macintosh PowerPoint</Application>
  <PresentationFormat>Custom</PresentationFormat>
  <Paragraphs>125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Miller</dc:creator>
  <cp:lastModifiedBy>Vlad Grigorescu</cp:lastModifiedBy>
  <cp:revision>330</cp:revision>
  <dcterms:created xsi:type="dcterms:W3CDTF">2008-11-19T15:13:13Z</dcterms:created>
  <dcterms:modified xsi:type="dcterms:W3CDTF">2014-08-22T23:36:24Z</dcterms:modified>
</cp:coreProperties>
</file>