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99"/>
    <a:srgbClr val="0099CC"/>
    <a:srgbClr val="4FADC4"/>
    <a:srgbClr val="BE514F"/>
    <a:srgbClr val="9CB95D"/>
    <a:srgbClr val="80669F"/>
    <a:srgbClr val="5183BB"/>
    <a:srgbClr val="F5944D"/>
    <a:srgbClr val="F6B484"/>
    <a:srgbClr val="5A8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56" autoAdjust="0"/>
    <p:restoredTop sz="94929" autoAdjust="0"/>
  </p:normalViewPr>
  <p:slideViewPr>
    <p:cSldViewPr>
      <p:cViewPr>
        <p:scale>
          <a:sx n="174" d="100"/>
          <a:sy n="174" d="100"/>
        </p:scale>
        <p:origin x="-96" y="2496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091870" y="3505200"/>
            <a:ext cx="2209800" cy="1600200"/>
          </a:xfrm>
          <a:prstGeom prst="borderCallout2">
            <a:avLst>
              <a:gd name="adj1" fmla="val 49540"/>
              <a:gd name="adj2" fmla="val -125"/>
              <a:gd name="adj3" fmla="val 2887"/>
              <a:gd name="adj4" fmla="val -8156"/>
              <a:gd name="adj5" fmla="val 2729"/>
              <a:gd name="adj6" fmla="val -29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Line Callout 2 71"/>
          <p:cNvSpPr/>
          <p:nvPr/>
        </p:nvSpPr>
        <p:spPr>
          <a:xfrm>
            <a:off x="4065252" y="838200"/>
            <a:ext cx="2945148" cy="2209800"/>
          </a:xfrm>
          <a:prstGeom prst="borderCallout2">
            <a:avLst>
              <a:gd name="adj1" fmla="val 49540"/>
              <a:gd name="adj2" fmla="val -125"/>
              <a:gd name="adj3" fmla="val 95576"/>
              <a:gd name="adj4" fmla="val -5107"/>
              <a:gd name="adj5" fmla="val 95727"/>
              <a:gd name="adj6" fmla="val -254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74421"/>
              </p:ext>
            </p:extLst>
          </p:nvPr>
        </p:nvGraphicFramePr>
        <p:xfrm>
          <a:off x="4140842" y="867026"/>
          <a:ext cx="2777808" cy="2146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501"/>
                <a:gridCol w="2412307"/>
              </a:tblGrid>
              <a:tr h="18769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5565" y="558465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onn.log: conn_state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83445"/>
              </p:ext>
            </p:extLst>
          </p:nvPr>
        </p:nvGraphicFramePr>
        <p:xfrm>
          <a:off x="4130466" y="5541332"/>
          <a:ext cx="3032334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44"/>
                <a:gridCol w="390821"/>
                <a:gridCol w="2032269"/>
              </a:tblGrid>
              <a:tr h="16126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end of the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</a:t>
                      </a:r>
                      <a:r>
                        <a:rPr lang="en-US" sz="800" baseline="0" dirty="0" smtClean="0"/>
                        <a:t>the data </a:t>
                      </a:r>
                      <a:r>
                        <a:rPr lang="en-US" sz="800" baseline="0" dirty="0" smtClean="0"/>
                        <a:t>being 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double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loss: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gaps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smtClean="0"/>
                        <a:t>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5125773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6031"/>
              </p:ext>
            </p:extLst>
          </p:nvPr>
        </p:nvGraphicFramePr>
        <p:xfrm>
          <a:off x="138785" y="4870830"/>
          <a:ext cx="3699631" cy="3713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9586"/>
                <a:gridCol w="299793"/>
                <a:gridCol w="2800252"/>
              </a:tblGrid>
              <a:tr h="1995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</a:t>
                      </a:r>
                      <a:r>
                        <a:rPr lang="en-US" sz="800" i="1" baseline="0" dirty="0" smtClean="0"/>
                        <a:t>e.g. C_INTERNET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</a:t>
                      </a:r>
                      <a:r>
                        <a:rPr lang="en-US" sz="800" dirty="0" smtClean="0"/>
                        <a:t>ame </a:t>
                      </a:r>
                      <a:r>
                        <a:rPr lang="en-US" sz="800" dirty="0" smtClean="0"/>
                        <a:t>of the query type (</a:t>
                      </a:r>
                      <a:r>
                        <a:rPr lang="en-US" sz="800" i="1" dirty="0" smtClean="0"/>
                        <a:t>e.g. A, AAAA, PTR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the response code (</a:t>
                      </a:r>
                      <a:r>
                        <a:rPr lang="en-US" sz="800" i="1" baseline="0" dirty="0" smtClean="0"/>
                        <a:t>e.g</a:t>
                      </a:r>
                      <a:r>
                        <a:rPr lang="en-US" sz="800" i="1" baseline="0" dirty="0" smtClean="0"/>
                        <a:t>. NXDOMAIN, NODATA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Authoritateive</a:t>
                      </a:r>
                      <a:r>
                        <a:rPr lang="en-US" sz="800" dirty="0" smtClean="0"/>
                        <a:t> Answer.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</a:t>
                      </a:r>
                      <a:r>
                        <a:rPr lang="en-US" sz="800" baseline="0" dirty="0" smtClean="0"/>
                        <a:t>the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Truncation. T</a:t>
                      </a:r>
                      <a:r>
                        <a:rPr lang="en-US" sz="800" baseline="0" dirty="0" smtClean="0"/>
                        <a:t> = the message </a:t>
                      </a:r>
                      <a:r>
                        <a:rPr lang="en-US" sz="800" baseline="0" dirty="0" smtClean="0"/>
                        <a:t>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dirty="0" smtClean="0"/>
                        <a:t>recursive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lookup of </a:t>
                      </a:r>
                      <a:r>
                        <a:rPr lang="en-US" sz="800" dirty="0" smtClean="0"/>
                        <a:t>query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auth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Authoritative responses for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responses for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419600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34911"/>
              </p:ext>
            </p:extLst>
          </p:nvPr>
        </p:nvGraphicFramePr>
        <p:xfrm>
          <a:off x="152401" y="929613"/>
          <a:ext cx="3505199" cy="3469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159"/>
                <a:gridCol w="370640"/>
                <a:gridCol w="24384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first packet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</a:t>
                      </a:r>
                      <a:r>
                        <a:rPr lang="en-US" sz="800" dirty="0" smtClean="0"/>
                        <a:t>the connection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</a:t>
                      </a:r>
                      <a:r>
                        <a:rPr lang="en-US" sz="800" baseline="0" dirty="0" smtClean="0"/>
                        <a:t>etected </a:t>
                      </a:r>
                      <a:r>
                        <a:rPr lang="en-US" sz="800" baseline="0" dirty="0" smtClean="0"/>
                        <a:t>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</a:t>
                      </a:r>
                      <a:r>
                        <a:rPr lang="en-US" sz="800" dirty="0" smtClean="0"/>
                        <a:t>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</a:t>
                      </a:r>
                      <a:r>
                        <a:rPr lang="en-US" sz="800" dirty="0" smtClean="0"/>
                        <a:t>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conn.log: 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Is Orig in</a:t>
                      </a:r>
                      <a:r>
                        <a:rPr lang="en-US" sz="800" baseline="0" dirty="0" smtClean="0"/>
                        <a:t> Site::local_nets? Unset if local_nets is empty.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local_resp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Is Resp in</a:t>
                      </a:r>
                      <a:r>
                        <a:rPr lang="en-US" sz="800" baseline="0" dirty="0" smtClean="0"/>
                        <a:t> Site::local_nets? Unset if local_nets is empty.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of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dirty="0" smtClean="0"/>
                        <a:t>bytes missing</a:t>
                      </a:r>
                      <a:r>
                        <a:rPr lang="en-US" sz="800" baseline="0" dirty="0" smtClean="0"/>
                        <a:t> due to </a:t>
                      </a:r>
                      <a:r>
                        <a:rPr lang="en-US" sz="800" dirty="0" smtClean="0"/>
                        <a:t>content </a:t>
                      </a:r>
                      <a:r>
                        <a:rPr lang="en-US" sz="800" dirty="0" smtClean="0"/>
                        <a:t>gaps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conn.log: history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 IP</a:t>
                      </a:r>
                      <a:r>
                        <a:rPr lang="en-US" sz="800" baseline="0" dirty="0" smtClean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IP</a:t>
                      </a:r>
                      <a:r>
                        <a:rPr lang="en-US" sz="800" baseline="0" dirty="0" smtClean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parent(s)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648" y="517233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15084"/>
              </p:ext>
            </p:extLst>
          </p:nvPr>
        </p:nvGraphicFramePr>
        <p:xfrm>
          <a:off x="4180548" y="3574829"/>
          <a:ext cx="2036283" cy="1459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/>
                <a:gridCol w="16002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</a:t>
                      </a:r>
                      <a:r>
                        <a:rPr lang="en-US" sz="800" b="1" dirty="0" smtClean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3048000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 UPPERCASE, Resp lowercase, uniq-ed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82129"/>
              </p:ext>
            </p:extLst>
          </p:nvPr>
        </p:nvGraphicFramePr>
        <p:xfrm>
          <a:off x="4136500" y="6984958"/>
          <a:ext cx="3026300" cy="10364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0467"/>
                <a:gridCol w="375869"/>
                <a:gridCol w="2099964"/>
              </a:tblGrid>
              <a:tr h="18157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</a:t>
                      </a:r>
                      <a:r>
                        <a:rPr lang="en-US" sz="800" baseline="0" dirty="0" smtClean="0"/>
                        <a:t>the DHCP lease 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38600" y="6573573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2.1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33" name="Picture 32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8610600"/>
            <a:ext cx="2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</a:t>
            </a:r>
            <a:r>
              <a:rPr lang="en-US" sz="800" i="1" dirty="0"/>
              <a:t>policy/protocols/dns/auth-addl.bro is loaded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33686"/>
              </p:ext>
            </p:extLst>
          </p:nvPr>
        </p:nvGraphicFramePr>
        <p:xfrm>
          <a:off x="4114800" y="8458200"/>
          <a:ext cx="3048000" cy="871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7077"/>
                <a:gridCol w="390769"/>
                <a:gridCol w="2110154"/>
              </a:tblGrid>
              <a:tr h="1663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DNP3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accent3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request</a:t>
                      </a:r>
                      <a:r>
                        <a:rPr lang="en-US" sz="800" baseline="0" dirty="0" smtClean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reply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8600" y="8001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(ICS)</a:t>
            </a:r>
            <a:endParaRPr lang="en-US" sz="10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8915400"/>
            <a:ext cx="3657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We at Broala are committed to helping you understand Bro to the fullest so you can be a monitoring hero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. The latest version of this guide is always freely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availlable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at: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github.com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broala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/bro-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cheatsheets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88882"/>
              </p:ext>
            </p:extLst>
          </p:nvPr>
        </p:nvGraphicFramePr>
        <p:xfrm>
          <a:off x="152400" y="859283"/>
          <a:ext cx="3581401" cy="34257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306"/>
                <a:gridCol w="357894"/>
                <a:gridCol w="2362201"/>
              </a:tblGrid>
              <a:tr h="19973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dentifier 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Host</a:t>
                      </a:r>
                      <a:r>
                        <a:rPr lang="en-US" sz="800" b="0" dirty="0" smtClean="0"/>
                        <a:t>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ost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source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-US" sz="800" b="0" i="1" dirty="0" smtClean="0">
                          <a:solidFill>
                            <a:schemeClr val="dk1"/>
                          </a:solidFill>
                        </a:rPr>
                        <a:t>e.g.</a:t>
                      </a:r>
                      <a:r>
                        <a:rPr lang="en-US" sz="800" b="0" i="1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 b="0" i="1" dirty="0" smtClean="0">
                          <a:solidFill>
                            <a:schemeClr val="dk1"/>
                          </a:solidFill>
                        </a:rPr>
                        <a:t>HTTP request</a:t>
                      </a:r>
                      <a:r>
                        <a:rPr lang="en-US" sz="800" b="0" i="1" baseline="0" dirty="0" smtClean="0">
                          <a:solidFill>
                            <a:schemeClr val="dk1"/>
                          </a:solidFill>
                        </a:rPr>
                        <a:t> depth</a:t>
                      </a:r>
                      <a:r>
                        <a:rPr lang="en-US" sz="800" b="0" i="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analyzers attached during the file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 filename, if available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 source analyzer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 that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id the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as the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sent by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Orig?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 file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that were missed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Out-of-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sequence bytes in the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stream due to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timed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out at least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once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Container file 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that this one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was extracted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</a:t>
                      </a:r>
                      <a:r>
                        <a:rPr lang="en-US" sz="800" b="1" dirty="0" smtClean="0"/>
                        <a:t>sha256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of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66" y="429823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0960"/>
              </p:ext>
            </p:extLst>
          </p:nvPr>
        </p:nvGraphicFramePr>
        <p:xfrm>
          <a:off x="152400" y="5029200"/>
          <a:ext cx="3571765" cy="1981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02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FTP command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</a:t>
                      </a:r>
                      <a:r>
                        <a:rPr lang="en-US" sz="800" dirty="0" smtClean="0"/>
                        <a:t>the FTP </a:t>
                      </a:r>
                      <a:r>
                        <a:rPr lang="en-US" sz="800" dirty="0" smtClean="0"/>
                        <a:t>session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</a:t>
                      </a:r>
                      <a:r>
                        <a:rPr lang="en-US" sz="800" dirty="0" smtClean="0"/>
                        <a:t>the FTP </a:t>
                      </a:r>
                      <a:r>
                        <a:rPr lang="en-US" sz="800" dirty="0" smtClean="0"/>
                        <a:t>session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Any</a:t>
                      </a:r>
                      <a:r>
                        <a:rPr lang="en-US" sz="800" baseline="0" dirty="0" smtClean="0"/>
                        <a:t> command arguments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type if there’s a file transfer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(orig,</a:t>
                      </a:r>
                      <a:r>
                        <a:rPr lang="en-US" sz="800" baseline="0" dirty="0" smtClean="0"/>
                        <a:t> resp,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4572000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56913"/>
              </p:ext>
            </p:extLst>
          </p:nvPr>
        </p:nvGraphicFramePr>
        <p:xfrm>
          <a:off x="3886200" y="6019800"/>
          <a:ext cx="3295012" cy="184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00633"/>
                <a:gridCol w="2106986"/>
              </a:tblGrid>
              <a:tr h="1838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</a:t>
                      </a:r>
                      <a:r>
                        <a:rPr lang="en-US" sz="800" dirty="0" smtClean="0"/>
                        <a:t>the intelligence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indicator was Intel::ADDR, the address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seen.node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name of the node that discovered the match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91458" y="5552750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ntel framework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90903"/>
              </p:ext>
            </p:extLst>
          </p:nvPr>
        </p:nvGraphicFramePr>
        <p:xfrm>
          <a:off x="3914108" y="893194"/>
          <a:ext cx="3266965" cy="42320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9133"/>
                <a:gridCol w="313224"/>
                <a:gridCol w="1924608"/>
              </a:tblGrid>
              <a:tr h="19120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</a:t>
                      </a:r>
                      <a:r>
                        <a:rPr lang="en-US" sz="800" dirty="0" smtClean="0"/>
                        <a:t>the HTTP request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</a:t>
                      </a:r>
                      <a:r>
                        <a:rPr lang="en-US" sz="800" dirty="0" smtClean="0"/>
                        <a:t>Host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</a:t>
                      </a:r>
                      <a:r>
                        <a:rPr lang="en-US" sz="800" dirty="0" smtClean="0"/>
                        <a:t>“Referer</a:t>
                      </a:r>
                      <a:r>
                        <a:rPr lang="en-US" sz="800" dirty="0" smtClean="0"/>
                        <a:t>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Uncompressed </a:t>
                      </a:r>
                      <a:r>
                        <a:rPr lang="en-US" sz="800" dirty="0" smtClean="0"/>
                        <a:t>content size of </a:t>
                      </a:r>
                      <a:r>
                        <a:rPr lang="en-US" sz="800" dirty="0" smtClean="0"/>
                        <a:t>Orig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Uncompressed </a:t>
                      </a:r>
                      <a:r>
                        <a:rPr lang="en-US" sz="800" dirty="0" smtClean="0"/>
                        <a:t>content size of </a:t>
                      </a:r>
                      <a:r>
                        <a:rPr lang="en-US" sz="800" dirty="0" smtClean="0"/>
                        <a:t>Resp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Filename via </a:t>
                      </a:r>
                      <a:r>
                        <a:rPr lang="en-US" sz="800" baseline="0" dirty="0" smtClean="0"/>
                        <a:t>the Content-Disposition </a:t>
                      </a:r>
                      <a:r>
                        <a:rPr lang="en-US" sz="800" baseline="0" dirty="0" smtClean="0"/>
                        <a:t>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if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basic-auth is </a:t>
                      </a:r>
                      <a:r>
                        <a:rPr lang="en-US" sz="800" baseline="0" dirty="0" smtClean="0"/>
                        <a:t>performed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Password if basic</a:t>
                      </a:r>
                      <a:r>
                        <a:rPr lang="en-US" sz="800" dirty="0" smtClean="0"/>
                        <a:t>-auth is </a:t>
                      </a:r>
                      <a:r>
                        <a:rPr lang="en-US" sz="800" dirty="0" smtClean="0"/>
                        <a:t>performed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indicative of </a:t>
                      </a:r>
                      <a:r>
                        <a:rPr lang="en-US" sz="800" baseline="0" dirty="0" smtClean="0"/>
                        <a:t>a proxied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</a:t>
                      </a:r>
                      <a:r>
                        <a:rPr lang="en-US" sz="800" dirty="0" smtClean="0"/>
                        <a:t>unique IDs from </a:t>
                      </a:r>
                      <a:r>
                        <a:rPr lang="en-US" sz="800" dirty="0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orig_mime_types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File </a:t>
                      </a:r>
                      <a:r>
                        <a:rPr lang="en-US" sz="800" baseline="0" dirty="0" smtClean="0"/>
                        <a:t>types from </a:t>
                      </a:r>
                      <a:r>
                        <a:rPr lang="en-US" sz="800" baseline="0" dirty="0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</a:t>
                      </a:r>
                      <a:r>
                        <a:rPr lang="en-US" sz="800" dirty="0" smtClean="0"/>
                        <a:t>unique IDs from </a:t>
                      </a:r>
                      <a:r>
                        <a:rPr lang="en-US" sz="800" dirty="0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resp_mime_types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types </a:t>
                      </a:r>
                      <a:r>
                        <a:rPr lang="en-US" sz="800" dirty="0" smtClean="0"/>
                        <a:t>from </a:t>
                      </a:r>
                      <a:r>
                        <a:rPr lang="en-US" sz="800" dirty="0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client_header_names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names of HTTP headers sent by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server_header_names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names of HTTP headers sent by 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cookie_vars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Variable names extracted</a:t>
                      </a:r>
                      <a:r>
                        <a:rPr lang="en-US" sz="800" baseline="0" dirty="0" smtClean="0"/>
                        <a:t> from cookies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uri_vars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Variable names extracted from the URI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8274" y="441557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2.1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25" name="Picture 24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400" y="4267200"/>
            <a:ext cx="2063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base/files/hash/main.bro </a:t>
            </a:r>
            <a:r>
              <a:rPr lang="en-US" sz="800" i="1" dirty="0"/>
              <a:t>is loaded </a:t>
            </a:r>
            <a:endParaRPr lang="en-US" sz="800" i="1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</a:t>
            </a:r>
            <a:r>
              <a:rPr lang="en-US" sz="800" i="1" dirty="0" smtClean="0"/>
              <a:t>base</a:t>
            </a:r>
            <a:r>
              <a:rPr lang="en-US" sz="800" i="1" dirty="0"/>
              <a:t>/files</a:t>
            </a:r>
            <a:r>
              <a:rPr lang="en-US" sz="800" i="1" dirty="0" smtClean="0"/>
              <a:t>/extract/</a:t>
            </a:r>
            <a:r>
              <a:rPr lang="en-US" sz="800" i="1" dirty="0"/>
              <a:t>main.bro is loaded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7010400"/>
            <a:ext cx="2062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base/protocols/ftp/files.bro is </a:t>
            </a:r>
            <a:r>
              <a:rPr lang="en-US" sz="800" i="1" dirty="0"/>
              <a:t>loaded </a:t>
            </a:r>
            <a:r>
              <a:rPr lang="en-US" sz="800" i="1" dirty="0" smtClean="0"/>
              <a:t> </a:t>
            </a:r>
            <a:endParaRPr lang="en-US" sz="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5105400"/>
            <a:ext cx="270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base/protocols/http/entities.bro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[2</a:t>
            </a:r>
            <a:r>
              <a:rPr lang="en-US" sz="800" dirty="0"/>
              <a:t>] – </a:t>
            </a:r>
            <a:r>
              <a:rPr lang="en-US" sz="800" i="1" dirty="0"/>
              <a:t>If policy/protocols/http/header-names.bro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[3</a:t>
            </a:r>
            <a:r>
              <a:rPr lang="en-US" sz="800" dirty="0"/>
              <a:t>] – </a:t>
            </a:r>
            <a:r>
              <a:rPr lang="en-US" sz="800" i="1" dirty="0" smtClean="0"/>
              <a:t>If </a:t>
            </a:r>
            <a:r>
              <a:rPr lang="en-US" sz="800" i="1" dirty="0"/>
              <a:t>policy/protocols/http/var-extraction-uri.bro is loaded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85886"/>
              </p:ext>
            </p:extLst>
          </p:nvPr>
        </p:nvGraphicFramePr>
        <p:xfrm>
          <a:off x="3886200" y="8305800"/>
          <a:ext cx="3276600" cy="82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0852"/>
                <a:gridCol w="530189"/>
                <a:gridCol w="1995559"/>
              </a:tblGrid>
              <a:tr h="1894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</a:t>
                      </a:r>
                      <a:r>
                        <a:rPr lang="en-US" sz="800" dirty="0" smtClean="0"/>
                        <a:t>the PLC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func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Function message that was sent</a:t>
                      </a:r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exception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Exception if there</a:t>
                      </a:r>
                      <a:r>
                        <a:rPr lang="en-US" sz="800" baseline="0" dirty="0" smtClean="0"/>
                        <a:t> was a failure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91458" y="7838750"/>
            <a:ext cx="25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modbus.log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PLC requests </a:t>
            </a:r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(</a:t>
            </a:r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ICS</a:t>
            </a:r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)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99291"/>
              </p:ext>
            </p:extLst>
          </p:nvPr>
        </p:nvGraphicFramePr>
        <p:xfrm>
          <a:off x="152401" y="7666257"/>
          <a:ext cx="3581400" cy="137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83"/>
                <a:gridCol w="362217"/>
                <a:gridCol w="2386300"/>
              </a:tblGrid>
              <a:tr h="17363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IRC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200" y="7239000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</a:p>
          <a:p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400" y="9067800"/>
            <a:ext cx="3100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[1] – </a:t>
            </a:r>
            <a:r>
              <a:rPr lang="en-US" sz="800" i="1" dirty="0" smtClean="0"/>
              <a:t>If base/protocols/irc/files/bro is loaded</a:t>
            </a:r>
          </a:p>
          <a:p>
            <a:r>
              <a:rPr lang="en-US" sz="800" b="1" dirty="0" smtClean="0"/>
              <a:t>Note</a:t>
            </a:r>
            <a:r>
              <a:rPr lang="en-US" sz="800" i="1" dirty="0" smtClean="0"/>
              <a:t>: base</a:t>
            </a:r>
            <a:r>
              <a:rPr lang="en-US" sz="800" i="1" dirty="0"/>
              <a:t>/protocols/irc/dcc-</a:t>
            </a:r>
            <a:r>
              <a:rPr lang="en-US" sz="800" i="1" dirty="0" smtClean="0"/>
              <a:t>send.bro adds several DCC-related fields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84236"/>
              </p:ext>
            </p:extLst>
          </p:nvPr>
        </p:nvGraphicFramePr>
        <p:xfrm>
          <a:off x="228601" y="747670"/>
          <a:ext cx="3276599" cy="27575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6103"/>
                <a:gridCol w="583333"/>
                <a:gridCol w="1897163"/>
              </a:tblGrid>
              <a:tr h="1837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</a:t>
                      </a:r>
                      <a:r>
                        <a:rPr lang="en-US" sz="800" dirty="0" smtClean="0"/>
                        <a:t>ID, if this</a:t>
                      </a:r>
                      <a:r>
                        <a:rPr lang="en-US" sz="800" baseline="0" dirty="0" smtClean="0"/>
                        <a:t> notice relates to a file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</a:t>
                      </a:r>
                      <a:r>
                        <a:rPr lang="en-US" sz="800" baseline="0" dirty="0" smtClean="0"/>
                        <a:t>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</a:t>
                      </a:r>
                      <a:r>
                        <a:rPr lang="en-US" sz="800" dirty="0" smtClean="0"/>
                        <a:t>the file</a:t>
                      </a:r>
                      <a:r>
                        <a:rPr lang="en-US" sz="800" dirty="0" smtClean="0"/>
                        <a:t>, if available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</a:t>
                      </a:r>
                      <a:r>
                        <a:rPr lang="en-US" sz="800" dirty="0" smtClean="0"/>
                        <a:t>notice (</a:t>
                      </a:r>
                      <a:r>
                        <a:rPr lang="en-US" sz="800" i="1" dirty="0" smtClean="0"/>
                        <a:t>e.g. SSL::</a:t>
                      </a:r>
                      <a:r>
                        <a:rPr lang="en-US" sz="800" i="1" dirty="0" err="1" smtClean="0"/>
                        <a:t>Weak_Key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node that </a:t>
                      </a:r>
                      <a:r>
                        <a:rPr lang="en-US" sz="800" dirty="0" smtClean="0"/>
                        <a:t>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0" dirty="0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remote_location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geo_location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GeoIP</a:t>
                      </a:r>
                      <a:r>
                        <a:rPr lang="en-US" sz="800" b="0" baseline="0" dirty="0" smtClean="0"/>
                        <a:t> data about the hosts involved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0399" y="340067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58016"/>
              </p:ext>
            </p:extLst>
          </p:nvPr>
        </p:nvGraphicFramePr>
        <p:xfrm>
          <a:off x="228600" y="5745138"/>
          <a:ext cx="3276600" cy="3354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1358"/>
                <a:gridCol w="410874"/>
                <a:gridCol w="2054368"/>
              </a:tblGrid>
              <a:tr h="1841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Transaction depth if there are multiple msgs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ReplyTo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MsgID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server</a:t>
                      </a:r>
                      <a:r>
                        <a:rPr lang="en-US" sz="800" baseline="0" dirty="0" smtClean="0"/>
                        <a:t> to client </a:t>
                      </a:r>
                      <a:r>
                        <a:rPr lang="en-US" sz="800" dirty="0" smtClean="0"/>
                        <a:t>message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from headers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client User-Agent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tls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Indicates </a:t>
                      </a:r>
                      <a:r>
                        <a:rPr lang="en-US" sz="800" baseline="0" dirty="0" smtClean="0"/>
                        <a:t>the connection switched to TLS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</a:t>
                      </a:r>
                      <a:r>
                        <a:rPr lang="en-US" sz="800" dirty="0" smtClean="0"/>
                        <a:t>message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is_webmail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message was sent via webmail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2400" y="529122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24276"/>
              </p:ext>
            </p:extLst>
          </p:nvPr>
        </p:nvGraphicFramePr>
        <p:xfrm>
          <a:off x="3733800" y="5062233"/>
          <a:ext cx="3276600" cy="2176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0208"/>
                <a:gridCol w="536933"/>
                <a:gridCol w="1979459"/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</a:t>
                      </a:r>
                      <a:r>
                        <a:rPr lang="en-US" sz="800" dirty="0" smtClean="0"/>
                        <a:t>the SOCKS proxy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SOCKS</a:t>
                      </a:r>
                      <a:r>
                        <a:rPr lang="en-US" sz="800" baseline="0" dirty="0" smtClean="0"/>
                        <a:t> p</a:t>
                      </a:r>
                      <a:r>
                        <a:rPr lang="en-US" sz="800" dirty="0" smtClean="0"/>
                        <a:t>rotocol version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</a:t>
                      </a:r>
                      <a:r>
                        <a:rPr lang="en-US" sz="800" dirty="0" smtClean="0"/>
                        <a:t>proxy auth, </a:t>
                      </a:r>
                      <a:r>
                        <a:rPr lang="en-US" sz="800" dirty="0" smtClean="0"/>
                        <a:t>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Password for proxy</a:t>
                      </a:r>
                      <a:r>
                        <a:rPr lang="en-US" sz="800" baseline="0" dirty="0" smtClean="0"/>
                        <a:t> auth,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</a:t>
                      </a: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proxy request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657600" y="4605033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943"/>
              </p:ext>
            </p:extLst>
          </p:nvPr>
        </p:nvGraphicFramePr>
        <p:xfrm>
          <a:off x="3733799" y="7684476"/>
          <a:ext cx="3336757" cy="15610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717"/>
                <a:gridCol w="772842"/>
                <a:gridCol w="1773198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</a:t>
                      </a:r>
                      <a:r>
                        <a:rPr lang="en-US" sz="800" dirty="0" smtClean="0"/>
                        <a:t>the first software </a:t>
                      </a:r>
                      <a:r>
                        <a:rPr lang="en-US" sz="800" dirty="0" smtClean="0"/>
                        <a:t>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</a:t>
                      </a:r>
                      <a:r>
                        <a:rPr lang="en-US" sz="800" baseline="0" dirty="0" smtClean="0"/>
                        <a:t>the software is </a:t>
                      </a:r>
                      <a:r>
                        <a:rPr lang="en-US" sz="800" baseline="0" dirty="0" smtClean="0"/>
                        <a:t>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Software::Type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Software::Version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Version </a:t>
                      </a:r>
                      <a:r>
                        <a:rPr lang="en-US" sz="800" baseline="0" dirty="0" smtClean="0"/>
                        <a:t>of </a:t>
                      </a:r>
                      <a:r>
                        <a:rPr lang="en-US" sz="800" baseline="0" dirty="0" smtClean="0"/>
                        <a:t>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url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Root URL where the software was found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619222" y="7227276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2.1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7127"/>
              </p:ext>
            </p:extLst>
          </p:nvPr>
        </p:nvGraphicFramePr>
        <p:xfrm>
          <a:off x="3733800" y="2701915"/>
          <a:ext cx="3276719" cy="1906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278"/>
                <a:gridCol w="376553"/>
                <a:gridCol w="2055888"/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when the message </a:t>
                      </a:r>
                      <a:r>
                        <a:rPr lang="en-US" sz="800" baseline="0" dirty="0" smtClean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 between the first and last seen</a:t>
                      </a:r>
                      <a:r>
                        <a:rPr lang="en-US" sz="800" baseline="0" dirty="0" smtClean="0"/>
                        <a:t> packet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SNMP version (v1, v2c, v3)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community string of the first SNMP</a:t>
                      </a:r>
                      <a:r>
                        <a:rPr lang="en-US" sz="800" baseline="0" dirty="0" smtClean="0"/>
                        <a:t> packet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 of </a:t>
                      </a:r>
                      <a:r>
                        <a:rPr lang="en-US" sz="800" dirty="0" smtClean="0"/>
                        <a:t>GetRequest/GetNext</a:t>
                      </a:r>
                      <a:r>
                        <a:rPr lang="en-US" sz="800" baseline="0" dirty="0" smtClean="0"/>
                        <a:t>Request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get_bulk_requests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GetBulkRequest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get_responses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GetResponse/Response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SetRequest packets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display_string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system description of </a:t>
                      </a:r>
                      <a:r>
                        <a:rPr lang="en-US" sz="800" dirty="0" smtClean="0"/>
                        <a:t>Resp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up_since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that Resp </a:t>
                      </a:r>
                      <a:r>
                        <a:rPr lang="en-US" sz="800" baseline="0" dirty="0" smtClean="0"/>
                        <a:t>has been up since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646397" y="2234865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 messages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34" name="Picture 33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600" y="3480135"/>
            <a:ext cx="2996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base/frameworks/notice/actions/drop.bro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base/frameworks/notice/actions/add-geodata.bro is loaded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9067800"/>
            <a:ext cx="237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base/protocols/smtp/files.bro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policy/protocols/smtp/software.bro is loaded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2800"/>
              </p:ext>
            </p:extLst>
          </p:nvPr>
        </p:nvGraphicFramePr>
        <p:xfrm>
          <a:off x="228600" y="4164931"/>
          <a:ext cx="3276601" cy="1152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3840"/>
                <a:gridCol w="326760"/>
                <a:gridCol w="2286001"/>
              </a:tblGrid>
              <a:tr h="1129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authentication attempt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username</a:t>
                      </a:r>
                      <a:r>
                        <a:rPr lang="en-US" sz="800" baseline="0" dirty="0" smtClean="0"/>
                        <a:t> of the user attempting to </a:t>
                      </a:r>
                      <a:r>
                        <a:rPr lang="en-US" sz="800" baseline="0" dirty="0" smtClean="0"/>
                        <a:t>authenticate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connect_info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result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2400" y="3725445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rial Black" pitchFamily="34" charset="0"/>
              </a:rPr>
              <a:t>radius.log</a:t>
            </a:r>
          </a:p>
          <a:p>
            <a:r>
              <a:rPr lang="en-US" sz="1000" dirty="0" smtClean="0">
                <a:solidFill>
                  <a:schemeClr val="accent5"/>
                </a:solidFill>
                <a:latin typeface="Arial Black" pitchFamily="34" charset="0"/>
              </a:rPr>
              <a:t>RADIUS authentication attempts</a:t>
            </a:r>
            <a:endParaRPr lang="en-US" sz="1000" dirty="0">
              <a:solidFill>
                <a:schemeClr val="accent5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9233356"/>
            <a:ext cx="2640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policy/protocols/http/detect-webapps.bro is loaded</a:t>
            </a:r>
            <a:endParaRPr lang="en-US" sz="800" i="1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84503"/>
              </p:ext>
            </p:extLst>
          </p:nvPr>
        </p:nvGraphicFramePr>
        <p:xfrm>
          <a:off x="3743435" y="1066800"/>
          <a:ext cx="3266965" cy="118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80"/>
                <a:gridCol w="347789"/>
                <a:gridCol w="2505496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57600" y="609600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</a:p>
          <a:p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50284"/>
              </p:ext>
            </p:extLst>
          </p:nvPr>
        </p:nvGraphicFramePr>
        <p:xfrm>
          <a:off x="228600" y="3560057"/>
          <a:ext cx="3581401" cy="38856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424"/>
                <a:gridCol w="569305"/>
                <a:gridCol w="2189672"/>
              </a:tblGrid>
              <a:tr h="18646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resumed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Flag that indicates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session was resumed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56481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next_protocol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Next protocol the server chose using the application layer next protocol extension, if seen.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established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cert_chain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cert_chain_fuids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UIDs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for certs in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client_cert_chain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client_cert_chain_fuids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issuer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client_subject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client_issuer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client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validation_status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ocsp_status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validation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result for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ocsp_response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notary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CertNotary::Response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response from the ICSI certificate notary.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42765" y="3142450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91174"/>
              </p:ext>
            </p:extLst>
          </p:nvPr>
        </p:nvGraphicFramePr>
        <p:xfrm>
          <a:off x="3886200" y="2271309"/>
          <a:ext cx="3200400" cy="3722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7542"/>
                <a:gridCol w="474421"/>
                <a:gridCol w="1488437"/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when the cert </a:t>
                      </a:r>
                      <a:r>
                        <a:rPr lang="en-US" sz="800" baseline="0" dirty="0" smtClean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unique </a:t>
                      </a:r>
                      <a:r>
                        <a:rPr lang="en-US" sz="800" baseline="0" dirty="0" smtClean="0"/>
                        <a:t>ID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ve</a:t>
                      </a:r>
                      <a:r>
                        <a:rPr lang="en-US" sz="800" dirty="0" smtClean="0"/>
                        <a:t>rsion </a:t>
                      </a:r>
                      <a:r>
                        <a:rPr lang="en-US" sz="800" dirty="0" smtClean="0"/>
                        <a:t>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s</a:t>
                      </a:r>
                      <a:r>
                        <a:rPr lang="en-US" sz="800" dirty="0" smtClean="0"/>
                        <a:t>erial </a:t>
                      </a:r>
                      <a:r>
                        <a:rPr lang="en-US" sz="800" dirty="0" smtClean="0"/>
                        <a:t>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 subject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i</a:t>
                      </a:r>
                      <a:r>
                        <a:rPr lang="en-US" sz="800" dirty="0" smtClean="0"/>
                        <a:t>ssuer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</a:t>
                      </a:r>
                      <a:r>
                        <a:rPr lang="en-US" sz="800" dirty="0" smtClean="0"/>
                        <a:t>the cert is valid from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</a:t>
                      </a:r>
                      <a:r>
                        <a:rPr lang="en-US" sz="800" dirty="0" smtClean="0"/>
                        <a:t>the cert is valid until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key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certificate.sig_alg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type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(RSA</a:t>
                      </a:r>
                      <a:r>
                        <a:rPr lang="en-US" sz="800" baseline="0" dirty="0" smtClean="0"/>
                        <a:t>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certificate.key_length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length,</a:t>
                      </a:r>
                      <a:r>
                        <a:rPr lang="en-US" sz="800" baseline="0" dirty="0" smtClean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certificate.exponent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Exponent, if RSA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Curve, if EC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san.dns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DNS entries in Subject</a:t>
                      </a:r>
                      <a:r>
                        <a:rPr lang="en-US" sz="800" baseline="0" dirty="0" smtClean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URI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san.email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email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IP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basic_constraints.ca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 flag set?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basic_constraints.path_len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path length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10000" y="1828800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x509.log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certificate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2.1</a:t>
            </a:r>
            <a:endParaRPr lang="en-US" sz="8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71939"/>
              </p:ext>
            </p:extLst>
          </p:nvPr>
        </p:nvGraphicFramePr>
        <p:xfrm>
          <a:off x="228600" y="793420"/>
          <a:ext cx="3352800" cy="215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30"/>
                <a:gridCol w="576604"/>
                <a:gridCol w="1990266"/>
              </a:tblGrid>
              <a:tr h="1831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</a:t>
                      </a:r>
                      <a:r>
                        <a:rPr lang="en-US" sz="800" dirty="0" smtClean="0"/>
                        <a:t>when the SSH conn was detected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SSH major</a:t>
                      </a:r>
                      <a:r>
                        <a:rPr lang="en-US" sz="800" baseline="0" dirty="0" smtClean="0"/>
                        <a:t> version (1 or 2)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auth_success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Did the auth succeed? Unset if undetermined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Direction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Inbound</a:t>
                      </a:r>
                      <a:r>
                        <a:rPr lang="en-US" sz="800" baseline="0" dirty="0" smtClean="0"/>
                        <a:t> or outbound connection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encryption algorithm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MAC (signing)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compression_alg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compression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kex_alg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key exchange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server’s host key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host_key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server’s host key fingerprint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remote_location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geo_location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GeoIP data for</a:t>
                      </a:r>
                      <a:r>
                        <a:rPr lang="en-US" sz="800" baseline="0" dirty="0" smtClean="0"/>
                        <a:t> the “remote” endpoint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52400" y="372259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 Black" pitchFamily="34" charset="0"/>
              </a:rPr>
              <a:t>ssh.log</a:t>
            </a:r>
          </a:p>
          <a:p>
            <a:r>
              <a:rPr lang="en-US" sz="1000" dirty="0" smtClean="0">
                <a:solidFill>
                  <a:schemeClr val="accent1"/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26642"/>
              </p:ext>
            </p:extLst>
          </p:nvPr>
        </p:nvGraphicFramePr>
        <p:xfrm>
          <a:off x="3886200" y="6248400"/>
          <a:ext cx="3200400" cy="2571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154"/>
                <a:gridCol w="2330246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cluster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5183BB"/>
                          </a:solidFill>
                        </a:rPr>
                        <a:t>Diagnostics for cluster operation</a:t>
                      </a:r>
                      <a:endParaRPr lang="en-US" sz="800" b="0" baseline="0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communication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Diagnostics for </a:t>
                      </a: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Bro inter</a:t>
                      </a: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-process communications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dpd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9CB95D"/>
                          </a:solidFill>
                        </a:rPr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known_certs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4FADC4"/>
                          </a:solidFill>
                        </a:rPr>
                        <a:t>Observed local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SSL certs. Each is logged once/day</a:t>
                      </a:r>
                      <a:endParaRPr lang="en-US" sz="800" b="0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known_devices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80669F"/>
                          </a:solidFill>
                        </a:rPr>
                        <a:t>Observed local devices. </a:t>
                      </a:r>
                      <a:r>
                        <a:rPr lang="en-US" sz="800" b="0" dirty="0" smtClean="0">
                          <a:solidFill>
                            <a:srgbClr val="80669F"/>
                          </a:solidFill>
                        </a:rPr>
                        <a:t>Logged</a:t>
                      </a:r>
                      <a:r>
                        <a:rPr lang="en-US" sz="800" b="0" baseline="0" dirty="0" smtClean="0">
                          <a:solidFill>
                            <a:srgbClr val="80669F"/>
                          </a:solidFill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rgbClr val="80669F"/>
                          </a:solidFill>
                        </a:rPr>
                        <a:t>once/day</a:t>
                      </a:r>
                      <a:endParaRPr lang="en-US" sz="800" b="0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known_hosts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BE514F"/>
                          </a:solidFill>
                        </a:rPr>
                        <a:t>Observed local active</a:t>
                      </a:r>
                      <a:r>
                        <a:rPr lang="en-US" sz="800" b="0" baseline="0" dirty="0" smtClean="0">
                          <a:solidFill>
                            <a:srgbClr val="BE514F"/>
                          </a:solidFill>
                        </a:rPr>
                        <a:t> IPs. </a:t>
                      </a:r>
                      <a:r>
                        <a:rPr lang="en-US" sz="800" b="0" baseline="0" dirty="0" smtClean="0">
                          <a:solidFill>
                            <a:srgbClr val="BE514F"/>
                          </a:solidFill>
                        </a:rPr>
                        <a:t>Logged </a:t>
                      </a:r>
                      <a:r>
                        <a:rPr lang="en-US" sz="800" b="0" baseline="0" dirty="0" smtClean="0">
                          <a:solidFill>
                            <a:srgbClr val="BE514F"/>
                          </a:solidFill>
                        </a:rPr>
                        <a:t>once/day</a:t>
                      </a:r>
                      <a:endParaRPr lang="en-US" sz="800" b="0" dirty="0" smtClean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known_services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183BB"/>
                          </a:solidFill>
                        </a:rPr>
                        <a:t>Observed </a:t>
                      </a:r>
                      <a:r>
                        <a:rPr lang="en-US" sz="800" b="0" dirty="0" smtClean="0">
                          <a:solidFill>
                            <a:srgbClr val="5183BB"/>
                          </a:solidFill>
                        </a:rPr>
                        <a:t>local</a:t>
                      </a:r>
                      <a:r>
                        <a:rPr lang="en-US" sz="800" b="0" baseline="0" dirty="0" smtClean="0">
                          <a:solidFill>
                            <a:srgbClr val="5183BB"/>
                          </a:solidFill>
                        </a:rPr>
                        <a:t> listening </a:t>
                      </a:r>
                      <a:r>
                        <a:rPr lang="en-US" sz="800" b="0" dirty="0" smtClean="0">
                          <a:solidFill>
                            <a:srgbClr val="5183BB"/>
                          </a:solidFill>
                        </a:rPr>
                        <a:t>services. Logged </a:t>
                      </a:r>
                      <a:r>
                        <a:rPr lang="en-US" sz="800" b="0" dirty="0" smtClean="0">
                          <a:solidFill>
                            <a:srgbClr val="5183BB"/>
                          </a:solidFill>
                        </a:rPr>
                        <a:t>once/day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loaded_scripts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A list of </a:t>
                      </a: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Bro scripts </a:t>
                      </a: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that were</a:t>
                      </a:r>
                      <a:r>
                        <a:rPr lang="en-US" sz="800" b="0" baseline="0" dirty="0" smtClean="0">
                          <a:solidFill>
                            <a:srgbClr val="F5944D"/>
                          </a:solidFill>
                        </a:rPr>
                        <a:t> loaded at startup</a:t>
                      </a:r>
                      <a:endParaRPr lang="en-US" sz="800" b="0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3"/>
                          </a:solidFill>
                        </a:rPr>
                        <a:t>mysql</a:t>
                      </a:r>
                      <a:endParaRPr lang="en-US" sz="8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3"/>
                          </a:solidFill>
                        </a:rPr>
                        <a:t>MySQL</a:t>
                      </a:r>
                      <a:r>
                        <a:rPr lang="en-US" sz="800" b="0" baseline="0" dirty="0" smtClean="0">
                          <a:solidFill>
                            <a:schemeClr val="accent3"/>
                          </a:solidFill>
                        </a:rPr>
                        <a:t> requests and responses</a:t>
                      </a:r>
                      <a:endParaRPr lang="en-US" sz="800" b="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5"/>
                          </a:solidFill>
                        </a:rPr>
                        <a:t>packet_filter</a:t>
                      </a:r>
                      <a:endParaRPr lang="en-US" sz="8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5"/>
                          </a:solidFill>
                        </a:rPr>
                        <a:t>Any</a:t>
                      </a:r>
                      <a:r>
                        <a:rPr lang="en-US" sz="800" b="0" baseline="0" dirty="0" smtClean="0">
                          <a:solidFill>
                            <a:schemeClr val="accent5"/>
                          </a:solidFill>
                        </a:rPr>
                        <a:t> filters to limit the traffic being analyzed</a:t>
                      </a:r>
                      <a:endParaRPr lang="en-US" sz="800" b="0" dirty="0" smtClean="0">
                        <a:solidFill>
                          <a:schemeClr val="accent5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prof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80669F"/>
                          </a:solidFill>
                        </a:rPr>
                        <a:t>Performance</a:t>
                      </a:r>
                      <a:r>
                        <a:rPr lang="en-US" sz="800" b="0" baseline="0" dirty="0" smtClean="0">
                          <a:solidFill>
                            <a:srgbClr val="80669F"/>
                          </a:solidFill>
                        </a:rPr>
                        <a:t> profiling data</a:t>
                      </a:r>
                      <a:endParaRPr lang="en-US" sz="800" b="0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signatures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2"/>
                          </a:solidFill>
                        </a:rPr>
                        <a:t>Hits from the Signatures framework</a:t>
                      </a:r>
                      <a:endParaRPr lang="en-US" sz="8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1"/>
                          </a:solidFill>
                        </a:rPr>
                        <a:t>stats</a:t>
                      </a:r>
                      <a:endParaRPr lang="en-US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1"/>
                          </a:solidFill>
                        </a:rPr>
                        <a:t>Diagnostics such as mem</a:t>
                      </a:r>
                      <a:r>
                        <a:rPr lang="en-US" sz="800" b="0" baseline="0" dirty="0" smtClean="0">
                          <a:solidFill>
                            <a:schemeClr val="accent1"/>
                          </a:solidFill>
                        </a:rPr>
                        <a:t> usage, packets seen, etc.</a:t>
                      </a:r>
                      <a:endParaRPr lang="en-US" sz="8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6"/>
                          </a:solidFill>
                        </a:rPr>
                        <a:t>syslog</a:t>
                      </a:r>
                      <a:endParaRPr lang="en-US" sz="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6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3"/>
                          </a:solidFill>
                        </a:rPr>
                        <a:t>traceroute</a:t>
                      </a:r>
                      <a:endParaRPr lang="en-US" sz="8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3"/>
                          </a:solidFill>
                        </a:rPr>
                        <a:t>Hosts running traceroute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939366" y="59436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Other Logs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9067800"/>
            <a:ext cx="476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Attribution-NonCommercial-ShareAlike 4.0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International License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http://creativecommons.org/licenses/by-nc-sa/4.0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/). 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76158"/>
              </p:ext>
            </p:extLst>
          </p:nvPr>
        </p:nvGraphicFramePr>
        <p:xfrm>
          <a:off x="3886199" y="1000428"/>
          <a:ext cx="3200400" cy="828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232"/>
                <a:gridCol w="340468"/>
                <a:gridCol w="2255700"/>
              </a:tblGrid>
              <a:tr h="2045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timestamp, if available (0 otherwise)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severity 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i="1" dirty="0" smtClean="0"/>
                        <a:t>info</a:t>
                      </a:r>
                      <a:r>
                        <a:rPr lang="en-US" sz="800" i="1" dirty="0" smtClean="0"/>
                        <a:t>,</a:t>
                      </a:r>
                      <a:r>
                        <a:rPr lang="en-US" sz="800" i="1" baseline="0" dirty="0" smtClean="0"/>
                        <a:t> warning, error, etc.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Message text</a:t>
                      </a:r>
                      <a:endParaRPr lang="en-US" sz="800" b="1" baseline="0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script location </a:t>
                      </a:r>
                      <a:r>
                        <a:rPr lang="en-US" sz="800" baseline="0" dirty="0" smtClean="0"/>
                        <a:t>of the event, </a:t>
                      </a:r>
                      <a:r>
                        <a:rPr lang="en-US" sz="800" baseline="0" dirty="0" smtClean="0"/>
                        <a:t>if available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00364" y="530144"/>
            <a:ext cx="248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6B484"/>
                </a:solidFill>
                <a:latin typeface="Arial Black" pitchFamily="34" charset="0"/>
              </a:rPr>
              <a:t>reporter.log</a:t>
            </a:r>
          </a:p>
          <a:p>
            <a:r>
              <a:rPr lang="en-US" sz="1000" dirty="0" smtClean="0">
                <a:solidFill>
                  <a:srgbClr val="F6B484"/>
                </a:solidFill>
                <a:latin typeface="Arial Black" pitchFamily="34" charset="0"/>
              </a:rPr>
              <a:t>Bro internal errors and warnings</a:t>
            </a:r>
            <a:endParaRPr lang="en-US" sz="1000" dirty="0">
              <a:solidFill>
                <a:srgbClr val="F6B484"/>
              </a:solidFill>
              <a:latin typeface="Arial Black" pitchFamily="34" charset="0"/>
            </a:endParaRPr>
          </a:p>
        </p:txBody>
      </p:sp>
      <p:pic>
        <p:nvPicPr>
          <p:cNvPr id="4" name="Picture 3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8600" y="2941162"/>
            <a:ext cx="2314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policy/protocols/ssh/geo-data.bro is loaded</a:t>
            </a:r>
            <a:endParaRPr lang="en-US" sz="800" i="1" dirty="0" smtClean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46771"/>
              </p:ext>
            </p:extLst>
          </p:nvPr>
        </p:nvGraphicFramePr>
        <p:xfrm>
          <a:off x="239802" y="8252599"/>
          <a:ext cx="3570197" cy="74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063"/>
                <a:gridCol w="391980"/>
                <a:gridCol w="2515154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Teredo,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400" y="7855899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" y="7420596"/>
            <a:ext cx="247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base/protocols/ssl/files.bro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[2</a:t>
            </a:r>
            <a:r>
              <a:rPr lang="en-US" sz="800" dirty="0"/>
              <a:t>] – </a:t>
            </a:r>
            <a:r>
              <a:rPr lang="en-US" sz="800" i="1" dirty="0"/>
              <a:t>If policy/protocols/ssl/validate-certs.bro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[3</a:t>
            </a:r>
            <a:r>
              <a:rPr lang="en-US" sz="800" dirty="0"/>
              <a:t>] – </a:t>
            </a:r>
            <a:r>
              <a:rPr lang="en-US" sz="800" i="1" dirty="0"/>
              <a:t>If policy/protocols/ssl/notary.bro is loaded</a:t>
            </a:r>
          </a:p>
        </p:txBody>
      </p:sp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28487</TotalTime>
  <Words>3514</Words>
  <Application>Microsoft Macintosh PowerPoint</Application>
  <PresentationFormat>Custom</PresentationFormat>
  <Paragraphs>1094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Vlad Grigorescu</cp:lastModifiedBy>
  <cp:revision>814</cp:revision>
  <cp:lastPrinted>2015-04-03T18:56:59Z</cp:lastPrinted>
  <dcterms:created xsi:type="dcterms:W3CDTF">2008-11-19T15:13:13Z</dcterms:created>
  <dcterms:modified xsi:type="dcterms:W3CDTF">2015-04-03T19:58:09Z</dcterms:modified>
</cp:coreProperties>
</file>