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5544800" cy="10058400"/>
  <p:notesSz cx="9144000" cy="6858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4" y="-848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58427" y="591397"/>
            <a:ext cx="5945345" cy="1258697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387" y="591397"/>
            <a:ext cx="17576960" cy="1258697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388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42621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AC6B-880C-2C46-97F9-BDF0CC550F41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55AB-CC65-2A41-A1A7-19B7F94E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731520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16864"/>
              </p:ext>
            </p:extLst>
          </p:nvPr>
        </p:nvGraphicFramePr>
        <p:xfrm>
          <a:off x="231770" y="2711223"/>
          <a:ext cx="3581401" cy="3346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304800"/>
                <a:gridCol w="220980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unique IDs for certs in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 See </a:t>
                      </a:r>
                      <a:r>
                        <a:rPr lang="en-US" sz="8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 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validation_status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Result of OCSP validation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ocsp_response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935" y="2308214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274" y="174614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4" y="264825"/>
            <a:ext cx="1123950" cy="38589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2559"/>
              </p:ext>
            </p:extLst>
          </p:nvPr>
        </p:nvGraphicFramePr>
        <p:xfrm>
          <a:off x="3965570" y="2826923"/>
          <a:ext cx="3200400" cy="3779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818"/>
                <a:gridCol w="521528"/>
                <a:gridCol w="1405054"/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the cert </a:t>
                      </a:r>
                      <a:r>
                        <a:rPr lang="en-US" sz="800" baseline="0" dirty="0" smtClean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ID. 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Serial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before when the cert</a:t>
                      </a:r>
                      <a:r>
                        <a:rPr lang="en-US" sz="800" baseline="0" dirty="0" smtClean="0"/>
                        <a:t>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after when the cert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(either 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5570" y="2338935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97268"/>
              </p:ext>
            </p:extLst>
          </p:nvPr>
        </p:nvGraphicFramePr>
        <p:xfrm>
          <a:off x="241405" y="7746822"/>
          <a:ext cx="3571765" cy="11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75"/>
                <a:gridCol w="380237"/>
                <a:gridCol w="2739253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570" y="7289622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5970" y="9560370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6632570" y="956037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02481"/>
              </p:ext>
            </p:extLst>
          </p:nvPr>
        </p:nvGraphicFramePr>
        <p:xfrm>
          <a:off x="231770" y="1012814"/>
          <a:ext cx="3581400" cy="13073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304800"/>
                <a:gridCol w="28194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connection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login was heuristically guessed to be </a:t>
                      </a:r>
                      <a:r>
                        <a:rPr lang="en-US" sz="800" baseline="0" dirty="0" smtClean="0"/>
                        <a:t>“success” or “failure”.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Outbound or inbound connection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Amount of data returned by the server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5570" y="555614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68709"/>
              </p:ext>
            </p:extLst>
          </p:nvPr>
        </p:nvGraphicFramePr>
        <p:xfrm>
          <a:off x="242972" y="6509064"/>
          <a:ext cx="3570197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063"/>
                <a:gridCol w="391980"/>
                <a:gridCol w="2515154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</a:t>
                      </a:r>
                      <a:r>
                        <a:rPr lang="en-US" sz="800" dirty="0" err="1" smtClean="0"/>
                        <a:t>Teredo</a:t>
                      </a:r>
                      <a:r>
                        <a:rPr lang="en-US" sz="800" dirty="0" smtClean="0"/>
                        <a:t>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5570" y="6042014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570" y="9560370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81234"/>
              </p:ext>
            </p:extLst>
          </p:nvPr>
        </p:nvGraphicFramePr>
        <p:xfrm>
          <a:off x="3965570" y="6910928"/>
          <a:ext cx="3200400" cy="22552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154"/>
                <a:gridCol w="23302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app_stats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  <a:latin typeface="+mn-lt"/>
                        </a:rPr>
                        <a:t>Statistics</a:t>
                      </a:r>
                      <a:r>
                        <a:rPr lang="en-US" sz="800" b="1" dirty="0" smtClean="0">
                          <a:solidFill>
                            <a:srgbClr val="BE514F"/>
                          </a:solidFill>
                          <a:latin typeface="+mn-lt"/>
                        </a:rPr>
                        <a:t> on usage of popular web apps</a:t>
                      </a:r>
                      <a:endParaRPr lang="en-US" sz="800" b="1" dirty="0">
                        <a:solidFill>
                          <a:srgbClr val="BE514F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cluster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  <a:endParaRPr lang="en-US" sz="800" b="1" baseline="0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communication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Diagnostics for inter-process communications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dpd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known_certs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known_devices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Observed local devices. Each is logged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once/day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known_hosts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</a:rPr>
                        <a:t> IPs. Each is logged once/day</a:t>
                      </a:r>
                      <a:endParaRPr lang="en-US" sz="800" b="1" dirty="0" smtClean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known_services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Observed local services. Each is logged 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loaded_scripts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A list of scripts that were</a:t>
                      </a:r>
                      <a:r>
                        <a:rPr lang="en-US" sz="800" b="1" baseline="0" dirty="0" smtClean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1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packet_filter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Any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filters to limit the traffic being analyzed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stats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Diagnostics such as </a:t>
                      </a:r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mem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usage, packets seen, etc.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Hosts running </a:t>
                      </a:r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18736" y="66061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82277" y="64201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5902" y="9166214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NonCommercial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ShareAlike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(http://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creativecommons.org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/licenses/by-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nc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We at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Broala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are committed to helping you understand Bro to the fullest so you can be a monitoring hero.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75977"/>
              </p:ext>
            </p:extLst>
          </p:nvPr>
        </p:nvGraphicFramePr>
        <p:xfrm>
          <a:off x="3965569" y="1175042"/>
          <a:ext cx="3200400" cy="10876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232"/>
                <a:gridCol w="340468"/>
                <a:gridCol w="2255700"/>
              </a:tblGrid>
              <a:tr h="234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(Info,</a:t>
                      </a:r>
                      <a:r>
                        <a:rPr lang="en-US" sz="800" baseline="0" dirty="0" smtClean="0"/>
                        <a:t> warning, error, etc.)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Message text</a:t>
                      </a:r>
                      <a:endParaRPr lang="en-US" sz="800" b="1" baseline="0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304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script location where the event occurred, 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79734" y="704758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6B484"/>
                </a:solidFill>
                <a:latin typeface="Arial Black" pitchFamily="34" charset="0"/>
              </a:rPr>
              <a:t>reporter.log</a:t>
            </a:r>
            <a:endParaRPr lang="en-US" sz="1400" dirty="0" smtClean="0">
              <a:solidFill>
                <a:srgbClr val="F6B484"/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rgbClr val="F6B484"/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rgbClr val="F6B484"/>
              </a:solidFill>
              <a:latin typeface="Arial Black" pitchFamily="34" charset="0"/>
            </a:endParaRPr>
          </a:p>
        </p:txBody>
      </p:sp>
      <p:pic>
        <p:nvPicPr>
          <p:cNvPr id="25" name="Picture 24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4" y="250814"/>
            <a:ext cx="637032" cy="609600"/>
          </a:xfrm>
          <a:prstGeom prst="rect">
            <a:avLst/>
          </a:prstGeom>
        </p:spPr>
      </p:pic>
      <p:sp>
        <p:nvSpPr>
          <p:cNvPr id="26" name="Line Callout 2 25"/>
          <p:cNvSpPr/>
          <p:nvPr/>
        </p:nvSpPr>
        <p:spPr>
          <a:xfrm>
            <a:off x="11727354" y="4153256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-20648"/>
              <a:gd name="adj4" fmla="val -8423"/>
              <a:gd name="adj5" fmla="val -21069"/>
              <a:gd name="adj6" fmla="val -16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2 26"/>
          <p:cNvSpPr/>
          <p:nvPr/>
        </p:nvSpPr>
        <p:spPr>
          <a:xfrm>
            <a:off x="11700736" y="1184258"/>
            <a:ext cx="2945148" cy="2335896"/>
          </a:xfrm>
          <a:prstGeom prst="borderCallout2">
            <a:avLst>
              <a:gd name="adj1" fmla="val 49540"/>
              <a:gd name="adj2" fmla="val -125"/>
              <a:gd name="adj3" fmla="val 86591"/>
              <a:gd name="adj4" fmla="val -5543"/>
              <a:gd name="adj5" fmla="val 86676"/>
              <a:gd name="adj6" fmla="val -95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79024"/>
              </p:ext>
            </p:extLst>
          </p:nvPr>
        </p:nvGraphicFramePr>
        <p:xfrm>
          <a:off x="11791876" y="1224303"/>
          <a:ext cx="2777808" cy="2245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 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591049" y="803258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conn_state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57065"/>
              </p:ext>
            </p:extLst>
          </p:nvPr>
        </p:nvGraphicFramePr>
        <p:xfrm>
          <a:off x="11765950" y="6171816"/>
          <a:ext cx="2879933" cy="145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85"/>
                <a:gridCol w="399991"/>
                <a:gridCol w="1839957"/>
              </a:tblGrid>
              <a:tr h="192795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Measurement</a:t>
                      </a:r>
                      <a:r>
                        <a:rPr lang="en-US" sz="800" dirty="0" smtClean="0"/>
                        <a:t>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data being </a:t>
                      </a:r>
                      <a:r>
                        <a:rPr lang="en-US" sz="800" baseline="0" dirty="0" err="1" smtClean="0"/>
                        <a:t>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gaps/</a:t>
                      </a:r>
                      <a:r>
                        <a:rPr lang="en-US" sz="800" dirty="0" err="1" smtClean="0"/>
                        <a:t>acks</a:t>
                      </a:r>
                      <a:r>
                        <a:rPr lang="en-US" sz="800" dirty="0" smtClean="0"/>
                        <a:t>, as a percentage. 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674084" y="5756258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72160"/>
              </p:ext>
            </p:extLst>
          </p:nvPr>
        </p:nvGraphicFramePr>
        <p:xfrm>
          <a:off x="7787884" y="5527662"/>
          <a:ext cx="3657600" cy="37337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525"/>
                <a:gridCol w="367912"/>
                <a:gridCol w="2625163"/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8549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8549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7244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(e.g. C_INTERNET)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query type (e.g. A, AAAA, PTR)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27454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(e.g. NOERROR, NXDOMAIN)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/>
                        <a:t>bool</a:t>
                      </a:r>
                      <a:endParaRPr lang="en-US" sz="800" b="0" i="0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Was</a:t>
                      </a:r>
                      <a:r>
                        <a:rPr lang="en-US" sz="800" baseline="0" dirty="0" smtClean="0"/>
                        <a:t> this a query </a:t>
                      </a:r>
                      <a:r>
                        <a:rPr lang="en-US" sz="800" baseline="0" dirty="0" smtClean="0"/>
                        <a:t>(T) or </a:t>
                      </a:r>
                      <a:r>
                        <a:rPr lang="en-US" sz="800" baseline="0" dirty="0" smtClean="0"/>
                        <a:t>a </a:t>
                      </a:r>
                      <a:r>
                        <a:rPr lang="en-US" sz="800" baseline="0" dirty="0" smtClean="0"/>
                        <a:t>response (F)?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</a:t>
                      </a:r>
                      <a:r>
                        <a:rPr lang="en-US" sz="800" baseline="0" dirty="0" smtClean="0"/>
                        <a:t>: 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T: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request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711684" y="5076432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30679"/>
              </p:ext>
            </p:extLst>
          </p:nvPr>
        </p:nvGraphicFramePr>
        <p:xfrm>
          <a:off x="7787885" y="1123271"/>
          <a:ext cx="3657599" cy="3918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446840"/>
                <a:gridCol w="25146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Dynamically</a:t>
                      </a:r>
                      <a:r>
                        <a:rPr lang="en-US" sz="800" baseline="0" dirty="0" smtClean="0"/>
                        <a:t> detected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Originator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Responder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: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conn originated locally T; if remotely F.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If Site::</a:t>
                      </a:r>
                      <a:r>
                        <a:rPr lang="en-US" sz="800" baseline="0" dirty="0" err="1" smtClean="0"/>
                        <a:t>local_nets</a:t>
                      </a:r>
                      <a:r>
                        <a:rPr lang="en-US" sz="800" baseline="0" dirty="0" smtClean="0"/>
                        <a:t> empty, always unset.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missing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bytes in content gaps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: 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 (s)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  <a:tr h="3096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701132" y="710891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63137"/>
              </p:ext>
            </p:extLst>
          </p:nvPr>
        </p:nvGraphicFramePr>
        <p:xfrm>
          <a:off x="11824671" y="4240163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SYN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(“handshake”)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(“data”)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FIN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RST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checksum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97884" y="3622658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UPPERCASE,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Resp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lowercase,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uniq-ed</a:t>
            </a:r>
            <a:endPara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56513"/>
              </p:ext>
            </p:extLst>
          </p:nvPr>
        </p:nvGraphicFramePr>
        <p:xfrm>
          <a:off x="11771984" y="8013219"/>
          <a:ext cx="2873900" cy="1207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65"/>
                <a:gridCol w="411488"/>
                <a:gridCol w="1810547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err="1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74084" y="7601834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188684" y="957941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11684" y="9579414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2084" y="9579414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40262" y="193658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62" y="283869"/>
            <a:ext cx="1123950" cy="3858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454265" y="66105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Picture 45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62" y="269858"/>
            <a:ext cx="63703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82407"/>
              </p:ext>
            </p:extLst>
          </p:nvPr>
        </p:nvGraphicFramePr>
        <p:xfrm>
          <a:off x="215896" y="2580688"/>
          <a:ext cx="3581401" cy="4407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361577"/>
                <a:gridCol w="2457824"/>
              </a:tblGrid>
              <a:tr h="20856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dentifier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if transferred via network, 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host(s)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source; </a:t>
                      </a:r>
                      <a:r>
                        <a:rPr lang="en-US" sz="800" b="0" dirty="0" err="1" smtClean="0">
                          <a:solidFill>
                            <a:schemeClr val="dk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: SMTP MIME attachment depth;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HTTP depth of the request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analysis types done during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available, filename from source; frequently the “Content-Disposition” headers in network protocols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transferred via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did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was file sent by the originator?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missed;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dropped packets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3978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not all-in-sequence bytes in the file stream delivered to file analyzers due to reassembly buffer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 out at least once per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associated with a container file from which this one was extracted as a part of the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file,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762" y="2151228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62068"/>
              </p:ext>
            </p:extLst>
          </p:nvPr>
        </p:nvGraphicFramePr>
        <p:xfrm>
          <a:off x="215896" y="1185723"/>
          <a:ext cx="3581400" cy="92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15"/>
                <a:gridCol w="459154"/>
                <a:gridCol w="2479431"/>
              </a:tblGrid>
              <a:tr h="18124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947" y="694388"/>
            <a:ext cx="358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(industrial control)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52964"/>
              </p:ext>
            </p:extLst>
          </p:nvPr>
        </p:nvGraphicFramePr>
        <p:xfrm>
          <a:off x="3949697" y="7511701"/>
          <a:ext cx="3276599" cy="20672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/>
                <a:gridCol w="331390"/>
                <a:gridCol w="218321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DCC filename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dcc_file_size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Size of the DCC transfer as indicated by the sender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dcc_mime_type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Sniffed mime type of the file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2382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73496" y="7084445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13850"/>
              </p:ext>
            </p:extLst>
          </p:nvPr>
        </p:nvGraphicFramePr>
        <p:xfrm>
          <a:off x="225531" y="7445358"/>
          <a:ext cx="3571765" cy="20688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86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t</a:t>
                      </a:r>
                      <a:r>
                        <a:rPr lang="en-US" sz="800" dirty="0" smtClean="0"/>
                        <a:t>imestamp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current FTP session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current FTP session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argument if present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 if</a:t>
                      </a:r>
                      <a:r>
                        <a:rPr lang="en-US" sz="800" baseline="0" dirty="0" smtClean="0"/>
                        <a:t> there’s a file transfer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</a:t>
                      </a:r>
                      <a:r>
                        <a:rPr lang="en-US" sz="800" dirty="0" err="1" smtClean="0"/>
                        <a:t>orig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9696" y="6988162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04634"/>
              </p:ext>
            </p:extLst>
          </p:nvPr>
        </p:nvGraphicFramePr>
        <p:xfrm>
          <a:off x="3986243" y="5485543"/>
          <a:ext cx="3295012" cy="15788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46696"/>
                <a:gridCol w="2060923"/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91501" y="5018493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03917"/>
              </p:ext>
            </p:extLst>
          </p:nvPr>
        </p:nvGraphicFramePr>
        <p:xfrm>
          <a:off x="3977604" y="1099556"/>
          <a:ext cx="3266965" cy="39073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66"/>
                <a:gridCol w="381000"/>
                <a:gridCol w="2057399"/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request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0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</a:t>
                      </a:r>
                      <a:r>
                        <a:rPr lang="en-US" sz="800" dirty="0" err="1" smtClean="0"/>
                        <a:t>referer</a:t>
                      </a:r>
                      <a:r>
                        <a:rPr lang="en-US" sz="800" dirty="0" smtClean="0"/>
                        <a:t>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734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</a:t>
                      </a:r>
                      <a:r>
                        <a:rPr lang="en-US" sz="800" baseline="0" dirty="0" smtClean="0"/>
                        <a:t> from the </a:t>
                      </a:r>
                      <a:r>
                        <a:rPr lang="en-US" sz="800" b="1" baseline="0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26734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 from the </a:t>
                      </a:r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Via </a:t>
                      </a:r>
                      <a:r>
                        <a:rPr lang="en-US" sz="800" baseline="0" dirty="0" smtClean="0"/>
                        <a:t>the Content-Disposition server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301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basic-</a:t>
                      </a:r>
                      <a:r>
                        <a:rPr lang="en-US" sz="800" baseline="0" dirty="0" err="1" smtClean="0"/>
                        <a:t>auth</a:t>
                      </a:r>
                      <a:r>
                        <a:rPr lang="en-US" sz="800" baseline="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basic-</a:t>
                      </a:r>
                      <a:r>
                        <a:rPr lang="en-US" sz="800" dirty="0" err="1" smtClean="0"/>
                        <a:t>auth</a:t>
                      </a:r>
                      <a:r>
                        <a:rPr lang="en-US" sz="80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that might indicate a </a:t>
                      </a:r>
                      <a:r>
                        <a:rPr lang="en-US" sz="800" baseline="0" dirty="0" err="1" smtClean="0"/>
                        <a:t>proxied</a:t>
                      </a:r>
                      <a:r>
                        <a:rPr lang="en-US" sz="800" baseline="0" dirty="0" smtClean="0"/>
                        <a:t>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</a:t>
                      </a:r>
                      <a:r>
                        <a:rPr lang="en-US" sz="800" baseline="0" dirty="0" smtClean="0"/>
                        <a:t> vector of mime types from </a:t>
                      </a:r>
                      <a:r>
                        <a:rPr lang="en-US" sz="800" baseline="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mime types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91770" y="647919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6696" y="9592118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696" y="9592118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0096" y="9592118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22458"/>
              </p:ext>
            </p:extLst>
          </p:nvPr>
        </p:nvGraphicFramePr>
        <p:xfrm>
          <a:off x="7702392" y="1096517"/>
          <a:ext cx="3033576" cy="28556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771"/>
                <a:gridCol w="418261"/>
                <a:gridCol w="1884544"/>
              </a:tblGrid>
              <a:tr h="1921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identifier</a:t>
                      </a:r>
                    </a:p>
                  </a:txBody>
                  <a:tcPr marL="27432" marR="18288" marT="18288" marB="0"/>
                </a:tc>
              </a:tr>
              <a:tr h="2501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 available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 for peer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err="1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616556" y="638782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45332"/>
              </p:ext>
            </p:extLst>
          </p:nvPr>
        </p:nvGraphicFramePr>
        <p:xfrm>
          <a:off x="7708424" y="6149962"/>
          <a:ext cx="3038366" cy="3391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66"/>
                <a:gridCol w="381000"/>
                <a:gridCol w="1905000"/>
              </a:tblGrid>
              <a:tr h="1940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if there are multiple </a:t>
                      </a:r>
                      <a:r>
                        <a:rPr lang="en-US" sz="800" dirty="0" err="1" smtClean="0"/>
                        <a:t>msgs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</a:t>
                      </a:r>
                      <a:r>
                        <a:rPr lang="en-US" sz="800" baseline="0" dirty="0" err="1" smtClean="0"/>
                        <a:t>ReplyTo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</a:t>
                      </a:r>
                      <a:r>
                        <a:rPr lang="en-US" sz="800" dirty="0" err="1" smtClean="0"/>
                        <a:t>MsgID</a:t>
                      </a:r>
                      <a:r>
                        <a:rPr lang="en-US" sz="800" dirty="0" smtClean="0"/>
                        <a:t>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</a:t>
                      </a:r>
                      <a:r>
                        <a:rPr lang="en-US" sz="800" dirty="0" err="1" smtClean="0"/>
                        <a:t>msg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is_webmail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message was sent via webmail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2224" y="565393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86767"/>
              </p:ext>
            </p:extLst>
          </p:nvPr>
        </p:nvGraphicFramePr>
        <p:xfrm>
          <a:off x="7708424" y="4473562"/>
          <a:ext cx="3008883" cy="12002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/>
                <a:gridCol w="381000"/>
                <a:gridCol w="2018283"/>
              </a:tblGrid>
              <a:tr h="14539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aseline="0" dirty="0" err="1" smtClean="0"/>
                        <a:t>uid</a:t>
                      </a:r>
                      <a:r>
                        <a:rPr lang="en-US" sz="800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conn.log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</a:t>
                      </a:r>
                      <a:r>
                        <a:rPr lang="en-US" sz="800" baseline="0" dirty="0" err="1" smtClean="0"/>
                        <a:t>auth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22589" y="3971137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77250"/>
              </p:ext>
            </p:extLst>
          </p:nvPr>
        </p:nvGraphicFramePr>
        <p:xfrm>
          <a:off x="10832624" y="5006962"/>
          <a:ext cx="3800365" cy="205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29"/>
                <a:gridCol w="481221"/>
                <a:gridCol w="2637815"/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7812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 version of SOCKS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the proxy,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 attempt using</a:t>
                      </a:r>
                      <a:r>
                        <a:rPr lang="en-US" sz="800" baseline="0" dirty="0" smtClean="0"/>
                        <a:t> proxy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0746789" y="4549762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32073"/>
              </p:ext>
            </p:extLst>
          </p:nvPr>
        </p:nvGraphicFramePr>
        <p:xfrm>
          <a:off x="10832625" y="7521562"/>
          <a:ext cx="3733798" cy="200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324"/>
                <a:gridCol w="377630"/>
                <a:gridCol w="248784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version.major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Major version number</a:t>
                      </a:r>
                      <a:r>
                        <a:rPr lang="en-US" sz="800" baseline="0" dirty="0" smtClean="0"/>
                        <a:t>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version.minor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version.minor2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subversion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version.minor3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update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</a:t>
                      </a:r>
                      <a:r>
                        <a:rPr lang="en-US" sz="800" baseline="0" dirty="0" smtClean="0"/>
                        <a:t> version string (e.g. beta42)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756424" y="7064362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09224" y="9592118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632224" y="9592118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82943"/>
              </p:ext>
            </p:extLst>
          </p:nvPr>
        </p:nvGraphicFramePr>
        <p:xfrm>
          <a:off x="10851167" y="2643741"/>
          <a:ext cx="3791457" cy="190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278"/>
                <a:gridCol w="476833"/>
                <a:gridCol w="2470346"/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err="1" smtClean="0"/>
                        <a:t>GetRequest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GetNext</a:t>
                      </a:r>
                      <a:r>
                        <a:rPr lang="en-US" sz="800" baseline="0" dirty="0" err="1" smtClean="0"/>
                        <a:t>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GetResponse</a:t>
                      </a:r>
                      <a:r>
                        <a:rPr lang="en-US" sz="800" dirty="0" smtClean="0"/>
                        <a:t>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SetRequest</a:t>
                      </a:r>
                      <a:r>
                        <a:rPr lang="en-US" sz="800" dirty="0" smtClean="0"/>
                        <a:t> packets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the responder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the responder 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763764" y="2176691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32624" y="9592118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14812"/>
              </p:ext>
            </p:extLst>
          </p:nvPr>
        </p:nvGraphicFramePr>
        <p:xfrm>
          <a:off x="10851166" y="1359212"/>
          <a:ext cx="3791459" cy="82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965"/>
                <a:gridCol w="485078"/>
                <a:gridCol w="2619416"/>
              </a:tblGrid>
              <a:tr h="1894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func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Function message that was sent</a:t>
                      </a:r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exception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Exception if there</a:t>
                      </a:r>
                      <a:r>
                        <a:rPr lang="en-US" sz="800" baseline="0" dirty="0" smtClean="0"/>
                        <a:t> was a failure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756424" y="892162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(industrial control)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52" y="174614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52" y="264825"/>
            <a:ext cx="1123950" cy="3858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834655" y="64201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47" name="Picture 46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2" y="250814"/>
            <a:ext cx="637032" cy="609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22590" y="250814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790" y="341025"/>
            <a:ext cx="1123950" cy="38589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336593" y="71821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51" name="Picture 50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90" y="327014"/>
            <a:ext cx="63703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3141</Words>
  <Application>Microsoft Macintosh PowerPoint</Application>
  <PresentationFormat>Custom</PresentationFormat>
  <Paragraphs>1031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Grigorescu</dc:creator>
  <cp:lastModifiedBy>Vlad Grigorescu</cp:lastModifiedBy>
  <cp:revision>3</cp:revision>
  <dcterms:created xsi:type="dcterms:W3CDTF">2014-08-13T21:10:55Z</dcterms:created>
  <dcterms:modified xsi:type="dcterms:W3CDTF">2014-08-13T21:20:19Z</dcterms:modified>
</cp:coreProperties>
</file>