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73152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Jeannette Dopheide" initials="JD [7]" lastIdx="1" clrIdx="6">
    <p:extLst/>
  </p:cmAuthor>
  <p:cmAuthor id="1" name="Jeannette Dopheide" initials="JD" lastIdx="2" clrIdx="0">
    <p:extLst/>
  </p:cmAuthor>
  <p:cmAuthor id="8" name="Jeannette Dopheide" initials="JD [8]" lastIdx="1" clrIdx="7">
    <p:extLst/>
  </p:cmAuthor>
  <p:cmAuthor id="2" name="Jeannette Dopheide" initials="JD [2]" lastIdx="1" clrIdx="1">
    <p:extLst/>
  </p:cmAuthor>
  <p:cmAuthor id="9" name="Jeannette Dopheide" initials="JD [9]" lastIdx="1" clrIdx="8">
    <p:extLst/>
  </p:cmAuthor>
  <p:cmAuthor id="3" name="Jeannette Dopheide" initials="JD [3]" lastIdx="1" clrIdx="2">
    <p:extLst/>
  </p:cmAuthor>
  <p:cmAuthor id="10" name="Jeannette Dopheide" initials="JD [10]" lastIdx="1" clrIdx="9">
    <p:extLst/>
  </p:cmAuthor>
  <p:cmAuthor id="4" name="Jeannette Dopheide" initials="JD [4]" lastIdx="1" clrIdx="3">
    <p:extLst/>
  </p:cmAuthor>
  <p:cmAuthor id="11" name="Jeannette Dopheide" initials="JD [11]" lastIdx="1" clrIdx="10">
    <p:extLst/>
  </p:cmAuthor>
  <p:cmAuthor id="5" name="Jeannette Dopheide" initials="JD [5]" lastIdx="1" clrIdx="4">
    <p:extLst/>
  </p:cmAuthor>
  <p:cmAuthor id="6" name="Jeannette Dopheide" initials="JD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699"/>
    <a:srgbClr val="0099CC"/>
    <a:srgbClr val="4FADC4"/>
    <a:srgbClr val="BE514F"/>
    <a:srgbClr val="9CB95D"/>
    <a:srgbClr val="80669F"/>
    <a:srgbClr val="5183BB"/>
    <a:srgbClr val="F5944D"/>
    <a:srgbClr val="F6B484"/>
    <a:srgbClr val="5A8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2356" autoAdjust="0"/>
    <p:restoredTop sz="94929" autoAdjust="0"/>
  </p:normalViewPr>
  <p:slideViewPr>
    <p:cSldViewPr>
      <p:cViewPr>
        <p:scale>
          <a:sx n="158" d="100"/>
          <a:sy n="158" d="100"/>
        </p:scale>
        <p:origin x="424" y="-88"/>
      </p:cViewPr>
      <p:guideLst>
        <p:guide orient="horz" pos="3024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29F82-EB2F-4A4F-B7B0-8B65910D2705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2663" y="1143000"/>
            <a:ext cx="2352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2440C-DE3A-1F4F-B2BE-689135D57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440C-DE3A-1F4F-B2BE-689135D576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7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982596"/>
            <a:ext cx="621792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440680"/>
            <a:ext cx="512064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4"/>
            <a:ext cx="164592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4"/>
            <a:ext cx="481584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661"/>
            <a:ext cx="6217920" cy="19069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9399"/>
            <a:ext cx="6217920" cy="21002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2240281"/>
            <a:ext cx="3230880" cy="6336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2240281"/>
            <a:ext cx="3230880" cy="6336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149158"/>
            <a:ext cx="3232150" cy="8956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044825"/>
            <a:ext cx="3232150" cy="5531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149158"/>
            <a:ext cx="3233420" cy="8956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044825"/>
            <a:ext cx="3233420" cy="5531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382270"/>
            <a:ext cx="2406650" cy="162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382271"/>
            <a:ext cx="4089400" cy="8194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009141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6720840"/>
            <a:ext cx="4389120" cy="7934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857885"/>
            <a:ext cx="4389120" cy="5760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7514273"/>
            <a:ext cx="4389120" cy="11268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84493"/>
            <a:ext cx="658368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240281"/>
            <a:ext cx="6583680" cy="633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8898891"/>
            <a:ext cx="1706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5C691-319C-4B9F-941C-73BDCD6FFE18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8898891"/>
            <a:ext cx="2316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8898891"/>
            <a:ext cx="1706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 Callout 2 73"/>
          <p:cNvSpPr/>
          <p:nvPr/>
        </p:nvSpPr>
        <p:spPr>
          <a:xfrm>
            <a:off x="4091870" y="3840836"/>
            <a:ext cx="2537530" cy="1720291"/>
          </a:xfrm>
          <a:prstGeom prst="borderCallout2">
            <a:avLst>
              <a:gd name="adj1" fmla="val 49540"/>
              <a:gd name="adj2" fmla="val -125"/>
              <a:gd name="adj3" fmla="val -24753"/>
              <a:gd name="adj4" fmla="val -7003"/>
              <a:gd name="adj5" fmla="val -24485"/>
              <a:gd name="adj6" fmla="val -2179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Line Callout 2 71"/>
          <p:cNvSpPr/>
          <p:nvPr/>
        </p:nvSpPr>
        <p:spPr>
          <a:xfrm>
            <a:off x="4065253" y="811198"/>
            <a:ext cx="3002298" cy="2283449"/>
          </a:xfrm>
          <a:prstGeom prst="borderCallout2">
            <a:avLst>
              <a:gd name="adj1" fmla="val 49540"/>
              <a:gd name="adj2" fmla="val -125"/>
              <a:gd name="adj3" fmla="val 82192"/>
              <a:gd name="adj4" fmla="val -6569"/>
              <a:gd name="adj5" fmla="val 82038"/>
              <a:gd name="adj6" fmla="val -1813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06301"/>
              </p:ext>
            </p:extLst>
          </p:nvPr>
        </p:nvGraphicFramePr>
        <p:xfrm>
          <a:off x="4140842" y="867026"/>
          <a:ext cx="2869558" cy="21666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1158"/>
                <a:gridCol w="2438400"/>
              </a:tblGrid>
              <a:tr h="188774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State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Meaning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154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S0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attempt seen,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reply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154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established, not terminated (0 byte counts)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154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SF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Normal establish &amp; termination</a:t>
                      </a:r>
                      <a:r>
                        <a:rPr lang="en-US" sz="800" b="0" baseline="0" dirty="0" smtClean="0"/>
                        <a:t> (&gt;0 byte counts)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154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REJ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attempt rejected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154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Established,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Orig attempts close, no reply from RESP.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154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S3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Established, Resp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attempts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close, no reply from ORIG.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154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stablished, Orig aborted (RST)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544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stablished, Resp aborted (RST)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544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RSTOS0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Orig sent SYN then RST;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Resp SYN-ACK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154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RSTRH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Resp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sent SYN-ACK then RST; no Orig SYN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154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Orig sent SYN then FIN;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Resp SYN-ACK (“half-open”)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154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SHR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Resp sent SYN-ACK then FIN;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Orig SYN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154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No SYN, not closed. Midstream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traffic. Partial connection.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955565" y="558465"/>
            <a:ext cx="2216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  <a:latin typeface="Arial Black" pitchFamily="34" charset="0"/>
              </a:rPr>
              <a:t>c</a:t>
            </a:r>
            <a:r>
              <a:rPr lang="en-US" sz="1400" dirty="0" smtClean="0">
                <a:solidFill>
                  <a:schemeClr val="accent5"/>
                </a:solidFill>
                <a:latin typeface="Arial Black" pitchFamily="34" charset="0"/>
              </a:rPr>
              <a:t>onn.log: conn_state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6952"/>
              </p:ext>
            </p:extLst>
          </p:nvPr>
        </p:nvGraphicFramePr>
        <p:xfrm>
          <a:off x="4096201" y="6019678"/>
          <a:ext cx="3032334" cy="101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244"/>
                <a:gridCol w="390821"/>
                <a:gridCol w="2032269"/>
              </a:tblGrid>
              <a:tr h="16126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end of the measurement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ts_delta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interval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difference from previous measurement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peer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r>
                        <a:rPr lang="en-US" sz="800" baseline="0" dirty="0" smtClean="0"/>
                        <a:t> of the Bro instance reporting loss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gaps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ACKs</a:t>
                      </a:r>
                      <a:r>
                        <a:rPr lang="en-US" sz="800" baseline="0" dirty="0" smtClean="0"/>
                        <a:t> seen without seeing the data being ACKed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acks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Total</a:t>
                      </a:r>
                      <a:r>
                        <a:rPr lang="en-US" sz="800" baseline="0" dirty="0" smtClean="0"/>
                        <a:t> number of TCP ACKs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percent_loss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double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Estimate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loss: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gaps/acks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2345" y="5570460"/>
            <a:ext cx="184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Arial Black" pitchFamily="34" charset="0"/>
              </a:rPr>
              <a:t>capture_loss.log</a:t>
            </a:r>
            <a:endParaRPr lang="en-US" sz="1400" dirty="0">
              <a:solidFill>
                <a:schemeClr val="accent1"/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1"/>
                </a:solidFill>
                <a:latin typeface="Arial Black" pitchFamily="34" charset="0"/>
              </a:rPr>
              <a:t>Estimate of packet loss</a:t>
            </a:r>
            <a:endParaRPr lang="en-US" sz="1000" dirty="0">
              <a:solidFill>
                <a:schemeClr val="accent1"/>
              </a:solidFill>
              <a:latin typeface="Arial Black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304102"/>
              </p:ext>
            </p:extLst>
          </p:nvPr>
        </p:nvGraphicFramePr>
        <p:xfrm>
          <a:off x="129441" y="5328113"/>
          <a:ext cx="3699631" cy="38805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9586"/>
                <a:gridCol w="404629"/>
                <a:gridCol w="2695416"/>
              </a:tblGrid>
              <a:tr h="19952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DNS request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conn.log</a:t>
                      </a:r>
                      <a:endParaRPr lang="en-US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Protocol</a:t>
                      </a:r>
                      <a:r>
                        <a:rPr lang="en-US" sz="800" baseline="0" dirty="0" smtClean="0"/>
                        <a:t> of DNS transaction – TCP or UDP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trans_id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 bit identifier assigned</a:t>
                      </a:r>
                      <a:r>
                        <a:rPr lang="en-US" sz="800" baseline="0" dirty="0" smtClean="0"/>
                        <a:t> by DNS client; responses match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chemeClr val="tx1"/>
                          </a:solidFill>
                        </a:rPr>
                        <a:t>rtt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Round trip time for the query and response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query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Domain name subject of the 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qclass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specifying the query class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qclass_name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Descriptive</a:t>
                      </a:r>
                      <a:r>
                        <a:rPr lang="en-US" sz="800" baseline="0" dirty="0" smtClean="0"/>
                        <a:t> name of the query class (</a:t>
                      </a:r>
                      <a:r>
                        <a:rPr lang="en-US" sz="800" i="1" baseline="0" dirty="0" smtClean="0"/>
                        <a:t>e.g. C_INTERNET</a:t>
                      </a:r>
                      <a:r>
                        <a:rPr lang="en-US" sz="800" baseline="0" dirty="0" smtClean="0"/>
                        <a:t>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qtype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specifying the query type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qtype_name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Descriptive</a:t>
                      </a:r>
                      <a:r>
                        <a:rPr lang="en-US" sz="800" baseline="0" dirty="0" smtClean="0"/>
                        <a:t> n</a:t>
                      </a:r>
                      <a:r>
                        <a:rPr lang="en-US" sz="800" dirty="0" smtClean="0"/>
                        <a:t>ame of the query type (</a:t>
                      </a:r>
                      <a:r>
                        <a:rPr lang="en-US" sz="800" i="1" dirty="0" smtClean="0"/>
                        <a:t>e.g. A, AAAA, PTR</a:t>
                      </a:r>
                      <a:r>
                        <a:rPr lang="en-US" sz="800" dirty="0" smtClean="0"/>
                        <a:t>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rcode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Response code value in the DNS response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rcode_name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i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Descriptive name of </a:t>
                      </a:r>
                      <a:r>
                        <a:rPr lang="en-US" sz="800" baseline="0" dirty="0" smtClean="0"/>
                        <a:t>response code (</a:t>
                      </a:r>
                      <a:r>
                        <a:rPr lang="en-US" sz="800" i="1" baseline="0" dirty="0" smtClean="0"/>
                        <a:t>e.g. NXDOMAIN, NODATA</a:t>
                      </a:r>
                      <a:r>
                        <a:rPr lang="en-US" sz="800" baseline="0" dirty="0" smtClean="0"/>
                        <a:t>)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AA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/>
                        <a:t>bool</a:t>
                      </a:r>
                      <a:endParaRPr lang="en-US" sz="800" b="0" i="1" dirty="0" smtClean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/>
                        <a:t>Authoritateive</a:t>
                      </a:r>
                      <a:r>
                        <a:rPr lang="en-US" sz="800" dirty="0" smtClean="0"/>
                        <a:t> Answer.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T</a:t>
                      </a:r>
                      <a:r>
                        <a:rPr lang="en-US" sz="800" baseline="0" dirty="0" smtClean="0"/>
                        <a:t> =</a:t>
                      </a:r>
                      <a:r>
                        <a:rPr lang="en-US" sz="800" dirty="0" smtClean="0"/>
                        <a:t> </a:t>
                      </a:r>
                      <a:r>
                        <a:rPr lang="en-US" sz="800" baseline="0" dirty="0" smtClean="0"/>
                        <a:t>server is authoritative for the query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TC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Truncation. T</a:t>
                      </a:r>
                      <a:r>
                        <a:rPr lang="en-US" sz="800" baseline="0" dirty="0" smtClean="0"/>
                        <a:t> = the message was truncated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Recursion Desired. T</a:t>
                      </a:r>
                      <a:r>
                        <a:rPr lang="en-US" sz="800" baseline="0" dirty="0" smtClean="0"/>
                        <a:t> =</a:t>
                      </a:r>
                      <a:r>
                        <a:rPr lang="en-US" sz="800" dirty="0" smtClean="0"/>
                        <a:t> recursive</a:t>
                      </a:r>
                      <a:r>
                        <a:rPr lang="en-US" sz="800" baseline="0" dirty="0" smtClean="0"/>
                        <a:t> lookup of </a:t>
                      </a:r>
                      <a:r>
                        <a:rPr lang="en-US" sz="800" dirty="0" smtClean="0"/>
                        <a:t>query requested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RA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Recursion Available. T</a:t>
                      </a:r>
                      <a:r>
                        <a:rPr lang="en-US" sz="800" baseline="0" dirty="0" smtClean="0"/>
                        <a:t> =</a:t>
                      </a:r>
                      <a:r>
                        <a:rPr lang="en-US" sz="800" dirty="0" smtClean="0"/>
                        <a:t> server supports recursive queries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Z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Reserved field, should be zero in all queries &amp; responses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answers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vector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resource descriptions in answer to the 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TTLs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vector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Caching intervals of the answers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rejected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Whether the DNS query was rejected</a:t>
                      </a:r>
                      <a:r>
                        <a:rPr lang="en-US" sz="800" baseline="0" dirty="0" smtClean="0"/>
                        <a:t> by the server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auth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set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Authoritative responses for the 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731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addl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set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Additional responses for the 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241" y="4894940"/>
            <a:ext cx="2124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Arial Black" pitchFamily="34" charset="0"/>
              </a:rPr>
              <a:t>dns.log</a:t>
            </a:r>
          </a:p>
          <a:p>
            <a:r>
              <a:rPr lang="en-US" sz="1000" dirty="0" smtClean="0">
                <a:solidFill>
                  <a:schemeClr val="accent2"/>
                </a:solidFill>
                <a:latin typeface="Arial Black" pitchFamily="34" charset="0"/>
              </a:rPr>
              <a:t>DNS query/response details</a:t>
            </a:r>
            <a:endParaRPr lang="en-US" sz="1000" dirty="0">
              <a:solidFill>
                <a:schemeClr val="accent2"/>
              </a:solidFill>
              <a:latin typeface="Arial Black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93147"/>
              </p:ext>
            </p:extLst>
          </p:nvPr>
        </p:nvGraphicFramePr>
        <p:xfrm>
          <a:off x="129440" y="809271"/>
          <a:ext cx="3604359" cy="40924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0050"/>
                <a:gridCol w="397820"/>
                <a:gridCol w="2466489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first packet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Unique ID of the connection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id.orig_h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Originating endpoint’s IP address (AKA Orig)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id.orig_p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Originating endpoint’s TCP/UDP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port (or ICMP code)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id.resp_h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Responding endpoint’s IP address (AKA Resp)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id.resp_p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Responding endpoint’s TCP/UDP port (or ICMP code)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proto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Transport layer protocol of connection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service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</a:t>
                      </a:r>
                      <a:r>
                        <a:rPr lang="en-US" sz="800" baseline="0" dirty="0" smtClean="0"/>
                        <a:t>etected application protocol, if any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duration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 length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orig_bytes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 payload bytes; from</a:t>
                      </a:r>
                      <a:r>
                        <a:rPr lang="en-US" sz="800" baseline="0" dirty="0" smtClean="0"/>
                        <a:t> sequence numbers if</a:t>
                      </a:r>
                      <a:r>
                        <a:rPr lang="en-US" sz="800" dirty="0" smtClean="0"/>
                        <a:t> TCP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resp_bytes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 payload bytes;</a:t>
                      </a:r>
                      <a:r>
                        <a:rPr lang="en-US" sz="800" baseline="0" dirty="0" smtClean="0"/>
                        <a:t> from sequence numbers if TCP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conn_state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</a:t>
                      </a:r>
                      <a:r>
                        <a:rPr lang="en-US" sz="800" baseline="0" dirty="0" smtClean="0"/>
                        <a:t> state (see 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conn.log: conn_state</a:t>
                      </a:r>
                      <a:r>
                        <a:rPr lang="en-US" sz="800" baseline="0" dirty="0" smtClean="0">
                          <a:solidFill>
                            <a:srgbClr val="4FADC4"/>
                          </a:solidFill>
                        </a:rPr>
                        <a:t> </a:t>
                      </a:r>
                      <a:r>
                        <a:rPr lang="en-US" sz="800" baseline="0" dirty="0" smtClean="0"/>
                        <a:t>table)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local_orig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Is Orig in</a:t>
                      </a:r>
                      <a:r>
                        <a:rPr lang="en-US" sz="800" baseline="0" dirty="0" smtClean="0"/>
                        <a:t> Site::local_nets? Unset if local_nets is empty.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local_resp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Is Resp in</a:t>
                      </a:r>
                      <a:r>
                        <a:rPr lang="en-US" sz="800" baseline="0" dirty="0" smtClean="0"/>
                        <a:t> Site::local_nets? Unset if local_nets is empty.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missed_bytes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</a:t>
                      </a:r>
                      <a:r>
                        <a:rPr lang="en-US" sz="800" dirty="0" smtClean="0"/>
                        <a:t> bytes missing</a:t>
                      </a:r>
                      <a:r>
                        <a:rPr lang="en-US" sz="800" baseline="0" dirty="0" smtClean="0"/>
                        <a:t> due to </a:t>
                      </a:r>
                      <a:r>
                        <a:rPr lang="en-US" sz="800" dirty="0" smtClean="0"/>
                        <a:t>content gaps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history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</a:t>
                      </a:r>
                      <a:r>
                        <a:rPr lang="en-US" sz="800" baseline="0" dirty="0" smtClean="0"/>
                        <a:t> state history (see 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conn.log: history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baseline="0" dirty="0" smtClean="0"/>
                        <a:t>table)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orig_pkts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 of Orig packets</a:t>
                      </a:r>
                      <a:endParaRPr 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orig_ip_bytes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Orig IP</a:t>
                      </a:r>
                      <a:r>
                        <a:rPr lang="en-US" sz="800" baseline="0" dirty="0" smtClean="0"/>
                        <a:t> bytes (via IP total_length header field)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resp_pkts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Resp packets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resp_ip_bytes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Resp IP</a:t>
                      </a:r>
                      <a:r>
                        <a:rPr lang="en-US" sz="800" baseline="0" dirty="0" smtClean="0"/>
                        <a:t> bytes (via IP total_length header field)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tunnel_parents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 tunneled, connection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UID of encapsulating parent(s)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orig_l2_addr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Link-layer address of the originator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resp_l2_addr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Link-layer</a:t>
                      </a:r>
                      <a:r>
                        <a:rPr lang="en-US" sz="800" baseline="0" dirty="0" smtClean="0"/>
                        <a:t> address of the responder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vlan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The outer VLAN for this connection</a:t>
                      </a:r>
                    </a:p>
                  </a:txBody>
                  <a:tcPr marL="27432" marR="18288" marT="18288" marB="0"/>
                </a:tc>
              </a:tr>
              <a:tr h="15564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inner_vlan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The inner VLAN for this connection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350" y="348393"/>
            <a:ext cx="3126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Arial Black" pitchFamily="34" charset="0"/>
              </a:rPr>
              <a:t>conn.log</a:t>
            </a:r>
          </a:p>
          <a:p>
            <a:r>
              <a:rPr lang="en-US" sz="1000" dirty="0" smtClean="0">
                <a:solidFill>
                  <a:schemeClr val="accent3"/>
                </a:solidFill>
                <a:latin typeface="Arial Black" pitchFamily="34" charset="0"/>
              </a:rPr>
              <a:t>IP, TCP, UDP and ICMP connection </a:t>
            </a:r>
            <a:r>
              <a:rPr lang="en-US" sz="1000" dirty="0">
                <a:solidFill>
                  <a:schemeClr val="accent3"/>
                </a:solidFill>
                <a:latin typeface="Arial Black" pitchFamily="34" charset="0"/>
              </a:rPr>
              <a:t>d</a:t>
            </a:r>
            <a:r>
              <a:rPr lang="en-US" sz="1000" dirty="0" smtClean="0">
                <a:solidFill>
                  <a:schemeClr val="accent3"/>
                </a:solidFill>
                <a:latin typeface="Arial Black" pitchFamily="34" charset="0"/>
              </a:rPr>
              <a:t>etails</a:t>
            </a:r>
            <a:endParaRPr lang="en-US" sz="1000" dirty="0">
              <a:solidFill>
                <a:schemeClr val="accent3"/>
              </a:solidFill>
              <a:latin typeface="Arial Black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05375"/>
              </p:ext>
            </p:extLst>
          </p:nvPr>
        </p:nvGraphicFramePr>
        <p:xfrm>
          <a:off x="4180548" y="3910466"/>
          <a:ext cx="2372652" cy="15948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8119"/>
                <a:gridCol w="1864533"/>
              </a:tblGrid>
              <a:tr h="198619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Letter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Meaning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513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YN without the ACK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513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a SYN-ACK (“</a:t>
                      </a:r>
                      <a:r>
                        <a:rPr lang="en-US" sz="800" b="1" baseline="0" dirty="0" smtClean="0">
                          <a:solidFill>
                            <a:schemeClr val="dk1"/>
                          </a:solidFill>
                        </a:rPr>
                        <a:t>h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andshake”)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513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a pure </a:t>
                      </a:r>
                      <a:r>
                        <a:rPr lang="en-US" sz="800" b="1" baseline="0" dirty="0" smtClean="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CK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513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 with payload (“</a:t>
                      </a:r>
                      <a:r>
                        <a:rPr lang="en-US" sz="800" b="1" dirty="0" smtClean="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ata”)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513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 with </a:t>
                      </a:r>
                      <a:r>
                        <a:rPr lang="en-US" sz="800" b="1" baseline="0" dirty="0" smtClean="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IN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513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with </a:t>
                      </a:r>
                      <a:r>
                        <a:rPr lang="en-US" sz="800" b="1" baseline="0" dirty="0" smtClean="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ST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513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with a bad </a:t>
                      </a:r>
                      <a:r>
                        <a:rPr lang="en-US" sz="800" b="1" baseline="0" dirty="0" smtClean="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hecksum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513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nconsistent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packet (Both SYN &amp; 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513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multi-flag packet (SYN &amp; FIN or SYN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+ RST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993919" y="3392974"/>
            <a:ext cx="3184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5"/>
                </a:solidFill>
                <a:latin typeface="Arial Black" pitchFamily="34" charset="0"/>
              </a:rPr>
              <a:t>conn.log</a:t>
            </a:r>
            <a:r>
              <a:rPr lang="en-US" sz="1400" dirty="0" smtClean="0">
                <a:solidFill>
                  <a:schemeClr val="accent5"/>
                </a:solidFill>
                <a:latin typeface="Arial Black" pitchFamily="34" charset="0"/>
              </a:rPr>
              <a:t>: history</a:t>
            </a:r>
          </a:p>
          <a:p>
            <a:r>
              <a:rPr lang="en-US" sz="1000" dirty="0" smtClean="0">
                <a:solidFill>
                  <a:schemeClr val="accent5"/>
                </a:solidFill>
                <a:latin typeface="Arial Black" pitchFamily="34" charset="0"/>
              </a:rPr>
              <a:t>Orig UPPERCASE, Resp lowercase, uniq-ed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72200" y="9453854"/>
            <a:ext cx="1087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Bro Version: 2.4-680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76200" y="9453854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76600" y="9453854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Broala LLC. 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" y="-76200"/>
            <a:ext cx="1677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Bro Logs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pic>
        <p:nvPicPr>
          <p:cNvPr id="33" name="Picture 32" descr="bro-ey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0"/>
            <a:ext cx="637032" cy="60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863" y="9290333"/>
            <a:ext cx="2351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</a:t>
            </a:r>
            <a:r>
              <a:rPr lang="en-US" sz="800" i="1" dirty="0" smtClean="0"/>
              <a:t>If </a:t>
            </a:r>
            <a:r>
              <a:rPr lang="en-US" sz="800" i="1" dirty="0"/>
              <a:t>policy/protocols/dns/auth-addl.bro is loaded 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034324"/>
              </p:ext>
            </p:extLst>
          </p:nvPr>
        </p:nvGraphicFramePr>
        <p:xfrm>
          <a:off x="4065483" y="7490165"/>
          <a:ext cx="3063052" cy="13715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2337"/>
                <a:gridCol w="309792"/>
                <a:gridCol w="2040923"/>
              </a:tblGrid>
              <a:tr h="17363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IRC command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conn.log</a:t>
                      </a:r>
                      <a:endParaRPr lang="en-US" sz="8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nick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Nickname given</a:t>
                      </a:r>
                      <a:r>
                        <a:rPr lang="en-US" sz="800" baseline="0" dirty="0" smtClean="0"/>
                        <a:t> for this connection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user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Username given</a:t>
                      </a:r>
                      <a:r>
                        <a:rPr lang="en-US" sz="800" baseline="0" dirty="0" smtClean="0"/>
                        <a:t> for this connection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command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Command given</a:t>
                      </a:r>
                      <a:r>
                        <a:rPr lang="en-US" sz="800" baseline="0" dirty="0" smtClean="0"/>
                        <a:t> by the client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for the command given</a:t>
                      </a:r>
                      <a:r>
                        <a:rPr lang="en-US" sz="800" baseline="0" dirty="0" smtClean="0"/>
                        <a:t> by the client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addl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string</a:t>
                      </a: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Any additional data for the command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4974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fuid</a:t>
                      </a:r>
                      <a:r>
                        <a:rPr lang="en-US" sz="800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string</a:t>
                      </a: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File unique ID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89282" y="7076595"/>
            <a:ext cx="2075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 Black" pitchFamily="34" charset="0"/>
              </a:rPr>
              <a:t>irc.log</a:t>
            </a:r>
          </a:p>
          <a:p>
            <a:r>
              <a:rPr lang="en-US" sz="1000" dirty="0" smtClean="0">
                <a:solidFill>
                  <a:schemeClr val="accent4"/>
                </a:solidFill>
                <a:latin typeface="Arial Black" pitchFamily="34" charset="0"/>
              </a:rPr>
              <a:t>IRC communication details</a:t>
            </a:r>
            <a:endParaRPr lang="en-US" sz="1000" dirty="0">
              <a:solidFill>
                <a:schemeClr val="accent4"/>
              </a:solidFill>
              <a:latin typeface="Arial Black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5253" y="8921696"/>
            <a:ext cx="3100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[1] – </a:t>
            </a:r>
            <a:r>
              <a:rPr lang="en-US" sz="800" i="1" dirty="0" smtClean="0"/>
              <a:t>If base/protocols/irc/files/bro is loaded</a:t>
            </a:r>
          </a:p>
          <a:p>
            <a:r>
              <a:rPr lang="en-US" sz="800" b="1" dirty="0" smtClean="0"/>
              <a:t>Note</a:t>
            </a:r>
            <a:r>
              <a:rPr lang="en-US" sz="800" i="1" dirty="0" smtClean="0"/>
              <a:t>: base</a:t>
            </a:r>
            <a:r>
              <a:rPr lang="en-US" sz="800" i="1" dirty="0"/>
              <a:t>/protocols/irc/dcc-</a:t>
            </a:r>
            <a:r>
              <a:rPr lang="en-US" sz="800" i="1" dirty="0" smtClean="0"/>
              <a:t>send.bro adds several DCC-related fields</a:t>
            </a:r>
            <a:endParaRPr lang="en-US" sz="8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16490"/>
              </p:ext>
            </p:extLst>
          </p:nvPr>
        </p:nvGraphicFramePr>
        <p:xfrm>
          <a:off x="152400" y="859283"/>
          <a:ext cx="3657600" cy="35793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1306"/>
                <a:gridCol w="434094"/>
                <a:gridCol w="2362200"/>
              </a:tblGrid>
              <a:tr h="19973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Timestamp when file was first seen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Unique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i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dentifier for a single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tx_hosts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Host(s)</a:t>
                      </a:r>
                      <a:r>
                        <a:rPr lang="en-US" sz="800" b="0" baseline="0" dirty="0" smtClean="0"/>
                        <a:t> that sourced the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rx_hosts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ost(s) that received the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conn_uids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UID(s)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over which the file was transferred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source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An identification of the source of the file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Depth of file related to source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en-US" sz="800" b="0" i="1" dirty="0" smtClean="0">
                          <a:solidFill>
                            <a:schemeClr val="dk1"/>
                          </a:solidFill>
                        </a:rPr>
                        <a:t>e.g.</a:t>
                      </a:r>
                      <a:r>
                        <a:rPr lang="en-US" sz="800" b="0" i="1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800" b="0" i="1" dirty="0" smtClean="0">
                          <a:solidFill>
                            <a:schemeClr val="dk1"/>
                          </a:solidFill>
                        </a:rPr>
                        <a:t>HTTP request</a:t>
                      </a:r>
                      <a:r>
                        <a:rPr lang="en-US" sz="800" b="0" i="1" baseline="0" dirty="0" smtClean="0">
                          <a:solidFill>
                            <a:schemeClr val="dk1"/>
                          </a:solidFill>
                        </a:rPr>
                        <a:t> depth</a:t>
                      </a:r>
                      <a:r>
                        <a:rPr lang="en-US" sz="800" b="0" i="0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8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analyzers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of analyzers attached during the file analysis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</a:t>
                      </a:r>
                      <a:r>
                        <a:rPr lang="en-US" sz="800" baseline="0" dirty="0" smtClean="0"/>
                        <a:t> file type, as determined by Bro’s signatures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The filename, if available from the source analyzer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duration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d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uration that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the file was analyzed for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local_orig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id the data originate locally?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is_orig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as the file sent by Orig?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seen_bytes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Number of bytes provided to the file analysis engine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total_bytes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 of bytes that should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comprise the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missing_bytes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Number of bytes in the file stream that were missed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overflow_bytes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Out-of-sequence bytes in the stream due to overflow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timedout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 the file analysis timed out at least once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parent_fuid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Container file ID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that this one was extracted from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md5/sha1/sha256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MD5/SHA1/SHA256 hash of the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extracted</a:t>
                      </a:r>
                      <a:r>
                        <a:rPr lang="en-US" sz="800" b="1" baseline="30000" dirty="0" smtClean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Local filename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of extracted files, if enabled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61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entropy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Information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density of the contents of the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77266" y="429823"/>
            <a:ext cx="1592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  <a:latin typeface="Arial Black" pitchFamily="34" charset="0"/>
              </a:rPr>
              <a:t>files.log</a:t>
            </a:r>
          </a:p>
          <a:p>
            <a:r>
              <a:rPr lang="en-US" sz="1000" dirty="0" smtClean="0">
                <a:solidFill>
                  <a:schemeClr val="accent5"/>
                </a:solidFill>
                <a:latin typeface="Arial Black" pitchFamily="34" charset="0"/>
              </a:rPr>
              <a:t>File analysis results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67616"/>
              </p:ext>
            </p:extLst>
          </p:nvPr>
        </p:nvGraphicFramePr>
        <p:xfrm>
          <a:off x="143493" y="5224081"/>
          <a:ext cx="3571765" cy="19812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8420"/>
                <a:gridCol w="396360"/>
                <a:gridCol w="2436985"/>
              </a:tblGrid>
              <a:tr h="19020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of the FTP command</a:t>
                      </a:r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conn.log</a:t>
                      </a:r>
                      <a:endParaRPr lang="en-US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Username for the FTP session</a:t>
                      </a:r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password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Password for the FTP session</a:t>
                      </a:r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command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Command issued by the client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arg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Any</a:t>
                      </a:r>
                      <a:r>
                        <a:rPr lang="en-US" sz="800" baseline="0" dirty="0" smtClean="0"/>
                        <a:t> command arguments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type if there’s a file transfer</a:t>
                      </a:r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file_size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Size of transferred file</a:t>
                      </a:r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reply_code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Reply code from server in response to the command</a:t>
                      </a:r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reply_msg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Reply message from server in response to the command</a:t>
                      </a:r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data_channel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record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Information about the data channel (orig,</a:t>
                      </a:r>
                      <a:r>
                        <a:rPr lang="en-US" sz="800" baseline="0" dirty="0" smtClean="0"/>
                        <a:t> resp, is passive)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925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fuid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unique ID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200" y="4789689"/>
            <a:ext cx="1943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 Black" pitchFamily="34" charset="0"/>
              </a:rPr>
              <a:t>ftp.log</a:t>
            </a:r>
          </a:p>
          <a:p>
            <a:r>
              <a:rPr lang="en-US" sz="1000" dirty="0" smtClean="0">
                <a:solidFill>
                  <a:schemeClr val="accent4"/>
                </a:solidFill>
                <a:latin typeface="Arial Black" pitchFamily="34" charset="0"/>
              </a:rPr>
              <a:t>FTP request/reply details</a:t>
            </a:r>
            <a:endParaRPr lang="en-US" sz="1000" dirty="0">
              <a:solidFill>
                <a:schemeClr val="accent4"/>
              </a:solidFill>
              <a:latin typeface="Arial Black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10410"/>
              </p:ext>
            </p:extLst>
          </p:nvPr>
        </p:nvGraphicFramePr>
        <p:xfrm>
          <a:off x="3867788" y="6090381"/>
          <a:ext cx="3295012" cy="18327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7393"/>
                <a:gridCol w="300633"/>
                <a:gridCol w="2106986"/>
              </a:tblGrid>
              <a:tr h="1838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intelligence hit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conn.log</a:t>
                      </a:r>
                      <a:endParaRPr lang="en-US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UID for a file associated with this hit, if any</a:t>
                      </a:r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file_mime_type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 mime type if the hit is related to a file</a:t>
                      </a:r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file_desc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Additional context for file, if</a:t>
                      </a:r>
                      <a:r>
                        <a:rPr lang="en-US" sz="800" baseline="0" dirty="0" smtClean="0"/>
                        <a:t> available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seen.indicator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intelligence indicator</a:t>
                      </a:r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seen.indicator_type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type of data the indicator represents</a:t>
                      </a:r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seen.where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Where the data was discovered</a:t>
                      </a:r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seen.node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name of the node that discovered the match</a:t>
                      </a:r>
                    </a:p>
                  </a:txBody>
                  <a:tcPr marL="27432" marR="18288" marT="18288" marB="0"/>
                </a:tc>
              </a:tr>
              <a:tr h="1509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sources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Sources which supplied data for this match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91458" y="5654554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Arial Black" pitchFamily="34" charset="0"/>
              </a:rPr>
              <a:t>intel.log</a:t>
            </a:r>
          </a:p>
          <a:p>
            <a:r>
              <a:rPr lang="en-US" sz="1000" dirty="0" smtClean="0">
                <a:solidFill>
                  <a:schemeClr val="accent3"/>
                </a:solidFill>
                <a:latin typeface="Arial Black" pitchFamily="34" charset="0"/>
              </a:rPr>
              <a:t>Hits on indicators from the </a:t>
            </a:r>
            <a:r>
              <a:rPr lang="en-US" sz="1000" dirty="0">
                <a:solidFill>
                  <a:schemeClr val="accent3"/>
                </a:solidFill>
                <a:latin typeface="Arial Black" pitchFamily="34" charset="0"/>
              </a:rPr>
              <a:t>i</a:t>
            </a:r>
            <a:r>
              <a:rPr lang="en-US" sz="1000" dirty="0" smtClean="0">
                <a:solidFill>
                  <a:schemeClr val="accent3"/>
                </a:solidFill>
                <a:latin typeface="Arial Black" pitchFamily="34" charset="0"/>
              </a:rPr>
              <a:t>ntel framework</a:t>
            </a:r>
            <a:endParaRPr lang="en-US" sz="1000" dirty="0">
              <a:solidFill>
                <a:schemeClr val="accent3"/>
              </a:solidFill>
              <a:latin typeface="Arial Black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46513"/>
              </p:ext>
            </p:extLst>
          </p:nvPr>
        </p:nvGraphicFramePr>
        <p:xfrm>
          <a:off x="3914108" y="893194"/>
          <a:ext cx="3266965" cy="43816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29133"/>
                <a:gridCol w="313224"/>
                <a:gridCol w="1924608"/>
              </a:tblGrid>
              <a:tr h="19120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of the HTTP request</a:t>
                      </a:r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conn.log</a:t>
                      </a:r>
                      <a:endParaRPr lang="en-US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trans_depth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Pipelined depth into the connection</a:t>
                      </a:r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method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HTTP Request verb: GET, POST, HEAD, etc.</a:t>
                      </a:r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Value of the Host header</a:t>
                      </a:r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uri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URI used in the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referrer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of the “Referer”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user_agent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of the User-Agent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request_body_len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Uncompressed content size of Orig data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response_body_len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Uncompressed content size of Resp data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Status</a:t>
                      </a:r>
                      <a:r>
                        <a:rPr lang="en-US" sz="800" baseline="0" dirty="0" smtClean="0"/>
                        <a:t> code returned by the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Status message returned by the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info_code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Last seen 1xx info reply code by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info_msg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Last seen 1xx info reply message by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tags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Indicators of various attributes discovered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Username if</a:t>
                      </a:r>
                      <a:r>
                        <a:rPr lang="en-US" sz="800" baseline="0" dirty="0" smtClean="0"/>
                        <a:t> basic-auth is performed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password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Password if basic-auth is performed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proxied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Headers</a:t>
                      </a:r>
                      <a:r>
                        <a:rPr lang="en-US" sz="800" baseline="0" dirty="0" smtClean="0"/>
                        <a:t> indicative of a proxied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orig_fuids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File unique IDs from Orig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orig_filenames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File names from </a:t>
                      </a:r>
                      <a:r>
                        <a:rPr lang="en-US" sz="800" dirty="0" err="1" smtClean="0"/>
                        <a:t>Orig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orig_mime_types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File types from Orig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resp_fuids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File unique IDs from Resp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resp_filenames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File names from </a:t>
                      </a:r>
                      <a:r>
                        <a:rPr lang="en-US" sz="800" dirty="0" err="1" smtClean="0"/>
                        <a:t>Resp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resp_mime_types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File types from Resp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client_header_names</a:t>
                      </a:r>
                      <a:r>
                        <a:rPr lang="en-US" sz="800" b="1" baseline="30000" dirty="0" smtClean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names of HTTP headers sent by Orig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server_header_names</a:t>
                      </a:r>
                      <a:r>
                        <a:rPr lang="en-US" sz="800" b="1" baseline="30000" dirty="0" smtClean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names of HTTP headers sent by Resp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cookie_vars</a:t>
                      </a:r>
                      <a:r>
                        <a:rPr lang="en-US" sz="800" b="1" baseline="30000" dirty="0" smtClean="0"/>
                        <a:t>3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Variable names extracted</a:t>
                      </a:r>
                      <a:r>
                        <a:rPr lang="en-US" sz="800" baseline="0" dirty="0" smtClean="0"/>
                        <a:t> from cookies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66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uri_vars</a:t>
                      </a:r>
                      <a:r>
                        <a:rPr lang="en-US" sz="800" b="1" baseline="30000" dirty="0" smtClean="0"/>
                        <a:t>3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Variable names extracted from the URI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28274" y="441557"/>
            <a:ext cx="205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Black" pitchFamily="34" charset="0"/>
              </a:rPr>
              <a:t>http.log</a:t>
            </a:r>
          </a:p>
          <a:p>
            <a:r>
              <a:rPr lang="en-US" sz="1000" dirty="0" smtClean="0">
                <a:solidFill>
                  <a:schemeClr val="accent6"/>
                </a:solidFill>
                <a:latin typeface="Arial Black" pitchFamily="34" charset="0"/>
              </a:rPr>
              <a:t>HTTP request/reply details</a:t>
            </a:r>
            <a:endParaRPr lang="en-US" sz="1000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200" y="9428778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76600" y="9428778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Broala LLC. 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-76200"/>
            <a:ext cx="1677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Bro Logs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pic>
        <p:nvPicPr>
          <p:cNvPr id="25" name="Picture 24" descr="bro-ey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0"/>
            <a:ext cx="637032" cy="609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2400" y="4515696"/>
            <a:ext cx="2063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</a:t>
            </a:r>
            <a:r>
              <a:rPr lang="en-US" sz="800" i="1" dirty="0" smtClean="0"/>
              <a:t>If base/files/hash/main.bro </a:t>
            </a:r>
            <a:r>
              <a:rPr lang="en-US" sz="800" i="1" dirty="0"/>
              <a:t>is loaded </a:t>
            </a:r>
            <a:endParaRPr lang="en-US" sz="800" i="1" dirty="0" smtClean="0"/>
          </a:p>
          <a:p>
            <a:r>
              <a:rPr lang="en-US" sz="800" dirty="0" smtClean="0"/>
              <a:t>[</a:t>
            </a:r>
            <a:r>
              <a:rPr lang="en-US" sz="800" dirty="0"/>
              <a:t>2</a:t>
            </a:r>
            <a:r>
              <a:rPr lang="en-US" sz="800" dirty="0" smtClean="0"/>
              <a:t>] </a:t>
            </a:r>
            <a:r>
              <a:rPr lang="en-US" sz="800" dirty="0"/>
              <a:t>–</a:t>
            </a:r>
            <a:r>
              <a:rPr lang="en-US" sz="800" i="1" dirty="0"/>
              <a:t> If </a:t>
            </a:r>
            <a:r>
              <a:rPr lang="en-US" sz="800" i="1" dirty="0" smtClean="0"/>
              <a:t>base</a:t>
            </a:r>
            <a:r>
              <a:rPr lang="en-US" sz="800" i="1" dirty="0"/>
              <a:t>/files</a:t>
            </a:r>
            <a:r>
              <a:rPr lang="en-US" sz="800" i="1" dirty="0" smtClean="0"/>
              <a:t>/extract/</a:t>
            </a:r>
            <a:r>
              <a:rPr lang="en-US" sz="800" i="1" dirty="0"/>
              <a:t>main.bro is loaded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7193401"/>
            <a:ext cx="2062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</a:t>
            </a:r>
            <a:r>
              <a:rPr lang="en-US" sz="800" i="1" dirty="0" smtClean="0"/>
              <a:t>If base/protocols/ftp/files.bro is </a:t>
            </a:r>
            <a:r>
              <a:rPr lang="en-US" sz="800" i="1" dirty="0"/>
              <a:t>loaded </a:t>
            </a:r>
            <a:r>
              <a:rPr lang="en-US" sz="800" i="1" dirty="0" smtClean="0"/>
              <a:t> </a:t>
            </a:r>
            <a:endParaRPr lang="en-US" sz="8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20947" y="5248195"/>
            <a:ext cx="270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base/protocols/http/entities.bro is </a:t>
            </a:r>
            <a:r>
              <a:rPr lang="en-US" sz="800" i="1" dirty="0" smtClean="0"/>
              <a:t>loaded</a:t>
            </a:r>
          </a:p>
          <a:p>
            <a:r>
              <a:rPr lang="en-US" sz="800" dirty="0" smtClean="0"/>
              <a:t>[2</a:t>
            </a:r>
            <a:r>
              <a:rPr lang="en-US" sz="800" dirty="0"/>
              <a:t>] – </a:t>
            </a:r>
            <a:r>
              <a:rPr lang="en-US" sz="800" i="1" dirty="0"/>
              <a:t>If policy/protocols/http/header-names.bro is </a:t>
            </a:r>
            <a:r>
              <a:rPr lang="en-US" sz="800" i="1" dirty="0" smtClean="0"/>
              <a:t>loaded</a:t>
            </a:r>
          </a:p>
          <a:p>
            <a:r>
              <a:rPr lang="en-US" sz="800" dirty="0" smtClean="0"/>
              <a:t>[3</a:t>
            </a:r>
            <a:r>
              <a:rPr lang="en-US" sz="800" dirty="0"/>
              <a:t>] – </a:t>
            </a:r>
            <a:r>
              <a:rPr lang="en-US" sz="800" i="1" dirty="0" smtClean="0"/>
              <a:t>If </a:t>
            </a:r>
            <a:r>
              <a:rPr lang="en-US" sz="800" i="1" dirty="0"/>
              <a:t>policy/protocols/http/var-extraction-uri.bro is loaded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72200" y="9453854"/>
            <a:ext cx="1087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Bro Version: 2.4-680</a:t>
            </a:r>
            <a:endParaRPr lang="en-US" sz="8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43764"/>
              </p:ext>
            </p:extLst>
          </p:nvPr>
        </p:nvGraphicFramePr>
        <p:xfrm>
          <a:off x="147971" y="7995260"/>
          <a:ext cx="3558902" cy="1036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44"/>
                <a:gridCol w="442019"/>
                <a:gridCol w="2469539"/>
              </a:tblGrid>
              <a:tr h="18157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Field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Type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Description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</a:tr>
              <a:tr h="142474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ts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time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Timestamp of the DHCP lease request</a:t>
                      </a:r>
                      <a:endParaRPr lang="en-US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2474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conn.log</a:t>
                      </a:r>
                      <a:endParaRPr lang="en-US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2474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mac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string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Client’s hardware address</a:t>
                      </a:r>
                    </a:p>
                  </a:txBody>
                  <a:tcPr marL="27432" marR="18288" marT="18288" marB="0"/>
                </a:tc>
              </a:tr>
              <a:tr h="142474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assigned_ip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addr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Client’s actual assigned IP address</a:t>
                      </a:r>
                    </a:p>
                  </a:txBody>
                  <a:tcPr marL="27432" marR="18288" marT="18288" marB="0"/>
                </a:tc>
              </a:tr>
              <a:tr h="142474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lease_time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interval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IP address lease time</a:t>
                      </a:r>
                    </a:p>
                  </a:txBody>
                  <a:tcPr marL="27432" marR="18288" marT="18288" marB="0"/>
                </a:tc>
              </a:tr>
              <a:tr h="142474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trans_id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count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Identifier assigned by the client; responses match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6685" y="7529071"/>
            <a:ext cx="185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Arial Black" pitchFamily="34" charset="0"/>
              </a:rPr>
              <a:t>dhcp.log</a:t>
            </a:r>
          </a:p>
          <a:p>
            <a:r>
              <a:rPr lang="en-US" sz="1000" dirty="0" smtClean="0">
                <a:solidFill>
                  <a:schemeClr val="accent1"/>
                </a:solidFill>
                <a:latin typeface="Arial Black" pitchFamily="34" charset="0"/>
              </a:rPr>
              <a:t>DHCP lease activity</a:t>
            </a:r>
            <a:endParaRPr lang="en-US" sz="1000" dirty="0">
              <a:solidFill>
                <a:schemeClr val="accent1"/>
              </a:solidFill>
              <a:latin typeface="Arial Black" pitchFamily="34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70497"/>
              </p:ext>
            </p:extLst>
          </p:nvPr>
        </p:nvGraphicFramePr>
        <p:xfrm>
          <a:off x="3867788" y="8456527"/>
          <a:ext cx="3269131" cy="7463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7149"/>
                <a:gridCol w="358925"/>
                <a:gridCol w="2303057"/>
              </a:tblGrid>
              <a:tr h="16117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tunnel</a:t>
                      </a:r>
                      <a:r>
                        <a:rPr lang="en-US" sz="800" baseline="0" dirty="0" smtClean="0"/>
                        <a:t> was detected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conn.log</a:t>
                      </a:r>
                      <a:endParaRPr lang="en-US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tunnel_type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type of tunnel (e.g. Teredo, IP)</a:t>
                      </a: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activity that occurred (discovered, closed)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791458" y="7994862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Arial Black" pitchFamily="34" charset="0"/>
              </a:rPr>
              <a:t>tunnel.log</a:t>
            </a:r>
          </a:p>
          <a:p>
            <a:r>
              <a:rPr lang="en-US" sz="1000" dirty="0" smtClean="0">
                <a:solidFill>
                  <a:schemeClr val="accent2"/>
                </a:solidFill>
                <a:latin typeface="Arial Black" pitchFamily="34" charset="0"/>
              </a:rPr>
              <a:t>Details of encapsulating tunnels</a:t>
            </a:r>
            <a:endParaRPr lang="en-US" sz="1000" dirty="0">
              <a:solidFill>
                <a:schemeClr val="accent2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1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27449"/>
              </p:ext>
            </p:extLst>
          </p:nvPr>
        </p:nvGraphicFramePr>
        <p:xfrm>
          <a:off x="228600" y="647823"/>
          <a:ext cx="3365275" cy="27575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7648"/>
                <a:gridCol w="630152"/>
                <a:gridCol w="1917475"/>
              </a:tblGrid>
              <a:tr h="1837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of the notice</a:t>
                      </a:r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conn.log</a:t>
                      </a:r>
                      <a:endParaRPr lang="en-US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unique ID, if this</a:t>
                      </a:r>
                      <a:r>
                        <a:rPr lang="en-US" sz="800" baseline="0" dirty="0" smtClean="0"/>
                        <a:t> notice relates to a file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file_mime_type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File type, as determined by Bro’s signatures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file_desc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Additional context for the file, if available</a:t>
                      </a:r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proto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Transport protocol</a:t>
                      </a:r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type of the notice (</a:t>
                      </a:r>
                      <a:r>
                        <a:rPr lang="en-US" sz="800" i="1" dirty="0" smtClean="0"/>
                        <a:t>e.g. SSL::</a:t>
                      </a:r>
                      <a:r>
                        <a:rPr lang="en-US" sz="800" i="1" dirty="0" err="1" smtClean="0"/>
                        <a:t>Weak_Key</a:t>
                      </a:r>
                      <a:r>
                        <a:rPr lang="en-US" sz="800" dirty="0" smtClean="0"/>
                        <a:t>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Human readable message for the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</a:t>
                      </a:r>
                      <a:r>
                        <a:rPr lang="en-US" sz="800" baseline="0" dirty="0" smtClean="0"/>
                        <a:t>ub-message for the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src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Source address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Destination address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Associated port,</a:t>
                      </a:r>
                      <a:r>
                        <a:rPr lang="en-US" sz="800" baseline="0" dirty="0" smtClean="0"/>
                        <a:t> if any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Associated count or status code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peer_descr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 of the node that raised this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actions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Actions applied to this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suppress_for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Length of time dupes should be suppressed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dropped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If the </a:t>
                      </a:r>
                      <a:r>
                        <a:rPr lang="en-US" sz="800" b="0" dirty="0" smtClean="0"/>
                        <a:t>src</a:t>
                      </a:r>
                      <a:r>
                        <a:rPr lang="en-US" sz="800" b="0" baseline="0" dirty="0" smtClean="0"/>
                        <a:t> IP was blocked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  <a:tr h="14298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remote_location</a:t>
                      </a:r>
                      <a:r>
                        <a:rPr lang="en-US" sz="800" b="1" baseline="30000" dirty="0" smtClean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geo_location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GeoIP</a:t>
                      </a:r>
                      <a:r>
                        <a:rPr lang="en-US" sz="800" b="0" baseline="0" dirty="0" smtClean="0"/>
                        <a:t> data about the hosts involved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50399" y="224135"/>
            <a:ext cx="253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Black" pitchFamily="34" charset="0"/>
              </a:rPr>
              <a:t>notice.log</a:t>
            </a:r>
          </a:p>
          <a:p>
            <a:r>
              <a:rPr lang="en-US" sz="1000" dirty="0" smtClean="0">
                <a:solidFill>
                  <a:schemeClr val="accent6"/>
                </a:solidFill>
                <a:latin typeface="Arial Black" pitchFamily="34" charset="0"/>
              </a:rPr>
              <a:t>Logged notices</a:t>
            </a:r>
            <a:endParaRPr lang="en-US" sz="1000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26528"/>
              </p:ext>
            </p:extLst>
          </p:nvPr>
        </p:nvGraphicFramePr>
        <p:xfrm>
          <a:off x="228600" y="5752885"/>
          <a:ext cx="3276600" cy="34986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1358"/>
                <a:gridCol w="410874"/>
                <a:gridCol w="2054368"/>
              </a:tblGrid>
              <a:tr h="1841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when the message was first seen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conn.log</a:t>
                      </a:r>
                      <a:endParaRPr lang="en-US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trans_depth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Transaction depth if there are multiple msgs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helo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HELO</a:t>
                      </a:r>
                      <a:r>
                        <a:rPr lang="en-US" sz="800" baseline="0" dirty="0" smtClean="0"/>
                        <a:t>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mailfrom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</a:t>
                      </a:r>
                      <a:r>
                        <a:rPr lang="en-US" sz="800" baseline="0" dirty="0" smtClean="0"/>
                        <a:t> of the MAIL FROM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rcptto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set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</a:t>
                      </a:r>
                      <a:r>
                        <a:rPr lang="en-US" sz="800" baseline="0" dirty="0" smtClean="0"/>
                        <a:t> of the RCPT TO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date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DATE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from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FROM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set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</a:t>
                      </a:r>
                      <a:r>
                        <a:rPr lang="en-US" sz="800" baseline="0" dirty="0" smtClean="0"/>
                        <a:t> TO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set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CC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reply_to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</a:t>
                      </a:r>
                      <a:r>
                        <a:rPr lang="en-US" sz="800" baseline="0" dirty="0" smtClean="0"/>
                        <a:t> of the ReplyTo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msg_id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MsgID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in_reply_to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In-Reply-To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Subject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x_originating_ip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addr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X-Originating-IP</a:t>
                      </a:r>
                      <a:r>
                        <a:rPr lang="en-US" sz="800" baseline="0" dirty="0" smtClean="0"/>
                        <a:t>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first_received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first Received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second_received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second Received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last_reply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Last server</a:t>
                      </a:r>
                      <a:r>
                        <a:rPr lang="en-US" sz="800" baseline="0" dirty="0" smtClean="0"/>
                        <a:t> to client </a:t>
                      </a:r>
                      <a:r>
                        <a:rPr lang="en-US" sz="800" dirty="0" smtClean="0"/>
                        <a:t>message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vector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Message transmission path, from headers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user_agent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Value of the client User-Agent header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tls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bool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Indicates </a:t>
                      </a:r>
                      <a:r>
                        <a:rPr lang="en-US" sz="800" baseline="0" dirty="0" smtClean="0"/>
                        <a:t>the connection switched to TLS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fuids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vector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unique IDs seen attached to this message</a:t>
                      </a:r>
                    </a:p>
                  </a:txBody>
                  <a:tcPr marL="27432" marR="18288" marT="18288" marB="0"/>
                </a:tc>
              </a:tr>
              <a:tr h="14411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is_webmail</a:t>
                      </a:r>
                      <a:r>
                        <a:rPr lang="en-US" sz="800" b="1" baseline="30000" dirty="0" smtClean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bool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 the message was sent via webmail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53412" y="5341352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Arial Black" pitchFamily="34" charset="0"/>
              </a:rPr>
              <a:t>smtp.log</a:t>
            </a:r>
          </a:p>
          <a:p>
            <a:r>
              <a:rPr lang="en-US" sz="1000" dirty="0" smtClean="0">
                <a:solidFill>
                  <a:schemeClr val="accent4"/>
                </a:solidFill>
                <a:latin typeface="Arial Black" pitchFamily="34" charset="0"/>
              </a:rPr>
              <a:t>SMTP transactions</a:t>
            </a:r>
            <a:endParaRPr lang="en-US" sz="1000" dirty="0">
              <a:solidFill>
                <a:schemeClr val="accent4"/>
              </a:solidFill>
              <a:latin typeface="Arial Black" pitchFamily="34" charset="0"/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29250"/>
              </p:ext>
            </p:extLst>
          </p:nvPr>
        </p:nvGraphicFramePr>
        <p:xfrm>
          <a:off x="3713311" y="4961885"/>
          <a:ext cx="3276600" cy="21767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0208"/>
                <a:gridCol w="536933"/>
                <a:gridCol w="1979459"/>
              </a:tblGrid>
              <a:tr h="268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SOCKS proxy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conn.log</a:t>
                      </a:r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SOCKS</a:t>
                      </a:r>
                      <a:r>
                        <a:rPr lang="en-US" sz="800" baseline="0" dirty="0" smtClean="0"/>
                        <a:t> p</a:t>
                      </a:r>
                      <a:r>
                        <a:rPr lang="en-US" sz="800" dirty="0" smtClean="0"/>
                        <a:t>rotocol version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Username for proxy auth, if available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password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Password for proxy</a:t>
                      </a:r>
                      <a:r>
                        <a:rPr lang="en-US" sz="800" baseline="0" dirty="0" smtClean="0"/>
                        <a:t> auth, if available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status for the</a:t>
                      </a:r>
                      <a:r>
                        <a:rPr lang="en-US" sz="800" baseline="0" dirty="0" smtClean="0"/>
                        <a:t> proxy request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request.host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addr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Client requested address</a:t>
                      </a:r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request.name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Client</a:t>
                      </a:r>
                      <a:r>
                        <a:rPr lang="en-US" sz="800" baseline="0" dirty="0" smtClean="0"/>
                        <a:t> requested name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request_p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port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Client requested port</a:t>
                      </a:r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bound.host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addr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bound address</a:t>
                      </a:r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bound.name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bound name</a:t>
                      </a:r>
                    </a:p>
                  </a:txBody>
                  <a:tcPr marL="27432" marR="18288" marT="18288" marB="0"/>
                </a:tc>
              </a:tr>
              <a:tr h="15899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bound_p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port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bound port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653360" y="4522267"/>
            <a:ext cx="184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Arial Black" pitchFamily="34" charset="0"/>
              </a:rPr>
              <a:t>socks.log</a:t>
            </a:r>
          </a:p>
          <a:p>
            <a:r>
              <a:rPr lang="en-US" sz="1000" dirty="0" smtClean="0">
                <a:solidFill>
                  <a:schemeClr val="accent2"/>
                </a:solidFill>
                <a:latin typeface="Arial Black" pitchFamily="34" charset="0"/>
              </a:rPr>
              <a:t>SOCKS proxy requests</a:t>
            </a:r>
            <a:endParaRPr lang="en-US" sz="1000" dirty="0">
              <a:solidFill>
                <a:schemeClr val="accent2"/>
              </a:solidFill>
              <a:latin typeface="Arial Black" pitchFamily="34" charset="0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17028"/>
              </p:ext>
            </p:extLst>
          </p:nvPr>
        </p:nvGraphicFramePr>
        <p:xfrm>
          <a:off x="3713311" y="7500554"/>
          <a:ext cx="3525689" cy="156106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8689"/>
                <a:gridCol w="838200"/>
                <a:gridCol w="1828800"/>
              </a:tblGrid>
              <a:tr h="1904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first software detection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host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IP</a:t>
                      </a:r>
                      <a:r>
                        <a:rPr lang="en-US" sz="800" baseline="0" dirty="0" smtClean="0"/>
                        <a:t> address running the software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771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host_p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port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Port on which the software is running (for servers)</a:t>
                      </a:r>
                      <a:endParaRPr lang="en-US" sz="800" b="1" baseline="0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9144" marT="18288" marB="0"/>
                </a:tc>
              </a:tr>
              <a:tr h="15685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software_type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Software::Type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Type of software (e.g. HTTP::SERVER)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5685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name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5685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Software::Version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Version </a:t>
                      </a:r>
                      <a:r>
                        <a:rPr lang="en-US" sz="800" baseline="0" dirty="0" smtClean="0"/>
                        <a:t>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5685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unparsed_version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string</a:t>
                      </a: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full, unparsed version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5685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url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string</a:t>
                      </a: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Root URL where the software was found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619222" y="7077706"/>
            <a:ext cx="3467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Arial Black" pitchFamily="34" charset="0"/>
              </a:rPr>
              <a:t>software.log</a:t>
            </a:r>
          </a:p>
          <a:p>
            <a:r>
              <a:rPr lang="en-US" sz="1000" dirty="0" smtClean="0">
                <a:solidFill>
                  <a:schemeClr val="accent6"/>
                </a:solidFill>
                <a:latin typeface="Arial Black" pitchFamily="34" charset="0"/>
              </a:rPr>
              <a:t>Software identified by the software framework</a:t>
            </a:r>
            <a:endParaRPr lang="en-US" sz="1000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200" y="9439748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</a:t>
            </a:r>
            <a:endParaRPr lang="en-US" sz="8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483710"/>
              </p:ext>
            </p:extLst>
          </p:nvPr>
        </p:nvGraphicFramePr>
        <p:xfrm>
          <a:off x="3713311" y="2518619"/>
          <a:ext cx="3373289" cy="19060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8689"/>
                <a:gridCol w="362142"/>
                <a:gridCol w="2152458"/>
              </a:tblGrid>
              <a:tr h="1855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when the message </a:t>
                      </a:r>
                      <a:r>
                        <a:rPr lang="en-US" sz="800" baseline="0" dirty="0" smtClean="0"/>
                        <a:t>was first seen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duration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 between the first and last seen</a:t>
                      </a:r>
                      <a:r>
                        <a:rPr lang="en-US" sz="800" baseline="0" dirty="0" smtClean="0"/>
                        <a:t> packet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SNMP version (v1, v2c, v3)</a:t>
                      </a:r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community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community string of the first SNMP</a:t>
                      </a:r>
                      <a:r>
                        <a:rPr lang="en-US" sz="800" baseline="0" dirty="0" smtClean="0"/>
                        <a:t> packet</a:t>
                      </a:r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get_requests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 of </a:t>
                      </a:r>
                      <a:r>
                        <a:rPr lang="en-US" sz="800" dirty="0" smtClean="0"/>
                        <a:t>GetRequest/GetNext</a:t>
                      </a:r>
                      <a:r>
                        <a:rPr lang="en-US" sz="800" baseline="0" dirty="0" smtClean="0"/>
                        <a:t>Request packets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get_bulk_requests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</a:t>
                      </a:r>
                      <a:r>
                        <a:rPr lang="en-US" sz="800" dirty="0" smtClean="0"/>
                        <a:t> of GetBulkRequest</a:t>
                      </a:r>
                      <a:r>
                        <a:rPr lang="en-US" sz="800" baseline="0" dirty="0" smtClean="0"/>
                        <a:t> packets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get_responses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</a:t>
                      </a:r>
                      <a:r>
                        <a:rPr lang="en-US" sz="800" dirty="0" smtClean="0"/>
                        <a:t> of GetResponse/Response</a:t>
                      </a:r>
                      <a:r>
                        <a:rPr lang="en-US" sz="800" baseline="0" dirty="0" smtClean="0"/>
                        <a:t> packets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set_requests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</a:t>
                      </a:r>
                      <a:r>
                        <a:rPr lang="en-US" sz="800" dirty="0" smtClean="0"/>
                        <a:t> of SetRequest packets</a:t>
                      </a:r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display_string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 system description of Resp</a:t>
                      </a:r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up_since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</a:t>
                      </a:r>
                      <a:r>
                        <a:rPr lang="en-US" sz="800" baseline="0" dirty="0" smtClean="0"/>
                        <a:t> that Resp has been up since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619222" y="2096716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  <a:latin typeface="Arial Black" pitchFamily="34" charset="0"/>
              </a:rPr>
              <a:t>snmp.log</a:t>
            </a:r>
          </a:p>
          <a:p>
            <a:r>
              <a:rPr lang="en-US" sz="1000" dirty="0" smtClean="0">
                <a:solidFill>
                  <a:schemeClr val="accent3"/>
                </a:solidFill>
                <a:latin typeface="Arial Black" pitchFamily="34" charset="0"/>
              </a:rPr>
              <a:t>SNMP messages</a:t>
            </a:r>
            <a:endParaRPr lang="en-US" sz="1000" dirty="0">
              <a:solidFill>
                <a:schemeClr val="accent3"/>
              </a:solidFill>
              <a:latin typeface="Arial Black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6600" y="9439748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Broala LLC. 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" y="-76200"/>
            <a:ext cx="1677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Bro Logs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pic>
        <p:nvPicPr>
          <p:cNvPr id="34" name="Picture 33" descr="bro-ey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0"/>
            <a:ext cx="637032" cy="6096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8600" y="3437943"/>
            <a:ext cx="2996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base/frameworks/notice/actions/drop.bro is </a:t>
            </a:r>
            <a:r>
              <a:rPr lang="en-US" sz="800" i="1" dirty="0" smtClean="0"/>
              <a:t>loaded</a:t>
            </a:r>
          </a:p>
          <a:p>
            <a:r>
              <a:rPr lang="en-US" sz="800" dirty="0" smtClean="0"/>
              <a:t>[</a:t>
            </a:r>
            <a:r>
              <a:rPr lang="en-US" sz="800" dirty="0"/>
              <a:t>2</a:t>
            </a:r>
            <a:r>
              <a:rPr lang="en-US" sz="800" dirty="0" smtClean="0"/>
              <a:t>] </a:t>
            </a:r>
            <a:r>
              <a:rPr lang="en-US" sz="800" dirty="0"/>
              <a:t>–</a:t>
            </a:r>
            <a:r>
              <a:rPr lang="en-US" sz="800" i="1" dirty="0"/>
              <a:t> If base/frameworks/notice/actions/add-geodata.bro is loaded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600" y="9220200"/>
            <a:ext cx="237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base/protocols/smtp/files.bro is </a:t>
            </a:r>
            <a:r>
              <a:rPr lang="en-US" sz="800" i="1" dirty="0" smtClean="0"/>
              <a:t>loaded</a:t>
            </a:r>
          </a:p>
          <a:p>
            <a:r>
              <a:rPr lang="en-US" sz="800" dirty="0" smtClean="0"/>
              <a:t>[</a:t>
            </a:r>
            <a:r>
              <a:rPr lang="en-US" sz="800" dirty="0"/>
              <a:t>2</a:t>
            </a:r>
            <a:r>
              <a:rPr lang="en-US" sz="800" dirty="0" smtClean="0"/>
              <a:t>] </a:t>
            </a:r>
            <a:r>
              <a:rPr lang="en-US" sz="800" dirty="0"/>
              <a:t>–</a:t>
            </a:r>
            <a:r>
              <a:rPr lang="en-US" sz="800" i="1" dirty="0"/>
              <a:t> If policy/protocols/smtp/software.bro is loaded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976723"/>
              </p:ext>
            </p:extLst>
          </p:nvPr>
        </p:nvGraphicFramePr>
        <p:xfrm>
          <a:off x="228600" y="4244999"/>
          <a:ext cx="3276601" cy="1152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3840"/>
                <a:gridCol w="326760"/>
                <a:gridCol w="2286001"/>
              </a:tblGrid>
              <a:tr h="11294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authentication attempt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conn.log</a:t>
                      </a:r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username</a:t>
                      </a:r>
                      <a:r>
                        <a:rPr lang="en-US" sz="800" baseline="0" dirty="0" smtClean="0"/>
                        <a:t> of the user attempting to authenticate</a:t>
                      </a:r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mac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The MAC address of the client (e.g. for wireless)</a:t>
                      </a:r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remote_ip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The IP address of the client (e.g. for VPN)</a:t>
                      </a:r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connect_info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Additional connect information, if available</a:t>
                      </a:r>
                    </a:p>
                  </a:txBody>
                  <a:tcPr marL="27432" marR="18288" marT="18288" marB="0"/>
                </a:tc>
              </a:tr>
              <a:tr h="14020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result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Whether the attempt succeeded or failed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53415" y="3819813"/>
            <a:ext cx="252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  <a:latin typeface="Arial Black" pitchFamily="34" charset="0"/>
              </a:rPr>
              <a:t>radius.log</a:t>
            </a:r>
          </a:p>
          <a:p>
            <a:r>
              <a:rPr lang="en-US" sz="1000" dirty="0" smtClean="0">
                <a:solidFill>
                  <a:schemeClr val="accent5"/>
                </a:solidFill>
                <a:latin typeface="Arial Black" pitchFamily="34" charset="0"/>
              </a:rPr>
              <a:t>RADIUS authentication attempts</a:t>
            </a:r>
            <a:endParaRPr lang="en-US" sz="1000" dirty="0">
              <a:solidFill>
                <a:schemeClr val="accent5"/>
              </a:solidFill>
              <a:latin typeface="Arial Black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65359" y="9082203"/>
            <a:ext cx="2640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policy/protocols/http/detect-webapps.bro is loaded</a:t>
            </a:r>
            <a:endParaRPr lang="en-US" sz="800" i="1" dirty="0" smtClean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531192"/>
              </p:ext>
            </p:extLst>
          </p:nvPr>
        </p:nvGraphicFramePr>
        <p:xfrm>
          <a:off x="3713311" y="962026"/>
          <a:ext cx="3266965" cy="1184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80"/>
                <a:gridCol w="347789"/>
                <a:gridCol w="2505496"/>
              </a:tblGrid>
              <a:tr h="254379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509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509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conn.log</a:t>
                      </a:r>
                      <a:endParaRPr lang="en-US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509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 of the weird that occurred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509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addl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Additional information accompanying the weird, if any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509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notice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bool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Indicate if this</a:t>
                      </a:r>
                      <a:r>
                        <a:rPr lang="en-US" sz="800" baseline="0" dirty="0" smtClean="0"/>
                        <a:t> weird was also turned into a notice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09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peer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peer that generated this weird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653360" y="536173"/>
            <a:ext cx="27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Arial Black" pitchFamily="34" charset="0"/>
              </a:rPr>
              <a:t>weird.log</a:t>
            </a:r>
          </a:p>
          <a:p>
            <a:r>
              <a:rPr lang="en-US" sz="1000" dirty="0" smtClean="0">
                <a:solidFill>
                  <a:schemeClr val="accent1"/>
                </a:solidFill>
                <a:latin typeface="Arial Black" pitchFamily="34" charset="0"/>
              </a:rPr>
              <a:t>Anomalies and protocol violations</a:t>
            </a:r>
            <a:endParaRPr lang="en-US" sz="1000" dirty="0">
              <a:solidFill>
                <a:schemeClr val="accent1"/>
              </a:solidFill>
              <a:latin typeface="Arial Black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72200" y="9453854"/>
            <a:ext cx="1087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Bro Version: 2.4-680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3809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80021"/>
              </p:ext>
            </p:extLst>
          </p:nvPr>
        </p:nvGraphicFramePr>
        <p:xfrm>
          <a:off x="228598" y="3576263"/>
          <a:ext cx="3581401" cy="38856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2424"/>
                <a:gridCol w="569305"/>
                <a:gridCol w="2189672"/>
              </a:tblGrid>
              <a:tr h="186462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Timestamp when the SSL connection was detected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conn.log</a:t>
                      </a:r>
                      <a:endParaRPr lang="en-US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SSL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version that the server offered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cipher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SSL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cipher suite that the server chose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curve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Elliptic curve the server chose if using ECDH/ECDHE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server_name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Value of the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Server Name Indicator SSL extension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session_id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Session ID offered by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client for session resumption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resumed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Flag that indicates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the session was resumed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last_alert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Last alert that was seen during the connection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256481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next_protocol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Next protocol the server chose using the application layer next protocol extension, if seen.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established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Was this connection established successfully?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cert_chain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Chain of certificates offered by the server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cert_chain_fuids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File UIDs for certs in 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cert_chain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client_cert_chain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Chain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of certificates offered by the client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24274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client_cert_chain_fuids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File UIDs for certs in </a:t>
                      </a:r>
                      <a:r>
                        <a:rPr lang="en-US" sz="800" b="1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client_cert_chain</a:t>
                      </a: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</a:t>
                      </a:r>
                      <a:endParaRPr lang="en-US" sz="800" b="1" dirty="0">
                        <a:solidFill>
                          <a:srgbClr val="0099CC"/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subject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X.509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cert offered by the server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issuer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signer of the server cert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client_subject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X.509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cert offered by the client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client_issuer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signer of the client cert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validation_status</a:t>
                      </a:r>
                      <a:r>
                        <a:rPr lang="en-US" sz="800" b="1" baseline="30000" dirty="0" smtClean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Certificate validation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result for this handshake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ocsp_status</a:t>
                      </a:r>
                      <a:r>
                        <a:rPr lang="en-US" sz="800" b="1" baseline="30000" dirty="0" smtClean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OCSP validation result for this handshake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456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ocsp_response</a:t>
                      </a:r>
                      <a:r>
                        <a:rPr lang="en-US" sz="800" b="1" baseline="30000" dirty="0" smtClean="0"/>
                        <a:t>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OCSP response as a 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24274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notary</a:t>
                      </a:r>
                      <a:r>
                        <a:rPr lang="en-US" sz="800" b="1" baseline="30000" dirty="0" smtClean="0"/>
                        <a:t>3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CertNotary::Response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 response from the ICSI certificate notary.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42765" y="3164504"/>
            <a:ext cx="1334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  <a:latin typeface="Arial Black" pitchFamily="34" charset="0"/>
              </a:rPr>
              <a:t>ssl.log</a:t>
            </a:r>
          </a:p>
          <a:p>
            <a:r>
              <a:rPr lang="en-US" sz="1000" dirty="0" smtClean="0">
                <a:solidFill>
                  <a:schemeClr val="accent5"/>
                </a:solidFill>
                <a:latin typeface="Arial Black" pitchFamily="34" charset="0"/>
              </a:rPr>
              <a:t>SSL handshakes</a:t>
            </a:r>
            <a:endParaRPr lang="en-US" sz="1000" dirty="0">
              <a:solidFill>
                <a:schemeClr val="accent5"/>
              </a:solidFill>
              <a:latin typeface="Arial Black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0" y="-76200"/>
            <a:ext cx="1677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Bro Logs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26171"/>
              </p:ext>
            </p:extLst>
          </p:nvPr>
        </p:nvGraphicFramePr>
        <p:xfrm>
          <a:off x="3886197" y="4094283"/>
          <a:ext cx="3200400" cy="37226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7542"/>
                <a:gridCol w="474421"/>
                <a:gridCol w="1488437"/>
              </a:tblGrid>
              <a:tr h="20164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when the cert </a:t>
                      </a:r>
                      <a:r>
                        <a:rPr lang="en-US" sz="800" baseline="0" dirty="0" smtClean="0"/>
                        <a:t>was seen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string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File unique ID</a:t>
                      </a:r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Cert</a:t>
                      </a:r>
                      <a:r>
                        <a:rPr lang="en-US" sz="800" baseline="0" dirty="0" smtClean="0"/>
                        <a:t> ve</a:t>
                      </a:r>
                      <a:r>
                        <a:rPr lang="en-US" sz="800" dirty="0" smtClean="0"/>
                        <a:t>rsion number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certificate.serial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Cert</a:t>
                      </a:r>
                      <a:r>
                        <a:rPr lang="en-US" sz="800" baseline="0" dirty="0" smtClean="0"/>
                        <a:t> s</a:t>
                      </a:r>
                      <a:r>
                        <a:rPr lang="en-US" sz="800" dirty="0" smtClean="0"/>
                        <a:t>erial number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Cert subject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certificate.issuer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Cert</a:t>
                      </a:r>
                      <a:r>
                        <a:rPr lang="en-US" sz="800" baseline="0" dirty="0" smtClean="0"/>
                        <a:t> i</a:t>
                      </a:r>
                      <a:r>
                        <a:rPr lang="en-US" sz="800" dirty="0" smtClean="0"/>
                        <a:t>ssuer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certificate.not_valid_before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the cert is valid from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certificate.not_valid_after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the cert is valid until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certificate.key_alg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 of the key algorithm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certificate.sig_alg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r>
                        <a:rPr lang="en-US" sz="800" baseline="0" dirty="0" smtClean="0"/>
                        <a:t> of the signature algorithm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certificate.key_type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Key type</a:t>
                      </a:r>
                      <a:r>
                        <a:rPr lang="en-US" sz="800" baseline="0" dirty="0" smtClean="0"/>
                        <a:t> (RSA, DSA or EC)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certificate.key_length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Key length,</a:t>
                      </a:r>
                      <a:r>
                        <a:rPr lang="en-US" sz="800" baseline="0" dirty="0" smtClean="0"/>
                        <a:t> in bits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certificate.exponent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Exponent, if RSA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040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certificate.curve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Curve, if EC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7746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san.dns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DNS entries in Subject</a:t>
                      </a:r>
                      <a:r>
                        <a:rPr lang="en-US" sz="800" baseline="0" dirty="0" smtClean="0"/>
                        <a:t> Alternative Name (SAN)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san.uri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URI entries in SAN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san.email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email entries in SAN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san.ip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addr_vec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IP entries in SAN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basic_constraints.ca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bool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CA flag set?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basic_constraints.path_len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Maximum path length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809999" y="3653404"/>
            <a:ext cx="200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Arial Black" pitchFamily="34" charset="0"/>
              </a:rPr>
              <a:t>x509.log</a:t>
            </a:r>
          </a:p>
          <a:p>
            <a:r>
              <a:rPr lang="en-US" sz="1000" dirty="0" smtClean="0">
                <a:solidFill>
                  <a:schemeClr val="accent2"/>
                </a:solidFill>
                <a:latin typeface="Arial Black" pitchFamily="34" charset="0"/>
              </a:rPr>
              <a:t>SSL certificate details</a:t>
            </a:r>
            <a:endParaRPr lang="en-US" sz="1000" dirty="0">
              <a:solidFill>
                <a:schemeClr val="accent2"/>
              </a:solidFill>
              <a:latin typeface="Arial Black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6600" y="9434418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Broala LLC. </a:t>
            </a:r>
            <a:endParaRPr lang="en-US" sz="800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87087"/>
              </p:ext>
            </p:extLst>
          </p:nvPr>
        </p:nvGraphicFramePr>
        <p:xfrm>
          <a:off x="228600" y="793420"/>
          <a:ext cx="3505200" cy="215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930"/>
                <a:gridCol w="661870"/>
                <a:gridCol w="2057400"/>
              </a:tblGrid>
              <a:tr h="1831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when the SSH conn was detected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uid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</a:rPr>
                        <a:t>conn.log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SSH major</a:t>
                      </a:r>
                      <a:r>
                        <a:rPr lang="en-US" sz="800" baseline="0" dirty="0" smtClean="0"/>
                        <a:t> version (1 or 2)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auth_success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bool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Did the auth succeed? Unset if undetermined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direction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Direction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Inbound</a:t>
                      </a:r>
                      <a:r>
                        <a:rPr lang="en-US" sz="800" baseline="0" dirty="0" smtClean="0"/>
                        <a:t> or outbound connection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client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Software string from the client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server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Software string from the server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cipher_alg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negotiated encryption algorithm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mac_alg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negotiated MAC (signing) algorithm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compression_alg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negotiated compression algorithm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kex_alg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negotiated key exchange algorithm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host_key_alg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server’s host key algorithm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host_key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server’s host key fingerprint</a:t>
                      </a:r>
                    </a:p>
                  </a:txBody>
                  <a:tcPr marL="27432" marR="18288" marT="18288" marB="0"/>
                </a:tc>
              </a:tr>
              <a:tr h="14095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remote_location</a:t>
                      </a:r>
                      <a:r>
                        <a:rPr lang="en-US" sz="800" b="1" baseline="30000" dirty="0" smtClean="0"/>
                        <a:t>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geo_location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GeoIP data for</a:t>
                      </a:r>
                      <a:r>
                        <a:rPr lang="en-US" sz="800" baseline="0" dirty="0" smtClean="0"/>
                        <a:t> the “remote” endpoint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152400" y="372259"/>
            <a:ext cx="135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Arial Black" pitchFamily="34" charset="0"/>
              </a:rPr>
              <a:t>ssh.log</a:t>
            </a:r>
          </a:p>
          <a:p>
            <a:r>
              <a:rPr lang="en-US" sz="1000" dirty="0" smtClean="0">
                <a:solidFill>
                  <a:schemeClr val="accent1"/>
                </a:solidFill>
                <a:latin typeface="Arial Black" pitchFamily="34" charset="0"/>
              </a:rPr>
              <a:t>SSH handshakes</a:t>
            </a:r>
            <a:endParaRPr lang="en-US" sz="1000" dirty="0">
              <a:solidFill>
                <a:schemeClr val="accent1"/>
              </a:solidFill>
              <a:latin typeface="Arial Black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200" y="9434418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4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246263" y="820525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itchFamily="34" charset="0"/>
              </a:rPr>
              <a:t>Other Logs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9067800"/>
            <a:ext cx="4764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In order to promote its wide distribution, this work is licensed under the Creative Commons Attribution-NonCommercial-ShareAlike 4.0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International License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http://creativecommons.org/licenses/by-nc-sa/4.0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/). 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234055"/>
              </p:ext>
            </p:extLst>
          </p:nvPr>
        </p:nvGraphicFramePr>
        <p:xfrm>
          <a:off x="3886197" y="1000428"/>
          <a:ext cx="3373141" cy="26646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1344"/>
                <a:gridCol w="313780"/>
                <a:gridCol w="2118017"/>
              </a:tblGrid>
              <a:tr h="2018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392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Timestamp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for when activity occurred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92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</a:rPr>
                        <a:t>conn.log</a:t>
                      </a:r>
                      <a:endParaRPr lang="en-US" sz="8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920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chemeClr val="tx1"/>
                          </a:solidFill>
                        </a:rPr>
                        <a:t>request_type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Authentication Service or Ticket Granting Service </a:t>
                      </a:r>
                    </a:p>
                  </a:txBody>
                  <a:tcPr marL="27432" marR="18288" marT="18288" marB="0"/>
                </a:tc>
              </a:tr>
              <a:tr h="15392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client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</a:p>
                  </a:txBody>
                  <a:tcPr marL="27432" marR="18288" marT="18288" marB="0"/>
                </a:tc>
              </a:tr>
              <a:tr h="15392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service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</a:p>
                  </a:txBody>
                  <a:tcPr marL="27432" marR="18288" marT="18288" marB="0"/>
                </a:tc>
              </a:tr>
              <a:tr h="15392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success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Request result</a:t>
                      </a:r>
                    </a:p>
                  </a:txBody>
                  <a:tcPr marL="27432" marR="18288" marT="18288" marB="0"/>
                </a:tc>
              </a:tr>
              <a:tr h="15392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error_msg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Erro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r message</a:t>
                      </a: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92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from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Ticket valid from</a:t>
                      </a:r>
                    </a:p>
                  </a:txBody>
                  <a:tcPr marL="27432" marR="18288" marT="18288" marB="0"/>
                </a:tc>
              </a:tr>
              <a:tr h="15392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till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Ticket valid till</a:t>
                      </a:r>
                    </a:p>
                  </a:txBody>
                  <a:tcPr marL="27432" marR="18288" marT="18288" marB="0"/>
                </a:tc>
              </a:tr>
              <a:tr h="15392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cipher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Ticket encryption type</a:t>
                      </a:r>
                    </a:p>
                  </a:txBody>
                  <a:tcPr marL="27432" marR="18288" marT="18288" marB="0"/>
                </a:tc>
              </a:tr>
              <a:tr h="15392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forwardable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Forwardable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 ticket requested</a:t>
                      </a:r>
                    </a:p>
                  </a:txBody>
                  <a:tcPr marL="27432" marR="18288" marT="18288" marB="0"/>
                </a:tc>
              </a:tr>
              <a:tr h="15392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renewable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Renewable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ticket requested</a:t>
                      </a: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92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client_cert_subject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of X.509 cert offered by client for PKINIT</a:t>
                      </a: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92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client_cert_fuid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srting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File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UID for X.509 client cert for PKINIT </a:t>
                      </a:r>
                      <a:r>
                        <a:rPr lang="en-US" sz="800" b="0" baseline="0" dirty="0" err="1" smtClean="0">
                          <a:solidFill>
                            <a:schemeClr val="tx1"/>
                          </a:solidFill>
                        </a:rPr>
                        <a:t>auth</a:t>
                      </a: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92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server_cert_subject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X.509 cert offered by server for PKINIT</a:t>
                      </a: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392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server_cert_fuid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File UID for X.509 server cert for PKINIT </a:t>
                      </a: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auth</a:t>
                      </a:r>
                      <a:endParaRPr 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800364" y="53014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6"/>
                </a:solidFill>
                <a:latin typeface="Arial Black" pitchFamily="34" charset="0"/>
              </a:rPr>
              <a:t>kerberos.log</a:t>
            </a:r>
            <a:endParaRPr lang="en-US" sz="1400" dirty="0" smtClean="0">
              <a:solidFill>
                <a:schemeClr val="accent6"/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6"/>
                </a:solidFill>
                <a:latin typeface="Arial Black" pitchFamily="34" charset="0"/>
              </a:rPr>
              <a:t>Kerberos authentication activity</a:t>
            </a:r>
            <a:endParaRPr lang="en-US" sz="1000" dirty="0">
              <a:solidFill>
                <a:schemeClr val="accent6"/>
              </a:solidFill>
              <a:latin typeface="Arial Black" pitchFamily="34" charset="0"/>
            </a:endParaRPr>
          </a:p>
        </p:txBody>
      </p:sp>
      <p:pic>
        <p:nvPicPr>
          <p:cNvPr id="4" name="Picture 3" descr="bro-ey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0"/>
            <a:ext cx="637032" cy="609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39802" y="3019145"/>
            <a:ext cx="2314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policy/protocols/ssh/geo-data.bro is loaded</a:t>
            </a:r>
            <a:endParaRPr lang="en-US" sz="800" i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28600" y="7434057"/>
            <a:ext cx="247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–</a:t>
            </a:r>
            <a:r>
              <a:rPr lang="en-US" sz="800" i="1" dirty="0"/>
              <a:t> If base/protocols/ssl/files.bro is </a:t>
            </a:r>
            <a:r>
              <a:rPr lang="en-US" sz="800" i="1" dirty="0" smtClean="0"/>
              <a:t>loaded</a:t>
            </a:r>
          </a:p>
          <a:p>
            <a:r>
              <a:rPr lang="en-US" sz="800" dirty="0" smtClean="0"/>
              <a:t>[2</a:t>
            </a:r>
            <a:r>
              <a:rPr lang="en-US" sz="800" dirty="0"/>
              <a:t>] – </a:t>
            </a:r>
            <a:r>
              <a:rPr lang="en-US" sz="800" i="1" dirty="0"/>
              <a:t>If policy/protocols/ssl/validate-certs.bro is </a:t>
            </a:r>
            <a:r>
              <a:rPr lang="en-US" sz="800" i="1" dirty="0" smtClean="0"/>
              <a:t>loaded</a:t>
            </a:r>
          </a:p>
          <a:p>
            <a:r>
              <a:rPr lang="en-US" sz="800" dirty="0" smtClean="0"/>
              <a:t>[3</a:t>
            </a:r>
            <a:r>
              <a:rPr lang="en-US" sz="800" dirty="0"/>
              <a:t>] – </a:t>
            </a:r>
            <a:r>
              <a:rPr lang="en-US" sz="800" i="1" dirty="0"/>
              <a:t>If policy/protocols/ssl/notary.bro is loaded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9802" y="8419593"/>
            <a:ext cx="2723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The remaining log files may be found at: </a:t>
            </a:r>
          </a:p>
          <a:p>
            <a:r>
              <a:rPr lang="en-US" sz="800" i="1" dirty="0" err="1" smtClean="0"/>
              <a:t>www.bro.org</a:t>
            </a:r>
            <a:r>
              <a:rPr lang="en-US" sz="800" i="1" dirty="0" smtClean="0"/>
              <a:t>/sphinx-</a:t>
            </a:r>
            <a:r>
              <a:rPr lang="en-US" sz="800" i="1" dirty="0" err="1" smtClean="0"/>
              <a:t>git</a:t>
            </a:r>
            <a:r>
              <a:rPr lang="en-US" sz="800" i="1" dirty="0" smtClean="0"/>
              <a:t>/script-reference/log-</a:t>
            </a:r>
            <a:r>
              <a:rPr lang="en-US" sz="800" i="1" dirty="0" err="1" smtClean="0"/>
              <a:t>files.html</a:t>
            </a:r>
            <a:endParaRPr lang="en-US" sz="8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3724864" y="8189749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itchFamily="34" charset="0"/>
              </a:rPr>
              <a:t>Attribution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33800" y="8406109"/>
            <a:ext cx="272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This work was originally created by </a:t>
            </a:r>
            <a:r>
              <a:rPr lang="en-US" sz="800" dirty="0" err="1" smtClean="0"/>
              <a:t>Broala</a:t>
            </a:r>
            <a:r>
              <a:rPr lang="en-US" sz="800" dirty="0" smtClean="0"/>
              <a:t>, LLC. </a:t>
            </a:r>
          </a:p>
          <a:p>
            <a:r>
              <a:rPr lang="en-US" sz="800" dirty="0" smtClean="0"/>
              <a:t>It has been modified by NCSA.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72200" y="9453854"/>
            <a:ext cx="1087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Bro Version: 2.4-680</a:t>
            </a:r>
            <a:endParaRPr lang="en-US" sz="8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116" y="8143501"/>
            <a:ext cx="801092" cy="275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69" y="8526104"/>
            <a:ext cx="546898" cy="3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30287</TotalTime>
  <Words>3170</Words>
  <Application>Microsoft Macintosh PowerPoint</Application>
  <PresentationFormat>Custom</PresentationFormat>
  <Paragraphs>1085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Miller</dc:creator>
  <cp:lastModifiedBy>Jeannette Dopheide</cp:lastModifiedBy>
  <cp:revision>851</cp:revision>
  <cp:lastPrinted>2016-07-07T20:26:36Z</cp:lastPrinted>
  <dcterms:created xsi:type="dcterms:W3CDTF">2008-11-19T15:13:13Z</dcterms:created>
  <dcterms:modified xsi:type="dcterms:W3CDTF">2016-07-20T12:39:44Z</dcterms:modified>
</cp:coreProperties>
</file>