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7778-1009-8273-B646-3C1D1B35D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56B6-E6EB-D90E-DBC8-EE359297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B06B-1FA3-5A15-B764-C1A9FBC5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435B-F075-8476-5F09-9AB4F507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DD5F-7392-9011-3EB0-2AD4DCAD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113A-5153-7103-9317-33C0736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A59E-E9E5-04BD-7963-8E9C6473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C188-C963-F837-4B2D-43CA3F59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2C31-85F2-BFF3-CC84-40012CA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7129-38DB-04AE-6E73-BCDCEA9F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8F8C1-DA4C-C3B0-1D2C-47AEF921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80E80-94F5-B308-9403-93649788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BC5C-26B4-D1EF-7ADB-D72600AD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6A33-272A-7B8E-D896-CF3CEDB6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FCC9-E3E3-2386-E52F-B2FA7D03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BEFA-E5DE-D50E-EA91-E6377F96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306D-5F20-BF31-81D7-0AC448FC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768B-657D-9878-D3D3-95550C96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4B8A-EB7B-0DB5-6C8C-B7ADD4FE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D82D-982D-2026-38A9-200AF1E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CE86-9990-9C40-C370-2AE1F89A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CF1B-76D4-59FC-99EB-21ED62A8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83DA-2FAA-997E-7798-AB64FF3E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B56D-D14E-C760-3BFB-B99B31BD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0221-DBE4-F1B5-C656-501243E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F52F-4DED-F0F3-4939-94E96930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2B36-01B8-FBEA-FD5E-A8B764B89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18745-2738-5D14-ACC1-BC49D79B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C34D0-5972-D2EC-9E9F-95085951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AF22-F662-E632-D2F1-C780462F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5B76-3E92-D08C-D2CF-F0E67CE8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AB4B-21A5-2134-A064-C53F751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81CC-A406-D7FB-61A8-B63E8D27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937E-6422-F54B-6DBD-FD69DA89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F1F0-0C74-2772-8A12-D2F98DEAF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D5281-EC3B-EFD9-87CA-6B7142971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5A2C9-0549-748A-E556-98C2E95F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8B946-F97E-A6B9-9691-E69915BA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162D4-6A5F-2094-6BA5-00FBA80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101-A6B7-C76F-7E35-C12FE4D5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FE165-3B52-0AFB-B8E7-1BF44617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2E1EF-628B-8AEC-A984-07239AC9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957C-A7C8-D01E-1142-ECCA001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23A4-16EA-1378-F645-0116DECE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EC2D-12BA-7D70-993F-5A5BCC9D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E210-A2DA-B13E-7105-D74BF85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D000-1488-D785-1746-84A9AC9B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489E-F5D5-BD4E-2A80-C284C98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DDB5-E23C-6E7C-151B-33156BD4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8F63-2570-182D-8AD8-0767F37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7AE3-E136-677B-E55B-BF36AF71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C3102-E7EC-A002-7E31-7BB86CDE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79C7-C9A4-BAAA-24E9-90BB01DD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E49C0-D7C2-9033-825E-0FE3916C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490D-ECBB-292B-AF35-07D926F3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E852-B9E7-78BF-B8C6-96DA05ED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BC5F-6679-4E70-6954-E314CE4E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3A66D-03F8-8D3E-4EAB-6FADE4C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00A2-F387-1C57-0C2E-78B2CA2C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2AB6-C482-AF40-3F70-EE30C06C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9463-F005-1142-0CBC-D63F98721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41F39-43A3-4C35-90D6-ECE06355FF3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C9AA-FD91-F589-B469-B90CD400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AD75-9858-C557-A1CB-92797184E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EF4D1-05F0-4C8B-B3DB-2829A0CF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E0756-A5CE-CB03-F05E-CE6FCBEDC107}"/>
              </a:ext>
            </a:extLst>
          </p:cNvPr>
          <p:cNvGrpSpPr/>
          <p:nvPr/>
        </p:nvGrpSpPr>
        <p:grpSpPr>
          <a:xfrm>
            <a:off x="488769" y="81711"/>
            <a:ext cx="11214461" cy="6091771"/>
            <a:chOff x="488769" y="81711"/>
            <a:chExt cx="11214461" cy="60917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CEE716-A773-3ED0-315A-9D2CB53C298D}"/>
                </a:ext>
              </a:extLst>
            </p:cNvPr>
            <p:cNvGrpSpPr/>
            <p:nvPr/>
          </p:nvGrpSpPr>
          <p:grpSpPr>
            <a:xfrm>
              <a:off x="488769" y="81711"/>
              <a:ext cx="11214461" cy="6091771"/>
              <a:chOff x="441436" y="112191"/>
              <a:chExt cx="11214461" cy="6091771"/>
            </a:xfrm>
          </p:grpSpPr>
          <p:pic>
            <p:nvPicPr>
              <p:cNvPr id="5" name="Picture 4" descr="A diagram of a structure&#10;&#10;AI-generated content may be incorrect.">
                <a:extLst>
                  <a:ext uri="{FF2B5EF4-FFF2-40B4-BE49-F238E27FC236}">
                    <a16:creationId xmlns:a16="http://schemas.microsoft.com/office/drawing/2014/main" id="{89120B0B-E53D-BBF9-1802-96F5DD2AB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82" r="74138"/>
              <a:stretch>
                <a:fillRect/>
              </a:stretch>
            </p:blipFill>
            <p:spPr>
              <a:xfrm>
                <a:off x="441436" y="1070598"/>
                <a:ext cx="1809862" cy="2061486"/>
              </a:xfrm>
              <a:prstGeom prst="rect">
                <a:avLst/>
              </a:prstGeom>
            </p:spPr>
          </p:pic>
          <p:pic>
            <p:nvPicPr>
              <p:cNvPr id="6" name="Picture 5" descr="A diagram of a structure&#10;&#10;AI-generated content may be incorrect.">
                <a:extLst>
                  <a:ext uri="{FF2B5EF4-FFF2-40B4-BE49-F238E27FC236}">
                    <a16:creationId xmlns:a16="http://schemas.microsoft.com/office/drawing/2014/main" id="{CD49EB6B-A3A7-B85E-383F-C1E976778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82" r="74138"/>
              <a:stretch>
                <a:fillRect/>
              </a:stretch>
            </p:blipFill>
            <p:spPr>
              <a:xfrm>
                <a:off x="441436" y="4142476"/>
                <a:ext cx="1809862" cy="2061486"/>
              </a:xfrm>
              <a:prstGeom prst="rect">
                <a:avLst/>
              </a:prstGeom>
            </p:spPr>
          </p:pic>
          <p:pic>
            <p:nvPicPr>
              <p:cNvPr id="8" name="Picture 7" descr="A diagram of a structure&#10;&#10;AI-generated content may be incorrect.">
                <a:extLst>
                  <a:ext uri="{FF2B5EF4-FFF2-40B4-BE49-F238E27FC236}">
                    <a16:creationId xmlns:a16="http://schemas.microsoft.com/office/drawing/2014/main" id="{F2D0401C-5A08-FFAC-4EBF-DD765515A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052"/>
              <a:stretch>
                <a:fillRect/>
              </a:stretch>
            </p:blipFill>
            <p:spPr>
              <a:xfrm>
                <a:off x="9184338" y="269617"/>
                <a:ext cx="1492725" cy="3428567"/>
              </a:xfrm>
              <a:prstGeom prst="rect">
                <a:avLst/>
              </a:prstGeom>
            </p:spPr>
          </p:pic>
          <p:sp>
            <p:nvSpPr>
              <p:cNvPr id="9" name="Teardrop 8">
                <a:extLst>
                  <a:ext uri="{FF2B5EF4-FFF2-40B4-BE49-F238E27FC236}">
                    <a16:creationId xmlns:a16="http://schemas.microsoft.com/office/drawing/2014/main" id="{2DEE7567-6254-AAE0-4406-5BC90F83015D}"/>
                  </a:ext>
                </a:extLst>
              </p:cNvPr>
              <p:cNvSpPr/>
              <p:nvPr/>
            </p:nvSpPr>
            <p:spPr>
              <a:xfrm rot="12681932">
                <a:off x="9985900" y="112191"/>
                <a:ext cx="1382326" cy="1257347"/>
              </a:xfrm>
              <a:prstGeom prst="teardrop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24076-1FEE-A623-57B7-49C5CA470A9A}"/>
                  </a:ext>
                </a:extLst>
              </p:cNvPr>
              <p:cNvSpPr txBox="1"/>
              <p:nvPr/>
            </p:nvSpPr>
            <p:spPr>
              <a:xfrm>
                <a:off x="10005125" y="371532"/>
                <a:ext cx="12472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Can I trust the model output?</a:t>
                </a: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3E42ECB-0E31-5252-7BEA-24502C5BD6B5}"/>
                  </a:ext>
                </a:extLst>
              </p:cNvPr>
              <p:cNvSpPr/>
              <p:nvPr/>
            </p:nvSpPr>
            <p:spPr>
              <a:xfrm>
                <a:off x="3403600" y="1275400"/>
                <a:ext cx="1492725" cy="1330960"/>
              </a:xfrm>
              <a:prstGeom prst="cub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2114DAC-7B33-D203-82A4-56F5782C4AD7}"/>
                  </a:ext>
                </a:extLst>
              </p:cNvPr>
              <p:cNvCxnSpPr/>
              <p:nvPr/>
            </p:nvCxnSpPr>
            <p:spPr>
              <a:xfrm>
                <a:off x="1926178" y="1940880"/>
                <a:ext cx="1117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4D562-658D-1DE3-E999-8B832CF8FFBE}"/>
                  </a:ext>
                </a:extLst>
              </p:cNvPr>
              <p:cNvSpPr txBox="1"/>
              <p:nvPr/>
            </p:nvSpPr>
            <p:spPr>
              <a:xfrm>
                <a:off x="3382890" y="1839731"/>
                <a:ext cx="1189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“Black-Box” ML Models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BF7E97C-BAB3-0208-DE1F-3B2378CC6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0852" r="37451" b="43282"/>
              <a:stretch>
                <a:fillRect/>
              </a:stretch>
            </p:blipFill>
            <p:spPr>
              <a:xfrm>
                <a:off x="2675084" y="3292833"/>
                <a:ext cx="3042734" cy="225928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BD43CD8-C6B3-83B5-31E2-FFB6764C0095}"/>
                  </a:ext>
                </a:extLst>
              </p:cNvPr>
              <p:cNvCxnSpPr/>
              <p:nvPr/>
            </p:nvCxnSpPr>
            <p:spPr>
              <a:xfrm>
                <a:off x="1926178" y="5019360"/>
                <a:ext cx="1117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3275D7-B81B-102C-DE10-A89EFA3E7FDA}"/>
                  </a:ext>
                </a:extLst>
              </p:cNvPr>
              <p:cNvSpPr txBox="1"/>
              <p:nvPr/>
            </p:nvSpPr>
            <p:spPr>
              <a:xfrm>
                <a:off x="722726" y="3284840"/>
                <a:ext cx="12472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Predictive Biomarkers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1351A3D-6E68-5971-13DF-D1FCBFBC6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325" y="5009520"/>
                <a:ext cx="793881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74F1755-492A-2828-6250-FF3E630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085" y="1940880"/>
                <a:ext cx="793881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A diagram of a structure&#10;&#10;AI-generated content may be incorrect.">
                <a:extLst>
                  <a:ext uri="{FF2B5EF4-FFF2-40B4-BE49-F238E27FC236}">
                    <a16:creationId xmlns:a16="http://schemas.microsoft.com/office/drawing/2014/main" id="{60D0F377-D69B-50FE-3191-394BFEB25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052" t="19483" b="10405"/>
              <a:stretch>
                <a:fillRect/>
              </a:stretch>
            </p:blipFill>
            <p:spPr>
              <a:xfrm>
                <a:off x="9230455" y="3698184"/>
                <a:ext cx="1492725" cy="2403863"/>
              </a:xfrm>
              <a:prstGeom prst="rect">
                <a:avLst/>
              </a:prstGeom>
            </p:spPr>
          </p:pic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C4D37B-948A-01B8-BA32-FC619A34BDC4}"/>
                  </a:ext>
                </a:extLst>
              </p:cNvPr>
              <p:cNvSpPr/>
              <p:nvPr/>
            </p:nvSpPr>
            <p:spPr>
              <a:xfrm>
                <a:off x="6047773" y="1593341"/>
                <a:ext cx="2812846" cy="9060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CC0E12-BDDB-3997-E535-9849F550F085}"/>
                  </a:ext>
                </a:extLst>
              </p:cNvPr>
              <p:cNvSpPr txBox="1"/>
              <p:nvPr/>
            </p:nvSpPr>
            <p:spPr>
              <a:xfrm>
                <a:off x="6028092" y="1710149"/>
                <a:ext cx="2845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/>
                  <a:t>Prediction</a:t>
                </a:r>
                <a:r>
                  <a:rPr lang="en-GB" dirty="0"/>
                  <a:t>: Cancer (85%)</a:t>
                </a:r>
              </a:p>
              <a:p>
                <a:pPr algn="ctr"/>
                <a:r>
                  <a:rPr lang="en-GB" dirty="0"/>
                  <a:t>⚠ No explanation provided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7878C2-06E4-3048-1860-2AFC3B8F781C}"/>
                  </a:ext>
                </a:extLst>
              </p:cNvPr>
              <p:cNvSpPr txBox="1"/>
              <p:nvPr/>
            </p:nvSpPr>
            <p:spPr>
              <a:xfrm>
                <a:off x="5897905" y="1165605"/>
                <a:ext cx="312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 (Healthy or Cancer)</a:t>
                </a:r>
              </a:p>
            </p:txBody>
          </p:sp>
          <p:sp>
            <p:nvSpPr>
              <p:cNvPr id="28" name="Teardrop 27">
                <a:extLst>
                  <a:ext uri="{FF2B5EF4-FFF2-40B4-BE49-F238E27FC236}">
                    <a16:creationId xmlns:a16="http://schemas.microsoft.com/office/drawing/2014/main" id="{9685EC47-20C0-51A0-C45A-53114FC84168}"/>
                  </a:ext>
                </a:extLst>
              </p:cNvPr>
              <p:cNvSpPr/>
              <p:nvPr/>
            </p:nvSpPr>
            <p:spPr>
              <a:xfrm rot="12681932">
                <a:off x="10273571" y="2953129"/>
                <a:ext cx="1382326" cy="1257347"/>
              </a:xfrm>
              <a:prstGeom prst="teardrop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EB0A2A-9509-1649-8059-0F9E7814999E}"/>
                  </a:ext>
                </a:extLst>
              </p:cNvPr>
              <p:cNvSpPr txBox="1"/>
              <p:nvPr/>
            </p:nvSpPr>
            <p:spPr>
              <a:xfrm>
                <a:off x="10214267" y="2923455"/>
                <a:ext cx="13719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Now I </a:t>
                </a:r>
                <a:r>
                  <a:rPr lang="en-US" sz="1400" b="1" dirty="0"/>
                  <a:t>understand</a:t>
                </a:r>
                <a:r>
                  <a:rPr lang="en-US" sz="1400" dirty="0"/>
                  <a:t> how the model made this prediction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277D6-C0F3-5985-93E4-EC1A10F26E70}"/>
                </a:ext>
              </a:extLst>
            </p:cNvPr>
            <p:cNvSpPr/>
            <p:nvPr/>
          </p:nvSpPr>
          <p:spPr>
            <a:xfrm>
              <a:off x="5999167" y="4265166"/>
              <a:ext cx="2812846" cy="19083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24AFA2-DBA4-D6D1-02D2-30559F41DCEF}"/>
                </a:ext>
              </a:extLst>
            </p:cNvPr>
            <p:cNvSpPr txBox="1"/>
            <p:nvPr/>
          </p:nvSpPr>
          <p:spPr>
            <a:xfrm>
              <a:off x="6038156" y="4381974"/>
              <a:ext cx="272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Prediction</a:t>
              </a:r>
              <a:r>
                <a:rPr lang="en-GB" dirty="0"/>
                <a:t>: Cancer (85%)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4524E6-DDC3-1814-9767-61429B386D15}"/>
                </a:ext>
              </a:extLst>
            </p:cNvPr>
            <p:cNvSpPr txBox="1"/>
            <p:nvPr/>
          </p:nvSpPr>
          <p:spPr>
            <a:xfrm>
              <a:off x="5849299" y="3837430"/>
              <a:ext cx="3124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 (Healthy or Cancer)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BD9C82-1FBB-67A0-1260-7788F950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7836" y="4868114"/>
              <a:ext cx="2739611" cy="109147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73CBA8-4BCD-255F-186A-315A17806CCB}"/>
              </a:ext>
            </a:extLst>
          </p:cNvPr>
          <p:cNvSpPr txBox="1"/>
          <p:nvPr/>
        </p:nvSpPr>
        <p:spPr>
          <a:xfrm>
            <a:off x="2108125" y="70811"/>
            <a:ext cx="7258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Why Interpretability Matters in Clinical ML Models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07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Jagdeep Podichetty Thribhuvan</dc:creator>
  <cp:lastModifiedBy>Jagdeep Podichetty Thribhuvan</cp:lastModifiedBy>
  <cp:revision>1</cp:revision>
  <dcterms:created xsi:type="dcterms:W3CDTF">2025-07-20T07:32:16Z</dcterms:created>
  <dcterms:modified xsi:type="dcterms:W3CDTF">2025-07-20T08:05:14Z</dcterms:modified>
</cp:coreProperties>
</file>