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E5CE-48BF-4E57-BDDE-104613A76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02B87-74C4-42F2-9E8A-434B7B81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156F-C6B3-4B90-A3C7-4A2E7D8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8DB7-449F-4F5E-BA98-9843FF30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D961-1849-4F68-8A14-6D300818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98B7-245A-42A8-AB93-C6DC5FA0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0415-3E19-48BF-9549-FBDE1C32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8538A-AFD3-4FAD-89E9-4843677F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94489-7968-4FE8-BEB1-C76DE897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4DEA-4F8E-4517-8E88-B2B3EEFA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5A309-6E79-45D2-8997-7F4C684D9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186C3-BDE8-400B-A527-24987FB4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46DD-4D70-4669-B8E5-5B107E75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9C4F-7B8B-43E2-9F5B-B60CA5FA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E7A6-C66A-4F7A-BD6F-CE7FFB0A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C44C-B467-4D3F-A01D-725158E3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D528-053C-470E-BB00-9B993F64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212D-8A80-45D2-981B-04205100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ED57-2F06-4885-A13C-24ED312E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F4EB-136A-437E-A597-061113A2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5EFA-5554-4CE6-ADDE-F1FD24B3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58A2-EA98-420D-A16A-79C267DC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609C-4985-4C3C-8947-329B2EA5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90D9-C90F-4083-AFB8-36DDA6D2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4625-B578-4411-B12B-15F02232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483C-EA09-4314-B7B1-C402136C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8DAB-6F58-4C65-92F5-D0D8A0AE1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B058E-C0C9-4D53-A50A-D23B877D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A404-DFB7-4700-B4CB-4AB3B300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70BD-BCE9-4EC4-B1DF-0BD50A9A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82800-5291-4118-8587-737E7A50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8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A9EF-7E11-4689-8BD0-BBFD3FD7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7FED0-2024-4DD3-9FDE-49DB8E69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99714-F2D3-4C0F-80FE-1EEF763F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E40E4-C9B5-4725-9DA2-1A3032728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84F86-3CBA-42F4-8A8A-1AFEC0D7F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C1292-045B-49DF-A64C-E8D416B3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78F79-C4D5-40DA-8A2E-CD510241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5FDBA-1E20-40AE-8B39-E08CBDF8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15C3-C491-4897-9E45-99911C60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89B5C-4639-4FF5-8A10-2B17D094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7C3D3-A147-4CAA-BB01-F555C65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28FF1-0432-4CA2-B7C1-2D2A98CC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BB9DB-B7B0-4996-972E-C7737017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2FE5-2073-4656-9CFE-5C7D1E48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78C94-BDF3-456D-9000-1D27E470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A4F6-7990-40A7-9104-CBC92577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3737-045A-4797-BF47-4145A735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A2511-E831-4652-805B-840D38BFA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F3CA3-F85C-457B-8B6D-56EDAA1E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71BD-D581-49DC-99B6-159A0315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3B6BF-430C-4F03-9EE0-52D0839E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A85-6FD7-48AE-9E48-F96B792E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98988-0F5D-4EBE-AE19-B6C32A49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F14BF-B4E0-460F-90B2-51D29B97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0D6E-4C79-4A41-A2A5-B3C5D0B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143D-7F45-4F30-8560-A69D1C02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15D0-B5E2-4A61-9BF2-C96FB9CD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16C2D-9402-418A-9385-AD36A088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7EB5-6FFD-4CA7-BE0C-048BF956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D692-A3AF-492B-9B03-28059AA3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9C3F-9BBA-474A-8B78-D01580F0C89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0FAF-20F7-42CB-93B3-7026DC979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C6C3-C86B-4349-A9C7-8ED28AC8D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1D9B-E7D2-4384-A06D-E570967F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1c.net/blog/how-to-become-and-stay-hipaa-compliant-with-the-right-it-infrastructur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Non-Technical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Austin Bell</a:t>
            </a:r>
          </a:p>
          <a:p>
            <a:pPr algn="l"/>
            <a:r>
              <a:rPr lang="en-US" sz="2000" dirty="0"/>
              <a:t>James Driscoll	</a:t>
            </a:r>
          </a:p>
          <a:p>
            <a:pPr algn="l"/>
            <a:r>
              <a:rPr lang="en-US" sz="2000" dirty="0"/>
              <a:t>Mauricio Trejo</a:t>
            </a:r>
          </a:p>
        </p:txBody>
      </p:sp>
    </p:spTree>
    <p:extLst>
      <p:ext uri="{BB962C8B-B14F-4D97-AF65-F5344CB8AC3E}">
        <p14:creationId xmlns:p14="http://schemas.microsoft.com/office/powerpoint/2010/main" val="3302738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Network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Old v New</a:t>
            </a:r>
          </a:p>
        </p:txBody>
      </p:sp>
    </p:spTree>
    <p:extLst>
      <p:ext uri="{BB962C8B-B14F-4D97-AF65-F5344CB8AC3E}">
        <p14:creationId xmlns:p14="http://schemas.microsoft.com/office/powerpoint/2010/main" val="267104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7"/>
            <a:ext cx="6437700" cy="1696978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Original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659225"/>
            <a:ext cx="4167376" cy="3732244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4 separate office that communicate via WAN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East Office – home router with no ability to separate patient devices and doctors’ devices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Small Office – non-configurable 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West Office and Accounting have Connectivity issues with wireless devices</a:t>
            </a:r>
          </a:p>
        </p:txBody>
      </p:sp>
    </p:spTree>
    <p:extLst>
      <p:ext uri="{BB962C8B-B14F-4D97-AF65-F5344CB8AC3E}">
        <p14:creationId xmlns:p14="http://schemas.microsoft.com/office/powerpoint/2010/main" val="413839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57" y="355758"/>
            <a:ext cx="6437700" cy="149170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New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1913365"/>
            <a:ext cx="4167376" cy="3862284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Added firewalls to each office to keep unwanted traffic 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Swapped out non-configurable Hub in Small Office with a switch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Replaced East Office router with a  Wireless Lan Controller and two access points with ability to segregate patient Wi-Fi and Medical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Installed correct Wi-Fi adapters to wireless devices to allow connectivity to West Office and Accounting </a:t>
            </a:r>
            <a:r>
              <a:rPr lang="en-US" sz="2000"/>
              <a:t>Access Points.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917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57" y="355758"/>
            <a:ext cx="6437700" cy="149170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Network Security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1913365"/>
            <a:ext cx="4167376" cy="3862284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Firewalls monitor and control incoming and outgoing traffic.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Port security prevents unauthorized devices from being connected.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Secure Wi-Fi, that allows medical employees to access the network without being hardline.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Guest network for patients. Keeps them off medical network.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4D1F6F-F432-41B4-95BB-012CEC01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01" y="2203699"/>
            <a:ext cx="5696337" cy="34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4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57" y="355758"/>
            <a:ext cx="6437700" cy="149170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User's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1913365"/>
            <a:ext cx="7557100" cy="4145690"/>
          </a:xfrm>
        </p:spPr>
        <p:txBody>
          <a:bodyPr anchor="t"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Firewalls prevent attackers from entering our network through the internet. The Firewall detects and blocks the traffic.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Secure Wi-Fi that allows medical staff to roam the building while still being connected to the network. Users will still have access to email, network drives, printers and network databases.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Guest Wi-Fi allows guest to have commercial internet access while keeping them away from our internal network. Employees could connect their personal cells to this access point.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Separate networks for each department. This will limit the amount of access to certain data. Ex. Accounting will be separate from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008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28" y="-325613"/>
            <a:ext cx="6786834" cy="149170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Code of Ethical Conduct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1913365"/>
            <a:ext cx="7557100" cy="41456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9D84F-FDBE-458C-A8D9-F3E08A9AD846}"/>
              </a:ext>
            </a:extLst>
          </p:cNvPr>
          <p:cNvSpPr txBox="1"/>
          <p:nvPr/>
        </p:nvSpPr>
        <p:spPr>
          <a:xfrm>
            <a:off x="693029" y="1352257"/>
            <a:ext cx="108192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Practice Respect for Persons </a:t>
            </a:r>
            <a:r>
              <a:rPr lang="en-US" sz="2000" dirty="0"/>
              <a:t>– Respect the privacy and modesty of patients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Maintain Patient Confidentiality </a:t>
            </a:r>
            <a:r>
              <a:rPr lang="en-US" sz="2000" dirty="0"/>
              <a:t>– Do not seek data on patients unless you professional “need to know.”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Protect Confidential and Proprietary Information </a:t>
            </a:r>
            <a:r>
              <a:rPr lang="en-US" sz="2000" dirty="0"/>
              <a:t>– Do not share other employees’ personal identifying information as part of the job duties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Maintain Personal Honesty and Integrity </a:t>
            </a:r>
            <a:r>
              <a:rPr lang="en-US" sz="2000" dirty="0"/>
              <a:t>- Do not cheat, steal, plagiarize, or otherwise act dishonestly.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Assume Responsibility for Patient Care </a:t>
            </a:r>
            <a:r>
              <a:rPr lang="en-US" sz="2000" dirty="0"/>
              <a:t>- Do not engage in unsupervised involvement in areas or situations where you are not adequately trained.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Maintain Awareness of Limitations and Opportunities for Improvements </a:t>
            </a:r>
            <a:r>
              <a:rPr lang="en-US" sz="2000" dirty="0"/>
              <a:t>- Report system problems that may place patients or others at risk of harm.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Practice Professional Deportment </a:t>
            </a:r>
            <a:r>
              <a:rPr lang="en-US" sz="2000" dirty="0"/>
              <a:t>- Conduct yourself in a professional manner whenever you are performing your job duties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Avoid Conflicts of Interest </a:t>
            </a:r>
            <a:r>
              <a:rPr lang="en-US" sz="2000" dirty="0"/>
              <a:t>- Follow institutional policies regarding disclosure of real or perceived conflicts of interest.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Assume Responsibility for Self and Poor Behavior </a:t>
            </a:r>
            <a:r>
              <a:rPr lang="en-US" sz="2000" dirty="0"/>
              <a:t>- Report breaches of the Code to the appropriate person.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9BA04-1C2C-4294-A00F-9251134A57A4}"/>
              </a:ext>
            </a:extLst>
          </p:cNvPr>
          <p:cNvSpPr txBox="1"/>
          <p:nvPr/>
        </p:nvSpPr>
        <p:spPr>
          <a:xfrm>
            <a:off x="7552571" y="6348438"/>
            <a:ext cx="4471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Reference- D-H College. (2021). Code of Ethical Conduct. Dartmouth-Hitchcock. https://gme.dartmouth-hitchcock.org/policies/code_of_ethical_conduct.html</a:t>
            </a:r>
          </a:p>
        </p:txBody>
      </p:sp>
    </p:spTree>
    <p:extLst>
      <p:ext uri="{BB962C8B-B14F-4D97-AF65-F5344CB8AC3E}">
        <p14:creationId xmlns:p14="http://schemas.microsoft.com/office/powerpoint/2010/main" val="75836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28" y="-325613"/>
            <a:ext cx="6786834" cy="149170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Code of Ethical Conduct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1913365"/>
            <a:ext cx="7557100" cy="41456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9D84F-FDBE-458C-A8D9-F3E08A9AD846}"/>
              </a:ext>
            </a:extLst>
          </p:cNvPr>
          <p:cNvSpPr txBox="1"/>
          <p:nvPr/>
        </p:nvSpPr>
        <p:spPr>
          <a:xfrm>
            <a:off x="693029" y="1352257"/>
            <a:ext cx="108192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10. Respect Personal Ethics by Permitting Appropriate Conscientious Refusal </a:t>
            </a:r>
            <a:r>
              <a:rPr lang="en-US" sz="2000" dirty="0"/>
              <a:t>– You are not required to perform or participate in procedures you believe are unethical or illegal.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11. Respect Property and Laws </a:t>
            </a:r>
            <a:r>
              <a:rPr lang="en-US" sz="2000" dirty="0"/>
              <a:t>– Be knowledgeable about the subject material you are teaching.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12. Practice Ethical Behaviors in Teaching </a:t>
            </a:r>
            <a:r>
              <a:rPr lang="en-US" sz="2000" dirty="0"/>
              <a:t>– Be knowledgeable about the subject material you are teaching.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13. Maintain Trust and Integrity in Research </a:t>
            </a:r>
            <a:r>
              <a:rPr lang="en-US" sz="2000" dirty="0"/>
              <a:t>– Protect the integrity of scientific design, data collection, and conclusions.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14. Practice Financial Responsibility </a:t>
            </a:r>
            <a:r>
              <a:rPr lang="en-US" sz="2000" dirty="0"/>
              <a:t>– Adhere to accepted accounting standards for records and reporting.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15. Promote Personal and Environmental Health and Safety </a:t>
            </a:r>
            <a:r>
              <a:rPr lang="en-US" sz="2000" dirty="0"/>
              <a:t>– Adhere to institutional regulations and accepted practices governing the safe use of equipment.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16. Promote Diversity, Equal Opportunity, and Respect in the Workplace </a:t>
            </a:r>
            <a:r>
              <a:rPr lang="en-US" sz="2000" dirty="0"/>
              <a:t>– Maintain dignity and respect for all persons.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17. Follow Accepted Business and Legal Standards </a:t>
            </a:r>
            <a:r>
              <a:rPr lang="en-US" sz="2000" dirty="0"/>
              <a:t>– Conduct all business operations in a manner that complies with applicable laws and regulations.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18. Follow Rules Governing Personal Political Activities in the Workplace and Public Representation </a:t>
            </a:r>
            <a:r>
              <a:rPr lang="en-US" sz="2000" dirty="0"/>
              <a:t>– Do not pursue personal political activities while in the workplace.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FCCA5-0D96-4224-AE58-0197DDD079C7}"/>
              </a:ext>
            </a:extLst>
          </p:cNvPr>
          <p:cNvSpPr txBox="1"/>
          <p:nvPr/>
        </p:nvSpPr>
        <p:spPr>
          <a:xfrm>
            <a:off x="7778461" y="6348438"/>
            <a:ext cx="4471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Reference- D-H College. (2021). Code of Ethical Conduct. Dartmouth-Hitchcock. https://gme.dartmouth-hitchcock.org/policies/code_of_ethical_conduct.html</a:t>
            </a:r>
          </a:p>
        </p:txBody>
      </p:sp>
    </p:spTree>
    <p:extLst>
      <p:ext uri="{BB962C8B-B14F-4D97-AF65-F5344CB8AC3E}">
        <p14:creationId xmlns:p14="http://schemas.microsoft.com/office/powerpoint/2010/main" val="116069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673AF-A853-407A-9C76-72FFA6E7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752" y="-326296"/>
            <a:ext cx="5228906" cy="149170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HIPAA Regulations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EC5C-90F5-4487-857A-C03D42B6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1913365"/>
            <a:ext cx="7557100" cy="41456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067E6-B942-47E2-BE30-3B6F83F960AE}"/>
              </a:ext>
            </a:extLst>
          </p:cNvPr>
          <p:cNvSpPr txBox="1"/>
          <p:nvPr/>
        </p:nvSpPr>
        <p:spPr>
          <a:xfrm>
            <a:off x="900405" y="1488380"/>
            <a:ext cx="101617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sure that all records, both physical and digital, have proper access control that allows accurate identification and tracking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Establish emergency protocols and mechanisms for safely and securely accessing or safeguarding information in case of emergency.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the system to automatically log users out if they are inactive for a specified amount of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 mechanisms to encrypt and decrypt electronic protected health information whenever necessary and appropriate;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Incorporate methods of auditing and authenticating access to and the integrity of these records, and;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that the facility housing these records has proper access control and validation systems, workstation security, tracking and disposal procedures, and data backup to protect patient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2AB3B-44F1-4800-AB99-CC6755741AC8}"/>
              </a:ext>
            </a:extLst>
          </p:cNvPr>
          <p:cNvSpPr txBox="1"/>
          <p:nvPr/>
        </p:nvSpPr>
        <p:spPr>
          <a:xfrm>
            <a:off x="7671244" y="6181528"/>
            <a:ext cx="4129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C1C. 2017. Becoming HIPAA Compliant with Network Infrastructure. Customer1st. </a:t>
            </a:r>
            <a:r>
              <a:rPr lang="en-US" sz="1000" dirty="0">
                <a:hlinkClick r:id="rId2"/>
              </a:rPr>
              <a:t>https://www.c1c.net/blog/how-to-become-and-stay-hipaa-compliant-with-the-right-it-infrastructure/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72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865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Non-Technical Presentation</vt:lpstr>
      <vt:lpstr>Network Design</vt:lpstr>
      <vt:lpstr>Original network</vt:lpstr>
      <vt:lpstr>New Network</vt:lpstr>
      <vt:lpstr>Network Security</vt:lpstr>
      <vt:lpstr>User's impact</vt:lpstr>
      <vt:lpstr>Code of Ethical Conduct</vt:lpstr>
      <vt:lpstr>Code of Ethical Conduct</vt:lpstr>
      <vt:lpstr>HIPAA Regulations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Non-Technical Presentation</dc:title>
  <dc:creator>Driscoll, James R (BDSC)</dc:creator>
  <cp:lastModifiedBy>OL-Bell, Austin (Online)</cp:lastModifiedBy>
  <cp:revision>4</cp:revision>
  <dcterms:created xsi:type="dcterms:W3CDTF">2021-09-22T17:15:49Z</dcterms:created>
  <dcterms:modified xsi:type="dcterms:W3CDTF">2021-09-26T01:12:26Z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65d9ee-429a-4d5f-97cc-cfb56e044a6e_Enabled">
    <vt:lpwstr>True</vt:lpwstr>
  </property>
  <property fmtid="{D5CDD505-2E9C-101B-9397-08002B2CF9AE}" pid="3" name="MSIP_Label_1665d9ee-429a-4d5f-97cc-cfb56e044a6e_SiteId">
    <vt:lpwstr>66cf5074-5afe-48d1-a691-a12b2121f44b</vt:lpwstr>
  </property>
  <property fmtid="{D5CDD505-2E9C-101B-9397-08002B2CF9AE}" pid="4" name="MSIP_Label_1665d9ee-429a-4d5f-97cc-cfb56e044a6e_Owner">
    <vt:lpwstr>DriscollJR@state.gov</vt:lpwstr>
  </property>
  <property fmtid="{D5CDD505-2E9C-101B-9397-08002B2CF9AE}" pid="5" name="MSIP_Label_1665d9ee-429a-4d5f-97cc-cfb56e044a6e_SetDate">
    <vt:lpwstr>2021-09-22T17:57:55.2797565Z</vt:lpwstr>
  </property>
  <property fmtid="{D5CDD505-2E9C-101B-9397-08002B2CF9AE}" pid="6" name="MSIP_Label_1665d9ee-429a-4d5f-97cc-cfb56e044a6e_Name">
    <vt:lpwstr>Unclassified</vt:lpwstr>
  </property>
  <property fmtid="{D5CDD505-2E9C-101B-9397-08002B2CF9AE}" pid="7" name="MSIP_Label_1665d9ee-429a-4d5f-97cc-cfb56e044a6e_Application">
    <vt:lpwstr>Microsoft Azure Information Protection</vt:lpwstr>
  </property>
  <property fmtid="{D5CDD505-2E9C-101B-9397-08002B2CF9AE}" pid="8" name="MSIP_Label_1665d9ee-429a-4d5f-97cc-cfb56e044a6e_ActionId">
    <vt:lpwstr>9e1eef89-2eaf-49ea-a0f2-d76ae851424d</vt:lpwstr>
  </property>
  <property fmtid="{D5CDD505-2E9C-101B-9397-08002B2CF9AE}" pid="9" name="MSIP_Label_1665d9ee-429a-4d5f-97cc-cfb56e044a6e_Extended_MSFT_Method">
    <vt:lpwstr>Manual</vt:lpwstr>
  </property>
  <property fmtid="{D5CDD505-2E9C-101B-9397-08002B2CF9AE}" pid="10" name="Sensitivity">
    <vt:lpwstr>Unclassified</vt:lpwstr>
  </property>
</Properties>
</file>