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2"/>
  </p:notesMasterIdLst>
  <p:sldIdLst>
    <p:sldId id="259" r:id="rId2"/>
    <p:sldId id="260" r:id="rId3"/>
    <p:sldId id="266" r:id="rId4"/>
    <p:sldId id="274" r:id="rId5"/>
    <p:sldId id="263" r:id="rId6"/>
    <p:sldId id="262" r:id="rId7"/>
    <p:sldId id="264" r:id="rId8"/>
    <p:sldId id="267" r:id="rId9"/>
    <p:sldId id="275" r:id="rId10"/>
    <p:sldId id="276" r:id="rId11"/>
    <p:sldId id="277" r:id="rId12"/>
    <p:sldId id="268" r:id="rId13"/>
    <p:sldId id="269" r:id="rId14"/>
    <p:sldId id="279" r:id="rId15"/>
    <p:sldId id="278" r:id="rId16"/>
    <p:sldId id="280" r:id="rId17"/>
    <p:sldId id="270" r:id="rId18"/>
    <p:sldId id="271" r:id="rId19"/>
    <p:sldId id="273" r:id="rId20"/>
    <p:sldId id="258" r:id="rId21"/>
  </p:sldIdLst>
  <p:sldSz cx="9144000" cy="6858000" type="screen4x3"/>
  <p:notesSz cx="6858000" cy="9144000"/>
  <p:embeddedFontLst>
    <p:embeddedFont>
      <p:font typeface="a옛날목욕탕B" panose="02020600000000000000" pitchFamily="18" charset="-127"/>
      <p:regular r:id="rId23"/>
    </p:embeddedFont>
    <p:embeddedFont>
      <p:font typeface="Cambria Math" panose="02040503050406030204" pitchFamily="18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D2Coding" panose="020B0609020101020101" pitchFamily="49" charset="-127"/>
      <p:regular r:id="rId29"/>
      <p:bold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HY나무L" panose="02030600000101010101" pitchFamily="18" charset="-127"/>
      <p:regular r:id="rId33"/>
    </p:embeddedFont>
    <p:embeddedFont>
      <p:font typeface="Calibri Light" panose="020F0302020204030204" pitchFamily="34" charset="0"/>
      <p:regular r:id="rId34"/>
      <p:italic r:id="rId35"/>
    </p:embeddedFont>
    <p:embeddedFont>
      <p:font typeface="a옛날목욕탕L" panose="02020600000000000000" pitchFamily="18" charset="-127"/>
      <p:regular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910"/>
    <a:srgbClr val="460000"/>
    <a:srgbClr val="F8F8F8"/>
    <a:srgbClr val="F1F1F1"/>
    <a:srgbClr val="4C0000"/>
    <a:srgbClr val="800000"/>
    <a:srgbClr val="7F7F7F"/>
    <a:srgbClr val="E6E6E6"/>
    <a:srgbClr val="DDA3A3"/>
    <a:srgbClr val="C9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E46DD-D013-4E33-BAB2-00903CD576EF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45C7F-240C-4E72-974D-69803E79A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49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84E8-490A-494C-A51B-3CB29F6E8F28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5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B339-AE9E-480A-8A86-D74EE189DCB2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7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8F8C-B03F-4494-AB2D-C58B812ECF2A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74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297D-CFF4-41B5-B1F5-1F4384898086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57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917B-AFF3-46AA-9768-7370E59B614A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84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45AA-934E-4632-9D6F-10AA2DCFDAC3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2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E3EB-C9B8-4C92-83F6-8F9CFB049C64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9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34E9-3C43-4CAA-A83E-795D384A1525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28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140B-51D7-4AC2-87F2-873E0FD6587C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14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9845-E692-4FF1-A001-5F82D764B7BB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46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9435-18FE-46C7-8D2E-E9CFB224D3D7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66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A63E4-12D2-40E2-B744-7484FF47405B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37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2D50BD9-46F1-4DA4-A7EA-2CA08A12902C}"/>
              </a:ext>
            </a:extLst>
          </p:cNvPr>
          <p:cNvSpPr/>
          <p:nvPr/>
        </p:nvSpPr>
        <p:spPr>
          <a:xfrm>
            <a:off x="0" y="-7444"/>
            <a:ext cx="9144000" cy="6858000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한쪽 모서리는 잘리고 다른 쪽 모서리는 둥근 사각형 2"/>
          <p:cNvSpPr/>
          <p:nvPr/>
        </p:nvSpPr>
        <p:spPr>
          <a:xfrm>
            <a:off x="0" y="-7444"/>
            <a:ext cx="9144000" cy="6855791"/>
          </a:xfrm>
          <a:prstGeom prst="snipRoundRect">
            <a:avLst>
              <a:gd name="adj1" fmla="val 0"/>
              <a:gd name="adj2" fmla="val 23892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3896830" y="4369829"/>
            <a:ext cx="38417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spc="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통계학과 </a:t>
            </a:r>
            <a:endParaRPr lang="en-US" altLang="ko-KR" sz="3200" spc="3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r>
              <a:rPr lang="ko-KR" altLang="en-US" sz="2200" spc="300" dirty="0">
                <a:solidFill>
                  <a:schemeClr val="bg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심정은</a:t>
            </a:r>
            <a:endParaRPr lang="en-US" altLang="ko-KR" sz="2200" spc="300" dirty="0">
              <a:solidFill>
                <a:schemeClr val="bg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r>
              <a:rPr lang="ko-KR" altLang="en-US" sz="2200" spc="300" dirty="0">
                <a:solidFill>
                  <a:schemeClr val="bg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양수형</a:t>
            </a:r>
            <a:endParaRPr lang="en-US" altLang="ko-KR" sz="2200" spc="300" dirty="0">
              <a:solidFill>
                <a:schemeClr val="bg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r>
              <a:rPr lang="ko-KR" altLang="en-US" sz="2200" spc="300" dirty="0">
                <a:solidFill>
                  <a:schemeClr val="bg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이혜진</a:t>
            </a:r>
            <a:endParaRPr lang="en-US" altLang="ko-KR" sz="2200" spc="300" dirty="0">
              <a:solidFill>
                <a:schemeClr val="bg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3A0303E-529B-4797-95A3-3FC457299459}"/>
              </a:ext>
            </a:extLst>
          </p:cNvPr>
          <p:cNvGrpSpPr/>
          <p:nvPr/>
        </p:nvGrpSpPr>
        <p:grpSpPr>
          <a:xfrm>
            <a:off x="1274639" y="1550098"/>
            <a:ext cx="6476892" cy="2169004"/>
            <a:chOff x="1645696" y="1550098"/>
            <a:chExt cx="6476892" cy="2169004"/>
          </a:xfrm>
        </p:grpSpPr>
        <p:sp>
          <p:nvSpPr>
            <p:cNvPr id="15" name="TextBox 14"/>
            <p:cNvSpPr txBox="1"/>
            <p:nvPr/>
          </p:nvSpPr>
          <p:spPr>
            <a:xfrm>
              <a:off x="1645696" y="1550098"/>
              <a:ext cx="645038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800" dirty="0">
                  <a:solidFill>
                    <a:srgbClr val="901910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사회적</a:t>
              </a:r>
              <a:r>
                <a:rPr lang="ko-KR" altLang="en-US" sz="5400" dirty="0">
                  <a:solidFill>
                    <a:srgbClr val="901910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요인이</a:t>
              </a:r>
              <a:r>
                <a:rPr lang="ko-KR" altLang="en-US" sz="4400" dirty="0">
                  <a:solidFill>
                    <a:srgbClr val="DDA3A3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  </a:t>
              </a:r>
              <a:endParaRPr lang="ko-KR" altLang="en-US" sz="5400" dirty="0">
                <a:solidFill>
                  <a:srgbClr val="C96D6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82ACD2-3764-4961-93F7-FD863A747AB1}"/>
                </a:ext>
              </a:extLst>
            </p:cNvPr>
            <p:cNvSpPr txBox="1"/>
            <p:nvPr/>
          </p:nvSpPr>
          <p:spPr>
            <a:xfrm>
              <a:off x="3810000" y="1707552"/>
              <a:ext cx="4286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dirty="0">
                  <a:solidFill>
                    <a:srgbClr val="3B3838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R</a:t>
              </a:r>
              <a:r>
                <a:rPr lang="ko-KR" altLang="en-US" sz="2000" dirty="0">
                  <a:solidFill>
                    <a:srgbClr val="3B3838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을 이용한 다중 선형 회귀 분석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A60B58C-891B-4FCA-A5E6-1778A12810EB}"/>
                </a:ext>
              </a:extLst>
            </p:cNvPr>
            <p:cNvSpPr txBox="1"/>
            <p:nvPr/>
          </p:nvSpPr>
          <p:spPr>
            <a:xfrm>
              <a:off x="6506128" y="2703439"/>
              <a:ext cx="16164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>
                  <a:solidFill>
                    <a:srgbClr val="C96D6D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영향</a:t>
              </a:r>
              <a:endParaRPr lang="ko-KR" altLang="en-US" sz="6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CBCAF0-EE42-43E1-A298-D85EB5C2A413}"/>
                </a:ext>
              </a:extLst>
            </p:cNvPr>
            <p:cNvSpPr txBox="1"/>
            <p:nvPr/>
          </p:nvSpPr>
          <p:spPr>
            <a:xfrm>
              <a:off x="2292625" y="2920236"/>
              <a:ext cx="42665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rgbClr val="DDA3A3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기대수명에</a:t>
              </a:r>
              <a:r>
                <a:rPr lang="en-US" altLang="ko-KR" sz="4400" dirty="0">
                  <a:solidFill>
                    <a:schemeClr val="accent1">
                      <a:lumMod val="75000"/>
                    </a:schemeClr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 </a:t>
              </a:r>
              <a:r>
                <a:rPr lang="ko-KR" altLang="en-US" sz="4400" dirty="0">
                  <a:solidFill>
                    <a:srgbClr val="C96D6D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미치는</a:t>
              </a:r>
              <a:endParaRPr lang="ko-KR" alt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3673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-1" y="89172"/>
            <a:ext cx="5631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Log transformation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8A3C2-132E-4D20-BAFB-2CF8DDDD29F8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660B98-44B5-4AE5-BAA1-F889F3CD4591}"/>
              </a:ext>
            </a:extLst>
          </p:cNvPr>
          <p:cNvGrpSpPr/>
          <p:nvPr/>
        </p:nvGrpSpPr>
        <p:grpSpPr>
          <a:xfrm>
            <a:off x="1210915" y="995647"/>
            <a:ext cx="6137131" cy="5138738"/>
            <a:chOff x="1210915" y="995647"/>
            <a:chExt cx="6137131" cy="513873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1CC0D1C-9649-430F-999D-2B13B3E62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954" y="995647"/>
              <a:ext cx="5552092" cy="513873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3126F9-35AC-4274-9CEA-6D6E76DE119C}"/>
                </a:ext>
              </a:extLst>
            </p:cNvPr>
            <p:cNvSpPr txBox="1"/>
            <p:nvPr/>
          </p:nvSpPr>
          <p:spPr>
            <a:xfrm>
              <a:off x="1210915" y="1451397"/>
              <a:ext cx="461665" cy="4272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Life </a:t>
              </a:r>
              <a:r>
                <a:rPr lang="ko-KR" altLang="en-US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와  각 설명 변수 별 </a:t>
              </a:r>
              <a:r>
                <a:rPr lang="en-US" altLang="ko-KR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scatter plot</a:t>
              </a:r>
              <a:endParaRPr lang="ko-KR" altLang="en-US" dirty="0">
                <a:solidFill>
                  <a:srgbClr val="46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36B50A7-5E93-4BBB-AEAF-2AAFF774F42B}"/>
              </a:ext>
            </a:extLst>
          </p:cNvPr>
          <p:cNvSpPr/>
          <p:nvPr/>
        </p:nvSpPr>
        <p:spPr>
          <a:xfrm>
            <a:off x="1800953" y="1061686"/>
            <a:ext cx="1446027" cy="1585980"/>
          </a:xfrm>
          <a:prstGeom prst="roundRect">
            <a:avLst>
              <a:gd name="adj" fmla="val 25161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3BA3CD8-B3CD-49F6-AC0F-D69CDA88022A}"/>
              </a:ext>
            </a:extLst>
          </p:cNvPr>
          <p:cNvSpPr/>
          <p:nvPr/>
        </p:nvSpPr>
        <p:spPr>
          <a:xfrm>
            <a:off x="3207225" y="4535810"/>
            <a:ext cx="2855564" cy="1585980"/>
          </a:xfrm>
          <a:prstGeom prst="roundRect">
            <a:avLst>
              <a:gd name="adj" fmla="val 31296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2CB67E-3F9C-4407-A386-13E923FD87E3}"/>
              </a:ext>
            </a:extLst>
          </p:cNvPr>
          <p:cNvGrpSpPr/>
          <p:nvPr/>
        </p:nvGrpSpPr>
        <p:grpSpPr>
          <a:xfrm>
            <a:off x="1224031" y="996434"/>
            <a:ext cx="6441983" cy="5156379"/>
            <a:chOff x="1224031" y="996434"/>
            <a:chExt cx="6441983" cy="515637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002C5C5-A8BD-4FF9-8ADE-F1B73FB89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2702" y="996434"/>
              <a:ext cx="5883312" cy="51563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887D5F6-947E-46F4-86A1-CA98CC24C988}"/>
                    </a:ext>
                  </a:extLst>
                </p:cNvPr>
                <p:cNvSpPr txBox="1"/>
                <p:nvPr/>
              </p:nvSpPr>
              <p:spPr>
                <a:xfrm>
                  <a:off x="2199439" y="2278221"/>
                  <a:ext cx="932050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𝑔𝑑𝑝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887D5F6-947E-46F4-86A1-CA98CC24C9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9439" y="2278221"/>
                  <a:ext cx="9320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7190" r="-654" b="-3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947B29-585F-4485-A7F6-65C20A568752}"/>
                </a:ext>
              </a:extLst>
            </p:cNvPr>
            <p:cNvSpPr txBox="1"/>
            <p:nvPr/>
          </p:nvSpPr>
          <p:spPr>
            <a:xfrm>
              <a:off x="1224031" y="1451397"/>
              <a:ext cx="430887" cy="4272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Log transformation </a:t>
              </a:r>
              <a:r>
                <a:rPr lang="ko-KR" altLang="en-US" sz="1600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하의 </a:t>
              </a:r>
              <a:r>
                <a:rPr lang="en-US" altLang="ko-KR" sz="1600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scatter plot</a:t>
              </a:r>
              <a:endParaRPr lang="ko-KR" altLang="en-US" sz="1600" dirty="0">
                <a:solidFill>
                  <a:srgbClr val="46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0B4ED33-CA34-4EE1-B87D-2BF831745472}"/>
                    </a:ext>
                  </a:extLst>
                </p:cNvPr>
                <p:cNvSpPr txBox="1"/>
                <p:nvPr/>
              </p:nvSpPr>
              <p:spPr>
                <a:xfrm>
                  <a:off x="5304604" y="5884547"/>
                  <a:ext cx="789062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h𝑖𝑣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0B4ED33-CA34-4EE1-B87D-2BF8317454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4604" y="5884547"/>
                  <a:ext cx="789062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8462" r="-769" b="-317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63AB478-1006-4601-BE5E-03EF66FC3C04}"/>
                    </a:ext>
                  </a:extLst>
                </p:cNvPr>
                <p:cNvSpPr txBox="1"/>
                <p:nvPr/>
              </p:nvSpPr>
              <p:spPr>
                <a:xfrm>
                  <a:off x="3785848" y="5891302"/>
                  <a:ext cx="816698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𝑐𝑜</m:t>
                            </m:r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63AB478-1006-4601-BE5E-03EF66FC3C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848" y="5891302"/>
                  <a:ext cx="816698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8209" r="-746" b="-317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367B955-D92E-4FCC-B0F9-E0D3F34F3B90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10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75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6" grpId="0" animBg="1"/>
      <p:bldP spid="2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-1" y="89172"/>
            <a:ext cx="5631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Log transformation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8A3C2-132E-4D20-BAFB-2CF8DDDD29F8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DD4722-81FD-419A-96DE-2AF79D2D61D5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11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03EB508-9FD1-46FE-AF26-E33106288C6F}"/>
              </a:ext>
            </a:extLst>
          </p:cNvPr>
          <p:cNvGrpSpPr/>
          <p:nvPr/>
        </p:nvGrpSpPr>
        <p:grpSpPr>
          <a:xfrm>
            <a:off x="179940" y="1229619"/>
            <a:ext cx="8356531" cy="4487933"/>
            <a:chOff x="179940" y="1229619"/>
            <a:chExt cx="8356531" cy="4487933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44907AF-8A0B-4CD5-8B29-412629B9CF81}"/>
                </a:ext>
              </a:extLst>
            </p:cNvPr>
            <p:cNvGrpSpPr/>
            <p:nvPr/>
          </p:nvGrpSpPr>
          <p:grpSpPr>
            <a:xfrm>
              <a:off x="179940" y="1229619"/>
              <a:ext cx="8356531" cy="4487933"/>
              <a:chOff x="229214" y="1229619"/>
              <a:chExt cx="8356531" cy="4487933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5CA1BECD-EF52-414C-AED5-679BC4AEB4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214" y="1229619"/>
                <a:ext cx="8356531" cy="4487933"/>
              </a:xfrm>
              <a:prstGeom prst="rect">
                <a:avLst/>
              </a:prstGeom>
            </p:spPr>
          </p:pic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85DE00A6-39BC-4367-BE8D-20DD00AA4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1357" y="1537252"/>
                <a:ext cx="3074504" cy="3246783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38F5449-E193-4C4C-ABD5-D705B26A5BD6}"/>
                </a:ext>
              </a:extLst>
            </p:cNvPr>
            <p:cNvCxnSpPr>
              <a:cxnSpLocks/>
            </p:cNvCxnSpPr>
            <p:nvPr/>
          </p:nvCxnSpPr>
          <p:spPr>
            <a:xfrm>
              <a:off x="847725" y="3051003"/>
              <a:ext cx="3263912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7889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8A3C2-132E-4D20-BAFB-2CF8DDDD29F8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606CD0-2033-4D45-AE6F-BAA7D2C0D9E7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12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11DA96-40CF-4395-80E4-14A675B529AF}"/>
              </a:ext>
            </a:extLst>
          </p:cNvPr>
          <p:cNvSpPr txBox="1"/>
          <p:nvPr/>
        </p:nvSpPr>
        <p:spPr>
          <a:xfrm>
            <a:off x="-1" y="89172"/>
            <a:ext cx="5631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Log transformation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416A56A-78C1-4736-9584-ABC0A36050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74" r="6490"/>
          <a:stretch/>
        </p:blipFill>
        <p:spPr>
          <a:xfrm>
            <a:off x="4512050" y="1558534"/>
            <a:ext cx="4091679" cy="427242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2164177-BE61-44C5-803C-F2678CCCBB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28" r="4398"/>
          <a:stretch/>
        </p:blipFill>
        <p:spPr>
          <a:xfrm>
            <a:off x="255546" y="1558535"/>
            <a:ext cx="4091167" cy="427242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FFAB74B-C621-4F6F-AED1-54FC6FD658EA}"/>
              </a:ext>
            </a:extLst>
          </p:cNvPr>
          <p:cNvSpPr txBox="1"/>
          <p:nvPr/>
        </p:nvSpPr>
        <p:spPr>
          <a:xfrm>
            <a:off x="731707" y="1045916"/>
            <a:ext cx="313884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기존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model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17865A-0AD4-487A-A401-FC69A110886B}"/>
              </a:ext>
            </a:extLst>
          </p:cNvPr>
          <p:cNvSpPr txBox="1"/>
          <p:nvPr/>
        </p:nvSpPr>
        <p:spPr>
          <a:xfrm>
            <a:off x="4988467" y="1045916"/>
            <a:ext cx="313884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log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transformation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model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BB56E81-4DDF-49CA-A900-9388DB80BBAE}"/>
              </a:ext>
            </a:extLst>
          </p:cNvPr>
          <p:cNvCxnSpPr/>
          <p:nvPr/>
        </p:nvCxnSpPr>
        <p:spPr>
          <a:xfrm>
            <a:off x="255546" y="5579165"/>
            <a:ext cx="409116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3EFEBB9-CE97-45A7-9A3C-817EE9397CF5}"/>
              </a:ext>
            </a:extLst>
          </p:cNvPr>
          <p:cNvCxnSpPr/>
          <p:nvPr/>
        </p:nvCxnSpPr>
        <p:spPr>
          <a:xfrm>
            <a:off x="4502874" y="5612295"/>
            <a:ext cx="409116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68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F07E2-3AD3-4E3A-A218-FDBA6032E541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C9A87B2-8923-4972-B522-F877232BE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28" y="1231802"/>
            <a:ext cx="7172325" cy="2571750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38B1E14-2269-4C3A-8222-00D4117C1EFE}"/>
              </a:ext>
            </a:extLst>
          </p:cNvPr>
          <p:cNvSpPr/>
          <p:nvPr/>
        </p:nvSpPr>
        <p:spPr>
          <a:xfrm>
            <a:off x="886837" y="3494325"/>
            <a:ext cx="1692591" cy="3331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9574551-F5E8-4329-9DC9-98C10F466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61" y="4144954"/>
            <a:ext cx="7211258" cy="199976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8C5D070-74EE-4C86-AC9D-348F054A4C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13"/>
          <a:stretch/>
        </p:blipFill>
        <p:spPr>
          <a:xfrm>
            <a:off x="856453" y="1188618"/>
            <a:ext cx="7211258" cy="286056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B95285D-40CD-4EA7-9471-22B1226BA887}"/>
              </a:ext>
            </a:extLst>
          </p:cNvPr>
          <p:cNvSpPr txBox="1"/>
          <p:nvPr/>
        </p:nvSpPr>
        <p:spPr>
          <a:xfrm>
            <a:off x="863313" y="784474"/>
            <a:ext cx="313884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~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pre+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C73C157-BAF1-48DC-9C6D-5814EBE6C8DB}"/>
              </a:ext>
            </a:extLst>
          </p:cNvPr>
          <p:cNvCxnSpPr>
            <a:cxnSpLocks/>
          </p:cNvCxnSpPr>
          <p:nvPr/>
        </p:nvCxnSpPr>
        <p:spPr>
          <a:xfrm>
            <a:off x="876565" y="3803552"/>
            <a:ext cx="673018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4D4DDBF-EE10-45B6-820F-A362D1F5795D}"/>
              </a:ext>
            </a:extLst>
          </p:cNvPr>
          <p:cNvSpPr/>
          <p:nvPr/>
        </p:nvSpPr>
        <p:spPr>
          <a:xfrm>
            <a:off x="4333461" y="5194852"/>
            <a:ext cx="940904" cy="609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223BD9-DBF4-4423-9A92-3ECC8B1DCD1C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13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161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F07E2-3AD3-4E3A-A218-FDBA6032E541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9809ECA-2A04-4C7E-86A5-BEF94D4846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11"/>
          <a:stretch/>
        </p:blipFill>
        <p:spPr>
          <a:xfrm>
            <a:off x="863313" y="1189094"/>
            <a:ext cx="7008477" cy="291908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32D8F51-6ECB-463C-9E71-284F3018D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3" y="4174241"/>
            <a:ext cx="7008477" cy="206640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C867E50-9BD4-45E2-BEC5-8B824F2983AB}"/>
              </a:ext>
            </a:extLst>
          </p:cNvPr>
          <p:cNvSpPr txBox="1"/>
          <p:nvPr/>
        </p:nvSpPr>
        <p:spPr>
          <a:xfrm>
            <a:off x="863314" y="784474"/>
            <a:ext cx="548447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~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pre+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ter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ob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A907EA4-D29F-469E-8CCA-3ABC544AD969}"/>
              </a:ext>
            </a:extLst>
          </p:cNvPr>
          <p:cNvCxnSpPr>
            <a:cxnSpLocks/>
          </p:cNvCxnSpPr>
          <p:nvPr/>
        </p:nvCxnSpPr>
        <p:spPr>
          <a:xfrm>
            <a:off x="876565" y="3922820"/>
            <a:ext cx="673018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388AD37-EB71-4A9C-8CFE-C14132C47371}"/>
              </a:ext>
            </a:extLst>
          </p:cNvPr>
          <p:cNvSpPr/>
          <p:nvPr/>
        </p:nvSpPr>
        <p:spPr>
          <a:xfrm>
            <a:off x="4227445" y="5605669"/>
            <a:ext cx="689112" cy="609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59D572-6006-4F6A-AC55-00F0721AB9F5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14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910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991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 </a:t>
            </a:r>
            <a:r>
              <a:rPr lang="en-US" altLang="ko-KR" sz="16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(log transformation)</a:t>
            </a:r>
            <a:endParaRPr lang="en-US" altLang="ko-KR" sz="22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F07E2-3AD3-4E3A-A218-FDBA6032E541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612379-0C81-4E9A-91A9-F108B7EEC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3" y="1303713"/>
            <a:ext cx="6600825" cy="2552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2783BB-6343-4F52-A0C7-5E6E88CF7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3" y="4114292"/>
            <a:ext cx="6600826" cy="18927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0F9357-69BE-4A5E-8983-DA85467D0439}"/>
              </a:ext>
            </a:extLst>
          </p:cNvPr>
          <p:cNvSpPr txBox="1"/>
          <p:nvPr/>
        </p:nvSpPr>
        <p:spPr>
          <a:xfrm>
            <a:off x="863313" y="784474"/>
            <a:ext cx="570976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~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10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pre+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F3E3AAA-100A-47D0-BD7C-FDB2C12E7088}"/>
              </a:ext>
            </a:extLst>
          </p:cNvPr>
          <p:cNvSpPr/>
          <p:nvPr/>
        </p:nvSpPr>
        <p:spPr>
          <a:xfrm>
            <a:off x="876564" y="3547181"/>
            <a:ext cx="1601592" cy="31362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6E968D-134E-4896-8269-85CB3368D1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02"/>
          <a:stretch/>
        </p:blipFill>
        <p:spPr>
          <a:xfrm>
            <a:off x="863312" y="1295111"/>
            <a:ext cx="6600826" cy="2587982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1D5ED15-4301-4497-A6A4-2DFB9DE26038}"/>
              </a:ext>
            </a:extLst>
          </p:cNvPr>
          <p:cNvCxnSpPr>
            <a:cxnSpLocks/>
          </p:cNvCxnSpPr>
          <p:nvPr/>
        </p:nvCxnSpPr>
        <p:spPr>
          <a:xfrm>
            <a:off x="863313" y="3657780"/>
            <a:ext cx="62531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BDAB10F-5102-455B-A7C3-109BC3DEAD82}"/>
              </a:ext>
            </a:extLst>
          </p:cNvPr>
          <p:cNvSpPr/>
          <p:nvPr/>
        </p:nvSpPr>
        <p:spPr>
          <a:xfrm>
            <a:off x="3949148" y="5020891"/>
            <a:ext cx="689112" cy="609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892743-8135-40C2-9123-66490596AFD1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15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21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41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 </a:t>
            </a:r>
            <a:r>
              <a:rPr lang="en-US" altLang="ko-KR" sz="16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(log transformation)</a:t>
            </a:r>
            <a:endParaRPr lang="en-US" altLang="ko-KR" sz="22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F07E2-3AD3-4E3A-A218-FDBA6032E541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497C62E-F877-42A6-AA32-34F128D87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2" y="4302557"/>
            <a:ext cx="6547138" cy="184446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E4BF408-E399-4515-BD31-896EA01F64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4"/>
          <a:stretch/>
        </p:blipFill>
        <p:spPr>
          <a:xfrm>
            <a:off x="863312" y="1295111"/>
            <a:ext cx="6547138" cy="28353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ADBD9A-0EFB-4F6F-80C3-0963E0A2C5E7}"/>
              </a:ext>
            </a:extLst>
          </p:cNvPr>
          <p:cNvSpPr txBox="1"/>
          <p:nvPr/>
        </p:nvSpPr>
        <p:spPr>
          <a:xfrm>
            <a:off x="863313" y="784474"/>
            <a:ext cx="711449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~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10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pre+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ter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co2 +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E42664F-A828-49CF-A5D1-A1070D68F34E}"/>
              </a:ext>
            </a:extLst>
          </p:cNvPr>
          <p:cNvCxnSpPr>
            <a:cxnSpLocks/>
          </p:cNvCxnSpPr>
          <p:nvPr/>
        </p:nvCxnSpPr>
        <p:spPr>
          <a:xfrm>
            <a:off x="889817" y="3949333"/>
            <a:ext cx="601456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731834E-8971-41F6-92F4-7CEC2C505147}"/>
              </a:ext>
            </a:extLst>
          </p:cNvPr>
          <p:cNvSpPr/>
          <p:nvPr/>
        </p:nvSpPr>
        <p:spPr>
          <a:xfrm>
            <a:off x="3792325" y="5592417"/>
            <a:ext cx="689112" cy="55460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624519-CD5E-4C83-9A05-747F4AEB67D3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16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54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2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Multicollinearity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B24E87-DBA8-40E1-8652-F42F9DEB03B4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078D94D-8026-44A1-9C4E-6DB1B5404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83" y="2857982"/>
            <a:ext cx="4257675" cy="4476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5FDAD22-7838-4202-9D1B-E7A9697DD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61" y="4260586"/>
            <a:ext cx="5248275" cy="14287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00035A6-491D-47AE-AE33-7A92490C4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61" y="5848776"/>
            <a:ext cx="4857750" cy="4286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14C7572-60A8-418F-AC3E-D1766D073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9" y="1249924"/>
            <a:ext cx="5505450" cy="143827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1F01872-B77B-46BB-92A6-E94D9F396AEC}"/>
              </a:ext>
            </a:extLst>
          </p:cNvPr>
          <p:cNvCxnSpPr/>
          <p:nvPr/>
        </p:nvCxnSpPr>
        <p:spPr>
          <a:xfrm>
            <a:off x="-2" y="3545896"/>
            <a:ext cx="8719931" cy="0"/>
          </a:xfrm>
          <a:prstGeom prst="line">
            <a:avLst/>
          </a:prstGeom>
          <a:ln w="38100">
            <a:solidFill>
              <a:srgbClr val="9019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B5751C9-0BBA-46A8-A2F0-A325BF789876}"/>
              </a:ext>
            </a:extLst>
          </p:cNvPr>
          <p:cNvSpPr txBox="1"/>
          <p:nvPr/>
        </p:nvSpPr>
        <p:spPr>
          <a:xfrm>
            <a:off x="914760" y="810136"/>
            <a:ext cx="524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&lt;non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log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transformation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reduced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model&gt;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5ABE2-F6FD-49EC-80F4-33CD45702DFF}"/>
              </a:ext>
            </a:extLst>
          </p:cNvPr>
          <p:cNvSpPr txBox="1"/>
          <p:nvPr/>
        </p:nvSpPr>
        <p:spPr>
          <a:xfrm>
            <a:off x="914759" y="3841683"/>
            <a:ext cx="496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&lt;log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transformation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reduced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model&gt;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73B897-43E6-4757-86F3-596C13AF76F3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17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238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2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Model selection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C2F8A9-7BEA-4603-96BE-110B0655022E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DB61B7-E80A-4028-9005-FC5ACDCA6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3" y="735680"/>
            <a:ext cx="2788625" cy="1874576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347867-89F8-4DBF-9DC5-84CD3F0D6D46}"/>
              </a:ext>
            </a:extLst>
          </p:cNvPr>
          <p:cNvCxnSpPr>
            <a:cxnSpLocks/>
          </p:cNvCxnSpPr>
          <p:nvPr/>
        </p:nvCxnSpPr>
        <p:spPr>
          <a:xfrm>
            <a:off x="666801" y="1672176"/>
            <a:ext cx="255407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95872D-7083-4C9C-889C-3AD04E61C9F1}"/>
              </a:ext>
            </a:extLst>
          </p:cNvPr>
          <p:cNvCxnSpPr>
            <a:cxnSpLocks/>
          </p:cNvCxnSpPr>
          <p:nvPr/>
        </p:nvCxnSpPr>
        <p:spPr>
          <a:xfrm flipV="1">
            <a:off x="641089" y="2610256"/>
            <a:ext cx="2579783" cy="1474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5800E882-206A-4DF0-9EC3-983080FDB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518395"/>
            <a:ext cx="9451456" cy="163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DFCFEC-4473-4475-9E4F-EE647E04A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21" y="4408325"/>
            <a:ext cx="10048312" cy="733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1D36B6E-A709-4079-8EF3-F6F4BE3F1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C3B4844-EB83-4251-9F47-87C10A07C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79906638-874F-45C9-9E16-B2A7FAA26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21" y="4600538"/>
            <a:ext cx="6751846" cy="99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7" name="_x203216440" descr="DRW00007b0c43e8">
            <a:extLst>
              <a:ext uri="{FF2B5EF4-FFF2-40B4-BE49-F238E27FC236}">
                <a16:creationId xmlns:a16="http://schemas.microsoft.com/office/drawing/2014/main" id="{68DB02AE-4C6B-4315-A430-F5C3DFF37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53" y="5733313"/>
            <a:ext cx="5675146" cy="57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16">
            <a:extLst>
              <a:ext uri="{FF2B5EF4-FFF2-40B4-BE49-F238E27FC236}">
                <a16:creationId xmlns:a16="http://schemas.microsoft.com/office/drawing/2014/main" id="{282D5FF5-6F6E-476B-A0C6-5FE75E64E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92" y="2915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9" name="_x201340352" descr="EMB00003b34444e">
            <a:extLst>
              <a:ext uri="{FF2B5EF4-FFF2-40B4-BE49-F238E27FC236}">
                <a16:creationId xmlns:a16="http://schemas.microsoft.com/office/drawing/2014/main" id="{F54CEA6E-FE6C-41F7-91EE-BD9370675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51" r="7277" b="1"/>
          <a:stretch/>
        </p:blipFill>
        <p:spPr bwMode="auto">
          <a:xfrm>
            <a:off x="655231" y="2668456"/>
            <a:ext cx="5673068" cy="300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FFA62AA-08A3-4AD5-AADD-1A7285A6C1FB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18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221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 L 0.25 0.25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97 0.06528 L 0.24983 0.31528 " pathEditMode="relative" rAng="0" ptsTypes="AA">
                                      <p:cBhvr>
                                        <p:cTn id="8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1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10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7.40741E-7 L -0.00261 -0.1787 " pathEditMode="relative" rAng="0" ptsTypes="AA">
                                      <p:cBhvr>
                                        <p:cTn id="36" dur="1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893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-0.00538 -0.19977 " pathEditMode="relative" rAng="0" ptsTypes="AA">
                                      <p:cBhvr>
                                        <p:cTn id="38" dur="1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03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한계점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endParaRPr lang="en-US" altLang="ko-KR" sz="22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C983CE-10B6-462E-8119-6245A96CB484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ECBCD1-7C0B-4B3F-81EB-25D69DDC3464}"/>
              </a:ext>
            </a:extLst>
          </p:cNvPr>
          <p:cNvSpPr txBox="1"/>
          <p:nvPr/>
        </p:nvSpPr>
        <p:spPr>
          <a:xfrm>
            <a:off x="600501" y="1282890"/>
            <a:ext cx="189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시점 통일 불가능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70DF2C-73D9-4377-A708-AE2F6B4F3311}"/>
              </a:ext>
            </a:extLst>
          </p:cNvPr>
          <p:cNvSpPr txBox="1"/>
          <p:nvPr/>
        </p:nvSpPr>
        <p:spPr>
          <a:xfrm>
            <a:off x="600501" y="1707795"/>
            <a:ext cx="309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Log transformation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순서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9E153-4128-48F0-BD18-43BBB512AD97}"/>
              </a:ext>
            </a:extLst>
          </p:cNvPr>
          <p:cNvSpPr txBox="1"/>
          <p:nvPr/>
        </p:nvSpPr>
        <p:spPr>
          <a:xfrm>
            <a:off x="600501" y="2132700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Heteroscedasticity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처리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 WLS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0A11E2-1F24-4939-8800-6C3FAA551A71}"/>
              </a:ext>
            </a:extLst>
          </p:cNvPr>
          <p:cNvSpPr txBox="1"/>
          <p:nvPr/>
        </p:nvSpPr>
        <p:spPr>
          <a:xfrm>
            <a:off x="600501" y="2557605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BIC, Mallow </a:t>
            </a:r>
            <a:r>
              <a:rPr lang="en-US" altLang="ko-KR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Cp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차이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A8C7E2-2456-4212-9805-D6D35D4C091D}"/>
              </a:ext>
            </a:extLst>
          </p:cNvPr>
          <p:cNvSpPr txBox="1"/>
          <p:nvPr/>
        </p:nvSpPr>
        <p:spPr>
          <a:xfrm>
            <a:off x="600501" y="2970390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Obesity cluster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1F31EC-B69B-46AE-8FA1-B05B6C58160A}"/>
              </a:ext>
            </a:extLst>
          </p:cNvPr>
          <p:cNvSpPr txBox="1"/>
          <p:nvPr/>
        </p:nvSpPr>
        <p:spPr>
          <a:xfrm>
            <a:off x="600500" y="3395295"/>
            <a:ext cx="404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Smoking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beta coefficient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차이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193120-ABAE-4113-8FD6-2EA8C1C3F182}"/>
              </a:ext>
            </a:extLst>
          </p:cNvPr>
          <p:cNvSpPr txBox="1"/>
          <p:nvPr/>
        </p:nvSpPr>
        <p:spPr>
          <a:xfrm>
            <a:off x="600501" y="3820200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 수명과 사회적 요건 간의 관계 해석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6E9F896-E465-4E73-B56A-A4D15593E4CD}"/>
              </a:ext>
            </a:extLst>
          </p:cNvPr>
          <p:cNvGrpSpPr/>
          <p:nvPr/>
        </p:nvGrpSpPr>
        <p:grpSpPr>
          <a:xfrm>
            <a:off x="2740247" y="1023008"/>
            <a:ext cx="5675146" cy="4261928"/>
            <a:chOff x="2740247" y="1023008"/>
            <a:chExt cx="5675146" cy="4261928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82A00B1C-3294-4AB3-806D-22A6CDD8C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523" y="1023008"/>
              <a:ext cx="3495675" cy="3438525"/>
            </a:xfrm>
            <a:prstGeom prst="rect">
              <a:avLst/>
            </a:prstGeom>
          </p:spPr>
        </p:pic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70B5C0A-9934-4C2D-86D3-E3F2649C6342}"/>
                </a:ext>
              </a:extLst>
            </p:cNvPr>
            <p:cNvGrpSpPr/>
            <p:nvPr/>
          </p:nvGrpSpPr>
          <p:grpSpPr>
            <a:xfrm>
              <a:off x="2740247" y="4706007"/>
              <a:ext cx="5675146" cy="578929"/>
              <a:chOff x="2740247" y="4706007"/>
              <a:chExt cx="5675146" cy="578929"/>
            </a:xfrm>
          </p:grpSpPr>
          <p:pic>
            <p:nvPicPr>
              <p:cNvPr id="28" name="_x203216440" descr="DRW00007b0c43e8">
                <a:extLst>
                  <a:ext uri="{FF2B5EF4-FFF2-40B4-BE49-F238E27FC236}">
                    <a16:creationId xmlns:a16="http://schemas.microsoft.com/office/drawing/2014/main" id="{E8AEE586-E393-4ED2-9560-D2887E9818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0247" y="4706007"/>
                <a:ext cx="5675146" cy="5789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E5999683-7744-4B4A-B1CC-AD52C9F94F14}"/>
                  </a:ext>
                </a:extLst>
              </p:cNvPr>
              <p:cNvSpPr/>
              <p:nvPr/>
            </p:nvSpPr>
            <p:spPr>
              <a:xfrm>
                <a:off x="4312693" y="5038223"/>
                <a:ext cx="1146411" cy="246713"/>
              </a:xfrm>
              <a:prstGeom prst="roundRect">
                <a:avLst/>
              </a:prstGeom>
              <a:noFill/>
              <a:ln w="28575">
                <a:solidFill>
                  <a:srgbClr val="9019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C34A89E0-3E97-4FCC-B920-08777B6BF1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22839" y="1316633"/>
            <a:ext cx="8324850" cy="3981450"/>
          </a:xfrm>
          <a:prstGeom prst="rect">
            <a:avLst/>
          </a:prstGeom>
        </p:spPr>
      </p:pic>
      <p:grpSp>
        <p:nvGrpSpPr>
          <p:cNvPr id="94" name="그룹 93">
            <a:extLst>
              <a:ext uri="{FF2B5EF4-FFF2-40B4-BE49-F238E27FC236}">
                <a16:creationId xmlns:a16="http://schemas.microsoft.com/office/drawing/2014/main" id="{4FF616EB-C5C5-4C59-A484-8B5CFC60836D}"/>
              </a:ext>
            </a:extLst>
          </p:cNvPr>
          <p:cNvGrpSpPr/>
          <p:nvPr/>
        </p:nvGrpSpPr>
        <p:grpSpPr>
          <a:xfrm>
            <a:off x="4490113" y="2483914"/>
            <a:ext cx="1196979" cy="2531449"/>
            <a:chOff x="-1208616" y="2540141"/>
            <a:chExt cx="1196979" cy="2531449"/>
          </a:xfrm>
        </p:grpSpPr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E677E728-44E7-4943-A251-1CBDCE4968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08616" y="2540141"/>
              <a:ext cx="1196979" cy="110430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연결선: 꺾임 95">
              <a:extLst>
                <a:ext uri="{FF2B5EF4-FFF2-40B4-BE49-F238E27FC236}">
                  <a16:creationId xmlns:a16="http://schemas.microsoft.com/office/drawing/2014/main" id="{DE8E3AD2-543E-4839-8BC2-8C6F1EDBDF7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1611137" y="4070580"/>
              <a:ext cx="1430826" cy="571194"/>
            </a:xfrm>
            <a:prstGeom prst="bentConnector3">
              <a:avLst>
                <a:gd name="adj1" fmla="val 400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597C5A39-E68C-4E02-ADB0-1EE6D6DD3537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19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77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0.92673 -0.00139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3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01910"/>
              </a:solidFill>
            </a:endParaRPr>
          </a:p>
        </p:txBody>
      </p:sp>
      <p:sp>
        <p:nvSpPr>
          <p:cNvPr id="3" name="한쪽 모서리는 잘리고 다른 쪽 모서리는 둥근 사각형 2"/>
          <p:cNvSpPr/>
          <p:nvPr/>
        </p:nvSpPr>
        <p:spPr>
          <a:xfrm rot="10800000">
            <a:off x="0" y="-1"/>
            <a:ext cx="9144000" cy="6855791"/>
          </a:xfrm>
          <a:prstGeom prst="snipRoundRect">
            <a:avLst>
              <a:gd name="adj1" fmla="val 0"/>
              <a:gd name="adj2" fmla="val 10415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2253162" y="331853"/>
            <a:ext cx="6368324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C96D6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1.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NA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제거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2.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KNN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3.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Data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set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C96D6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1.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Assumption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2.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Outlier &amp; Influential Point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3.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Log transformation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4.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5.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Multicollinearity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6.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Model selection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C96D6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03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한계점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750" y="331853"/>
            <a:ext cx="20574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목</a:t>
            </a:r>
            <a:endParaRPr lang="en-US" altLang="ko-KR" sz="6000" dirty="0">
              <a:solidFill>
                <a:srgbClr val="90191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sz="60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차</a:t>
            </a:r>
            <a:endParaRPr lang="ko-KR" altLang="en-US" sz="3600" dirty="0">
              <a:solidFill>
                <a:srgbClr val="90191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A21ADA8-4B88-44A8-B870-D5EC68468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3A4EC8B-8F40-4BDA-ADDD-9C0280F9C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768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2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322638" y="3687693"/>
            <a:ext cx="3068637" cy="0"/>
          </a:xfrm>
          <a:prstGeom prst="line">
            <a:avLst/>
          </a:prstGeom>
          <a:ln>
            <a:solidFill>
              <a:srgbClr val="2D2E2D">
                <a:alpha val="2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EADB96F8-87F4-478F-A42D-2A4B70E323E4}"/>
              </a:ext>
            </a:extLst>
          </p:cNvPr>
          <p:cNvGrpSpPr/>
          <p:nvPr/>
        </p:nvGrpSpPr>
        <p:grpSpPr>
          <a:xfrm>
            <a:off x="3201889" y="2979807"/>
            <a:ext cx="3625851" cy="707886"/>
            <a:chOff x="3141663" y="2979807"/>
            <a:chExt cx="3625851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F2A9FF-B78A-4C89-BD8E-6FC3F2DDB257}"/>
                </a:ext>
              </a:extLst>
            </p:cNvPr>
            <p:cNvSpPr txBox="1"/>
            <p:nvPr/>
          </p:nvSpPr>
          <p:spPr>
            <a:xfrm>
              <a:off x="3141663" y="2979807"/>
              <a:ext cx="36258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901910"/>
                  </a:solidFill>
                  <a:effectLst/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T</a:t>
              </a:r>
              <a:r>
                <a:rPr lang="en-US" altLang="ko-KR" sz="4000" dirty="0">
                  <a:solidFill>
                    <a:srgbClr val="C96D6D"/>
                  </a:solidFill>
                  <a:effectLst/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hank</a:t>
              </a:r>
              <a:r>
                <a:rPr lang="en-US" altLang="ko-KR" sz="4000" dirty="0">
                  <a:solidFill>
                    <a:srgbClr val="2D2E2D"/>
                  </a:solidFill>
                  <a:effectLst/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 You</a:t>
              </a:r>
              <a:endParaRPr lang="ko-KR" altLang="en-US" sz="4000" dirty="0">
                <a:solidFill>
                  <a:srgbClr val="2D2E2D"/>
                </a:solidFill>
                <a:effectLst/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3B383D7-99BA-4A62-85CB-8FC01EB796F7}"/>
                </a:ext>
              </a:extLst>
            </p:cNvPr>
            <p:cNvCxnSpPr/>
            <p:nvPr/>
          </p:nvCxnSpPr>
          <p:spPr>
            <a:xfrm>
              <a:off x="3246438" y="3687693"/>
              <a:ext cx="3068637" cy="0"/>
            </a:xfrm>
            <a:prstGeom prst="line">
              <a:avLst/>
            </a:prstGeom>
            <a:ln>
              <a:solidFill>
                <a:srgbClr val="2D2E2D">
                  <a:alpha val="2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264193CB-B9D3-4C9D-B691-695EE46DEE36}"/>
              </a:ext>
            </a:extLst>
          </p:cNvPr>
          <p:cNvSpPr/>
          <p:nvPr/>
        </p:nvSpPr>
        <p:spPr>
          <a:xfrm rot="5400000">
            <a:off x="3028392" y="2861634"/>
            <a:ext cx="346992" cy="352623"/>
          </a:xfrm>
          <a:prstGeom prst="triangle">
            <a:avLst>
              <a:gd name="adj" fmla="val 0"/>
            </a:avLst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9C796-6AAF-4E96-9B2D-18A14A3918F1}"/>
              </a:ext>
            </a:extLst>
          </p:cNvPr>
          <p:cNvSpPr txBox="1"/>
          <p:nvPr/>
        </p:nvSpPr>
        <p:spPr>
          <a:xfrm>
            <a:off x="437320" y="4913174"/>
            <a:ext cx="8269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200" dirty="0"/>
              <a:t>1.  </a:t>
            </a:r>
            <a:r>
              <a:rPr lang="ko-KR" altLang="en-US" sz="1200" dirty="0" err="1"/>
              <a:t>김명중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박범조</a:t>
            </a:r>
            <a:r>
              <a:rPr lang="en-US" altLang="ko-KR" sz="1200" dirty="0"/>
              <a:t>. R</a:t>
            </a:r>
            <a:r>
              <a:rPr lang="ko-KR" altLang="en-US" sz="1200" dirty="0"/>
              <a:t>을 이용한 </a:t>
            </a:r>
            <a:r>
              <a:rPr lang="ko-KR" altLang="en-US" sz="1200" dirty="0" err="1"/>
              <a:t>분위수회귀</a:t>
            </a:r>
            <a:r>
              <a:rPr lang="ko-KR" altLang="en-US" sz="1200" dirty="0"/>
              <a:t> 분석： 경제외적 요인이 기대수명에 미치는 영향</a:t>
            </a:r>
            <a:r>
              <a:rPr lang="en-US" altLang="ko-KR" sz="1200" dirty="0"/>
              <a:t>,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	 </a:t>
            </a:r>
            <a:r>
              <a:rPr lang="en-US" altLang="ko-KR" sz="1200" dirty="0"/>
              <a:t>DKU </a:t>
            </a:r>
            <a:r>
              <a:rPr lang="ko-KR" altLang="en-US" sz="1200" dirty="0"/>
              <a:t>미래산업연구소</a:t>
            </a:r>
            <a:r>
              <a:rPr lang="en-US" altLang="ko-KR" sz="1200" dirty="0"/>
              <a:t>_ </a:t>
            </a:r>
            <a:r>
              <a:rPr lang="ko-KR" altLang="en-US" sz="1200" dirty="0"/>
              <a:t>단국대학교 산업연구 </a:t>
            </a:r>
            <a:r>
              <a:rPr lang="en-US" altLang="ko-KR" sz="1200" dirty="0"/>
              <a:t>37</a:t>
            </a:r>
            <a:r>
              <a:rPr lang="ko-KR" altLang="en-US" sz="1200" dirty="0"/>
              <a:t>권 </a:t>
            </a:r>
            <a:r>
              <a:rPr lang="en-US" altLang="ko-KR" sz="1200" dirty="0"/>
              <a:t>2</a:t>
            </a:r>
            <a:r>
              <a:rPr lang="ko-KR" altLang="en-US" sz="1200" dirty="0"/>
              <a:t>호</a:t>
            </a:r>
            <a:r>
              <a:rPr lang="en-US" altLang="ko-KR" sz="1200" dirty="0"/>
              <a:t>, 2013, p33-68.</a:t>
            </a:r>
            <a:endParaRPr lang="ko-KR" altLang="en-US" sz="1200" dirty="0"/>
          </a:p>
          <a:p>
            <a:pPr marL="228600" indent="-228600" fontAlgn="base">
              <a:buAutoNum type="arabicPeriod" startAt="2"/>
            </a:pPr>
            <a:r>
              <a:rPr lang="ko-KR" altLang="en-US" sz="1200" dirty="0" err="1"/>
              <a:t>최용옥</a:t>
            </a:r>
            <a:r>
              <a:rPr lang="en-US" altLang="ko-KR" sz="1200" dirty="0"/>
              <a:t>, </a:t>
            </a:r>
            <a:r>
              <a:rPr lang="ko-KR" altLang="en-US" sz="1200" dirty="0"/>
              <a:t>급속한 기대수명 증가의 함의</a:t>
            </a:r>
            <a:r>
              <a:rPr lang="en-US" altLang="ko-KR" sz="1200" dirty="0"/>
              <a:t>(Longevity Risk in Korea), KDI FOCUS, NO.69, </a:t>
            </a:r>
            <a:r>
              <a:rPr lang="ko-KR" altLang="en-US" sz="1200" dirty="0"/>
              <a:t>	</a:t>
            </a:r>
            <a:r>
              <a:rPr lang="en-US" altLang="ko-KR" sz="1200" dirty="0"/>
              <a:t>(Korea Development Institute), 2016, p3</a:t>
            </a:r>
          </a:p>
          <a:p>
            <a:pPr marL="228600" indent="-228600" fontAlgn="base">
              <a:buAutoNum type="arabicPeriod" startAt="2"/>
            </a:pPr>
            <a:r>
              <a:rPr lang="en-US" altLang="ko-KR" sz="1200" dirty="0"/>
              <a:t>https://data.worldbank.org</a:t>
            </a:r>
          </a:p>
          <a:p>
            <a:pPr marL="228600" indent="-228600" fontAlgn="base">
              <a:buAutoNum type="arabicPeriod" startAt="2"/>
            </a:pPr>
            <a:r>
              <a:rPr lang="en-US" altLang="ko-KR" sz="1200" dirty="0"/>
              <a:t>https://data.humdata.org/dataset/prevalence_of_hiv_total_of_population_aged_15-49/resource/c5f56338-471b-4aaf-b5b9-b1f7db160bc1</a:t>
            </a:r>
          </a:p>
          <a:p>
            <a:pPr marL="228600" indent="-228600" fontAlgn="base">
              <a:buAutoNum type="arabicPeriod" startAt="2"/>
            </a:pPr>
            <a:r>
              <a:rPr lang="en-US" altLang="ko-KR" sz="1200" dirty="0"/>
              <a:t>http://www.datamarket.kr/xe/board_BoGi29/9880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228600" indent="-228600" fontAlgn="base">
              <a:buAutoNum type="arabicPeriod" startAt="2"/>
            </a:pPr>
            <a:r>
              <a:rPr lang="en-US" altLang="ko-KR" sz="1200" dirty="0"/>
              <a:t>http://www.saedsayad.com/k_nearest_neighbors_reg.htm</a:t>
            </a:r>
            <a:r>
              <a:rPr lang="ko-KR" altLang="en-US" sz="1200" dirty="0"/>
              <a:t> 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7371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90819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00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목적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A9FE2-01EB-4406-A898-C4C8A4D2AEFC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03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78E79-5AF7-412C-884C-DEF07575CACB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D2126D-F2DE-4ABD-BA08-61A7C06DFA63}"/>
                  </a:ext>
                </a:extLst>
              </p:cNvPr>
              <p:cNvSpPr txBox="1"/>
              <p:nvPr/>
            </p:nvSpPr>
            <p:spPr>
              <a:xfrm>
                <a:off x="669295" y="1307267"/>
                <a:ext cx="742690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𝑙𝑖𝑓𝑒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𝑔𝑑𝑝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𝑠𝑎𝑛𝑖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𝑝𝑟𝑖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         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𝑡𝑒𝑟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𝑠𝑚𝑜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𝑜𝑏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𝑎𝑙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𝑐𝑜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h𝑖𝑣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D2126D-F2DE-4ABD-BA08-61A7C06DF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95" y="1307267"/>
                <a:ext cx="7426905" cy="738664"/>
              </a:xfrm>
              <a:prstGeom prst="rect">
                <a:avLst/>
              </a:prstGeom>
              <a:blipFill>
                <a:blip r:embed="rId2"/>
                <a:stretch>
                  <a:fillRect l="-1970" t="-12295" b="-237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8D6B756-1CAB-4477-9321-91993A7736B7}"/>
              </a:ext>
            </a:extLst>
          </p:cNvPr>
          <p:cNvSpPr txBox="1"/>
          <p:nvPr/>
        </p:nvSpPr>
        <p:spPr>
          <a:xfrm>
            <a:off x="669295" y="822166"/>
            <a:ext cx="7072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 수명과 사회적 요인 간의 관계 모델 적합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9494A-D080-4813-A70A-82E0B5A163E0}"/>
              </a:ext>
            </a:extLst>
          </p:cNvPr>
          <p:cNvSpPr txBox="1"/>
          <p:nvPr/>
        </p:nvSpPr>
        <p:spPr>
          <a:xfrm>
            <a:off x="669295" y="2504376"/>
            <a:ext cx="707666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A. life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expectancy at birth, total(year) / 2015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 per capita (current US$) / 2016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Improved sanitation facilities (% of population with access) / 2015</a:t>
            </a:r>
            <a:endParaRPr lang="ko-KR" altLang="en-US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D. pre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Gross enrollment ratio, pre-primary, both sex (%) / 2015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pri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Gross enrollment ratio, primary, both sex (%) / 2015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F. sec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Gross enrollment ratio. secondary, both sex (%) / 2015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ter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Gross enrollment ratio. tertiary, both sex (%) / 2015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smoking 2013 daily cigarette, both sexed, aged-standardized rate / 2013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ob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prevalence of obesity, BMI &gt;= 25, 18+, age-standardized estimate / 2016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J. al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Total alcohol consumption per capita </a:t>
            </a:r>
          </a:p>
          <a:p>
            <a:pPr fontAlgn="base">
              <a:lnSpc>
                <a:spcPct val="125000"/>
              </a:lnSpc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	(liters of pure alcohol, projected estimates, 15+ years of age) / 2015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K. co2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CO2 emissions (metric tons per capita) / 2014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Prevalence of HIV, total (% of population ages 15-49) / 2016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4948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78E79-5AF7-412C-884C-DEF07575CACB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A5A669-2834-440E-A0A3-966FFC664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91" y="99964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61B256-EF46-4D90-8EF7-ACE929675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91" y="372696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48815152" descr="EMB00002e9421c0">
            <a:extLst>
              <a:ext uri="{FF2B5EF4-FFF2-40B4-BE49-F238E27FC236}">
                <a16:creationId xmlns:a16="http://schemas.microsoft.com/office/drawing/2014/main" id="{894B390A-35D8-4A3E-B59F-61A368CB1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91" y="3500486"/>
            <a:ext cx="7923827" cy="253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827649-9D80-452D-8235-222EDEEC3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1" y="852350"/>
            <a:ext cx="3514725" cy="240982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476AB0F-D7C8-4865-862D-CE6069E1D36F}"/>
              </a:ext>
            </a:extLst>
          </p:cNvPr>
          <p:cNvSpPr/>
          <p:nvPr/>
        </p:nvSpPr>
        <p:spPr>
          <a:xfrm>
            <a:off x="2201309" y="1069334"/>
            <a:ext cx="647908" cy="218300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92D83C-B177-4D1D-9BD8-646B6EDAFB37}"/>
              </a:ext>
            </a:extLst>
          </p:cNvPr>
          <p:cNvSpPr txBox="1"/>
          <p:nvPr/>
        </p:nvSpPr>
        <p:spPr>
          <a:xfrm>
            <a:off x="0" y="90819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 err="1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NA </a:t>
            </a:r>
            <a:r>
              <a:rPr lang="ko-KR" altLang="en-US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제거</a:t>
            </a:r>
            <a:endParaRPr lang="en-US" altLang="ko-KR" sz="28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DA0B7A-287B-4BBE-A75F-6FB7B38C8F74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04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47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C55F9F3-960D-4D18-876B-62F766F73B62}"/>
              </a:ext>
            </a:extLst>
          </p:cNvPr>
          <p:cNvSpPr/>
          <p:nvPr/>
        </p:nvSpPr>
        <p:spPr>
          <a:xfrm>
            <a:off x="688791" y="2790232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10F4279-F6E9-4746-AADF-9528662BB250}"/>
              </a:ext>
            </a:extLst>
          </p:cNvPr>
          <p:cNvSpPr/>
          <p:nvPr/>
        </p:nvSpPr>
        <p:spPr>
          <a:xfrm>
            <a:off x="1624737" y="2084794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B779C08-7296-44B9-8248-95218332BF7D}"/>
              </a:ext>
            </a:extLst>
          </p:cNvPr>
          <p:cNvSpPr/>
          <p:nvPr/>
        </p:nvSpPr>
        <p:spPr>
          <a:xfrm>
            <a:off x="2757321" y="2479495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BDDDF60-CAF0-4317-856D-653CF68ED997}"/>
              </a:ext>
            </a:extLst>
          </p:cNvPr>
          <p:cNvSpPr/>
          <p:nvPr/>
        </p:nvSpPr>
        <p:spPr>
          <a:xfrm>
            <a:off x="1092828" y="4063438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DA4C436-B1DA-409A-934A-81B102619207}"/>
              </a:ext>
            </a:extLst>
          </p:cNvPr>
          <p:cNvSpPr/>
          <p:nvPr/>
        </p:nvSpPr>
        <p:spPr>
          <a:xfrm>
            <a:off x="1636098" y="5071426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C8A0BCF-2E3B-4F53-A0D4-DA825FEE6E52}"/>
              </a:ext>
            </a:extLst>
          </p:cNvPr>
          <p:cNvSpPr/>
          <p:nvPr/>
        </p:nvSpPr>
        <p:spPr>
          <a:xfrm>
            <a:off x="2040135" y="3460635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4B31174-6C7C-4D57-BF3D-CBB4BD76559E}"/>
              </a:ext>
            </a:extLst>
          </p:cNvPr>
          <p:cNvSpPr/>
          <p:nvPr/>
        </p:nvSpPr>
        <p:spPr>
          <a:xfrm>
            <a:off x="2987146" y="3662654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256F0BD-C42C-42C6-A4B6-3A92BD1B881B}"/>
              </a:ext>
            </a:extLst>
          </p:cNvPr>
          <p:cNvSpPr/>
          <p:nvPr/>
        </p:nvSpPr>
        <p:spPr>
          <a:xfrm>
            <a:off x="2757320" y="4609899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24D722E-5BF8-4679-8B2F-C28DA009A77F}"/>
              </a:ext>
            </a:extLst>
          </p:cNvPr>
          <p:cNvSpPr/>
          <p:nvPr/>
        </p:nvSpPr>
        <p:spPr>
          <a:xfrm>
            <a:off x="4232861" y="2825140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13925E5-F4FC-4847-95E3-152564BC5632}"/>
              </a:ext>
            </a:extLst>
          </p:cNvPr>
          <p:cNvSpPr/>
          <p:nvPr/>
        </p:nvSpPr>
        <p:spPr>
          <a:xfrm>
            <a:off x="6352152" y="2512485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62F5168-8227-470C-87A5-95FE51850950}"/>
              </a:ext>
            </a:extLst>
          </p:cNvPr>
          <p:cNvSpPr/>
          <p:nvPr/>
        </p:nvSpPr>
        <p:spPr>
          <a:xfrm>
            <a:off x="5219568" y="1909300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9521DD0-4FEC-4283-98F0-C1C682B67500}"/>
              </a:ext>
            </a:extLst>
          </p:cNvPr>
          <p:cNvSpPr/>
          <p:nvPr/>
        </p:nvSpPr>
        <p:spPr>
          <a:xfrm>
            <a:off x="5207769" y="2813092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1A46ED6-2ABD-442D-AECE-8FDD876F7573}"/>
              </a:ext>
            </a:extLst>
          </p:cNvPr>
          <p:cNvSpPr/>
          <p:nvPr/>
        </p:nvSpPr>
        <p:spPr>
          <a:xfrm>
            <a:off x="4701614" y="3988070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5FDF3F6-5707-4082-B62F-8E3ADB520B0D}"/>
              </a:ext>
            </a:extLst>
          </p:cNvPr>
          <p:cNvSpPr/>
          <p:nvPr/>
        </p:nvSpPr>
        <p:spPr>
          <a:xfrm>
            <a:off x="5810944" y="4140362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ED9B78F-369B-419A-A711-15E367A21960}"/>
              </a:ext>
            </a:extLst>
          </p:cNvPr>
          <p:cNvSpPr/>
          <p:nvPr/>
        </p:nvSpPr>
        <p:spPr>
          <a:xfrm>
            <a:off x="5456276" y="5243704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D9B2543-46EF-4EE8-86CF-A867D4BF8A7E}"/>
              </a:ext>
            </a:extLst>
          </p:cNvPr>
          <p:cNvSpPr/>
          <p:nvPr/>
        </p:nvSpPr>
        <p:spPr>
          <a:xfrm>
            <a:off x="7107867" y="4667388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6B0BD8C-9CFB-4474-A61A-832CB178B891}"/>
              </a:ext>
            </a:extLst>
          </p:cNvPr>
          <p:cNvSpPr/>
          <p:nvPr/>
        </p:nvSpPr>
        <p:spPr>
          <a:xfrm>
            <a:off x="6718553" y="3375340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72DDE4F-52AE-4474-A4CD-5ED2C42A292C}"/>
              </a:ext>
            </a:extLst>
          </p:cNvPr>
          <p:cNvSpPr/>
          <p:nvPr/>
        </p:nvSpPr>
        <p:spPr>
          <a:xfrm>
            <a:off x="7647379" y="3775837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359B52C-6B3D-44ED-AFA2-56C8134FFAC3}"/>
              </a:ext>
            </a:extLst>
          </p:cNvPr>
          <p:cNvSpPr/>
          <p:nvPr/>
        </p:nvSpPr>
        <p:spPr>
          <a:xfrm>
            <a:off x="7917912" y="2075457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363C645-EF46-47CC-BB93-1129E1A178A4}"/>
              </a:ext>
            </a:extLst>
          </p:cNvPr>
          <p:cNvSpPr/>
          <p:nvPr/>
        </p:nvSpPr>
        <p:spPr>
          <a:xfrm>
            <a:off x="6920571" y="2670788"/>
            <a:ext cx="404037" cy="404038"/>
          </a:xfrm>
          <a:prstGeom prst="ellipse">
            <a:avLst/>
          </a:prstGeom>
          <a:solidFill>
            <a:srgbClr val="FF000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88B5ABC-7B5A-46E7-8D4A-2580B915C944}"/>
              </a:ext>
            </a:extLst>
          </p:cNvPr>
          <p:cNvSpPr/>
          <p:nvPr/>
        </p:nvSpPr>
        <p:spPr>
          <a:xfrm>
            <a:off x="3617389" y="4596111"/>
            <a:ext cx="404037" cy="404038"/>
          </a:xfrm>
          <a:prstGeom prst="ellipse">
            <a:avLst/>
          </a:prstGeom>
          <a:solidFill>
            <a:srgbClr val="FF000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63AD9F8-09BB-44F0-8506-1782BAB8FE73}"/>
              </a:ext>
            </a:extLst>
          </p:cNvPr>
          <p:cNvSpPr/>
          <p:nvPr/>
        </p:nvSpPr>
        <p:spPr>
          <a:xfrm>
            <a:off x="1521972" y="3128055"/>
            <a:ext cx="404037" cy="404038"/>
          </a:xfrm>
          <a:prstGeom prst="ellipse">
            <a:avLst/>
          </a:prstGeom>
          <a:solidFill>
            <a:srgbClr val="FF000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6FE9B6A-6FEC-4D9F-B6CD-26DCAF9A1B61}"/>
              </a:ext>
            </a:extLst>
          </p:cNvPr>
          <p:cNvCxnSpPr>
            <a:cxnSpLocks/>
            <a:stCxn id="28" idx="6"/>
            <a:endCxn id="47" idx="1"/>
          </p:cNvCxnSpPr>
          <p:nvPr/>
        </p:nvCxnSpPr>
        <p:spPr>
          <a:xfrm>
            <a:off x="6756189" y="2714504"/>
            <a:ext cx="223552" cy="15454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FF2FB76-4901-4464-B976-22212D7CF218}"/>
              </a:ext>
            </a:extLst>
          </p:cNvPr>
          <p:cNvCxnSpPr>
            <a:cxnSpLocks/>
            <a:stCxn id="49" idx="5"/>
            <a:endCxn id="23" idx="1"/>
          </p:cNvCxnSpPr>
          <p:nvPr/>
        </p:nvCxnSpPr>
        <p:spPr>
          <a:xfrm>
            <a:off x="1866839" y="3472923"/>
            <a:ext cx="232466" cy="46882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CB810D0-4555-4DE7-9038-C2FCB195E15F}"/>
              </a:ext>
            </a:extLst>
          </p:cNvPr>
          <p:cNvCxnSpPr>
            <a:cxnSpLocks/>
            <a:stCxn id="48" idx="5"/>
          </p:cNvCxnSpPr>
          <p:nvPr/>
        </p:nvCxnSpPr>
        <p:spPr>
          <a:xfrm>
            <a:off x="3962256" y="4940979"/>
            <a:ext cx="157207" cy="188820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DB03F105-1F86-4F2D-9BF7-BAC0AA61ABC2}"/>
              </a:ext>
            </a:extLst>
          </p:cNvPr>
          <p:cNvSpPr/>
          <p:nvPr/>
        </p:nvSpPr>
        <p:spPr>
          <a:xfrm>
            <a:off x="4030795" y="5087247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0E07CF-11E4-4646-9E49-FE073E55242F}"/>
              </a:ext>
            </a:extLst>
          </p:cNvPr>
          <p:cNvSpPr/>
          <p:nvPr/>
        </p:nvSpPr>
        <p:spPr>
          <a:xfrm>
            <a:off x="574158" y="952348"/>
            <a:ext cx="1564903" cy="423915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E75B6"/>
                </a:solidFill>
              </a:rPr>
              <a:t>1</a:t>
            </a:r>
            <a:r>
              <a:rPr lang="en-US" altLang="ko-KR" sz="2800" b="1" dirty="0">
                <a:solidFill>
                  <a:sysClr val="windowText" lastClr="000000"/>
                </a:solidFill>
              </a:rPr>
              <a:t>NN</a:t>
            </a:r>
            <a:endParaRPr lang="ko-KR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C7C57C5-F6D5-4FF6-A272-075F22DD5B40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1092828" y="3053098"/>
            <a:ext cx="429144" cy="276976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7D20D2F-EB21-4A11-99A3-B5B28720A44B}"/>
              </a:ext>
            </a:extLst>
          </p:cNvPr>
          <p:cNvCxnSpPr>
            <a:cxnSpLocks/>
            <a:stCxn id="19" idx="4"/>
            <a:endCxn id="49" idx="0"/>
          </p:cNvCxnSpPr>
          <p:nvPr/>
        </p:nvCxnSpPr>
        <p:spPr>
          <a:xfrm flipH="1">
            <a:off x="1723991" y="2488832"/>
            <a:ext cx="102765" cy="639223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6412737-B81F-49AB-945B-2FDA2A923C11}"/>
              </a:ext>
            </a:extLst>
          </p:cNvPr>
          <p:cNvCxnSpPr>
            <a:cxnSpLocks/>
            <a:stCxn id="44" idx="7"/>
            <a:endCxn id="47" idx="4"/>
          </p:cNvCxnSpPr>
          <p:nvPr/>
        </p:nvCxnSpPr>
        <p:spPr>
          <a:xfrm flipV="1">
            <a:off x="7063420" y="3074826"/>
            <a:ext cx="59170" cy="359684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24854B3-AD29-486E-AC27-D62B30B7FB9F}"/>
              </a:ext>
            </a:extLst>
          </p:cNvPr>
          <p:cNvCxnSpPr>
            <a:cxnSpLocks/>
            <a:stCxn id="47" idx="6"/>
            <a:endCxn id="46" idx="3"/>
          </p:cNvCxnSpPr>
          <p:nvPr/>
        </p:nvCxnSpPr>
        <p:spPr>
          <a:xfrm flipV="1">
            <a:off x="7324608" y="2420325"/>
            <a:ext cx="652474" cy="452482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0886108-9134-46B0-9AD7-83FD13ED114D}"/>
              </a:ext>
            </a:extLst>
          </p:cNvPr>
          <p:cNvCxnSpPr>
            <a:cxnSpLocks/>
            <a:stCxn id="40" idx="3"/>
            <a:endCxn id="48" idx="6"/>
          </p:cNvCxnSpPr>
          <p:nvPr/>
        </p:nvCxnSpPr>
        <p:spPr>
          <a:xfrm flipH="1">
            <a:off x="4021426" y="4332938"/>
            <a:ext cx="739358" cy="465192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5D7BEA4-0D83-448E-B166-743D56E29713}"/>
              </a:ext>
            </a:extLst>
          </p:cNvPr>
          <p:cNvCxnSpPr>
            <a:cxnSpLocks/>
            <a:stCxn id="48" idx="2"/>
            <a:endCxn id="25" idx="6"/>
          </p:cNvCxnSpPr>
          <p:nvPr/>
        </p:nvCxnSpPr>
        <p:spPr>
          <a:xfrm flipH="1">
            <a:off x="3161357" y="4798130"/>
            <a:ext cx="456032" cy="13788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30C3266-102A-412F-9009-DA4942FE2E97}"/>
              </a:ext>
            </a:extLst>
          </p:cNvPr>
          <p:cNvSpPr/>
          <p:nvPr/>
        </p:nvSpPr>
        <p:spPr>
          <a:xfrm>
            <a:off x="567917" y="953464"/>
            <a:ext cx="1564903" cy="423915"/>
          </a:xfrm>
          <a:prstGeom prst="rect">
            <a:avLst/>
          </a:prstGeom>
          <a:solidFill>
            <a:srgbClr val="F8F8F8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E75B6"/>
                </a:solidFill>
              </a:rPr>
              <a:t>3</a:t>
            </a:r>
            <a:r>
              <a:rPr lang="en-US" altLang="ko-KR" sz="2800" b="1" dirty="0">
                <a:solidFill>
                  <a:sysClr val="windowText" lastClr="000000"/>
                </a:solidFill>
              </a:rPr>
              <a:t>NN</a:t>
            </a:r>
            <a:endParaRPr lang="ko-KR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819336-8197-43E5-A5A3-01251D602AC2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BAE537-B1D4-4C86-9F7A-7DF4721D5A16}"/>
              </a:ext>
            </a:extLst>
          </p:cNvPr>
          <p:cNvSpPr txBox="1"/>
          <p:nvPr/>
        </p:nvSpPr>
        <p:spPr>
          <a:xfrm>
            <a:off x="0" y="90819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 err="1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4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KNN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16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(K-Nearest Neighbor)</a:t>
            </a:r>
            <a:endParaRPr lang="en-US" altLang="ko-KR" sz="28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434394-6B95-4F80-8D6E-C2EAD6332939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05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54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105904"/>
            <a:ext cx="6497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 err="1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KNN</a:t>
            </a:r>
            <a:endParaRPr lang="en-US" altLang="ko-KR" sz="28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A9FE2-01EB-4406-A898-C4C8A4D2AEFC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06/20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9922B-2E71-48AA-AB04-35FD48044C45}"/>
              </a:ext>
            </a:extLst>
          </p:cNvPr>
          <p:cNvSpPr txBox="1"/>
          <p:nvPr/>
        </p:nvSpPr>
        <p:spPr>
          <a:xfrm>
            <a:off x="546111" y="1020830"/>
            <a:ext cx="7238453" cy="483209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KNN &lt;- function(data, year){ 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if(length(which(is.na(data[,year]))) == 0) return(data[,c(1,2, year)])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which(is.na(data[, year]))</a:t>
            </a: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for(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in 1:length(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)){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 &lt;- !is.na(data[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],])</a:t>
            </a:r>
            <a:endParaRPr lang="ko-KR" altLang="en-US" sz="1400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data[, col];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length(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)-2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key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],]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index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complete.cases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non.na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[index,]</a:t>
            </a:r>
          </a:p>
          <a:p>
            <a:r>
              <a:rPr lang="en-US" altLang="ko-KR" sz="1400" dirty="0">
                <a:solidFill>
                  <a:srgbClr val="90191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 &lt;- apply(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as.data.frame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(non.na[,-c(1,2)]), 1, "-", key[,-c(1,2)])</a:t>
            </a:r>
            <a:endParaRPr lang="ko-KR" altLang="en-US" sz="1400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d2 &lt;-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unlist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(d) ^ 2</a:t>
            </a:r>
          </a:p>
          <a:p>
            <a:r>
              <a:rPr lang="ko-KR" altLang="en-US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d2.matrix &lt;-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as.data.frame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(matrix(d2, length(d2)/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ncol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ncol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byrow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T)) 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colnames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(d2.matrix)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colnames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(non.na)[-c(1, 2)]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p.length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&lt;- apply(c, 1, sum)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o.p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order(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p.length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n.point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&lt;-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o.p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[which(!is.na(data[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o.p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year]))][1:5]</a:t>
            </a:r>
            <a:endParaRPr lang="ko-KR" altLang="en-US" sz="1400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n.data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data[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n.point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year]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data[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], year] &lt;- mean(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n.data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na.rm = T)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return(data[,c(1, 2, year)])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AF4891D0-BC5C-4FBD-9F49-84ADE7C146D5}"/>
              </a:ext>
            </a:extLst>
          </p:cNvPr>
          <p:cNvSpPr/>
          <p:nvPr/>
        </p:nvSpPr>
        <p:spPr>
          <a:xfrm>
            <a:off x="784541" y="3273099"/>
            <a:ext cx="143112" cy="889792"/>
          </a:xfrm>
          <a:prstGeom prst="leftBracket">
            <a:avLst/>
          </a:prstGeom>
          <a:ln w="38100">
            <a:solidFill>
              <a:srgbClr val="9019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대괄호 18">
            <a:extLst>
              <a:ext uri="{FF2B5EF4-FFF2-40B4-BE49-F238E27FC236}">
                <a16:creationId xmlns:a16="http://schemas.microsoft.com/office/drawing/2014/main" id="{9BC81F3D-D311-4035-AA27-AE2AFF241897}"/>
              </a:ext>
            </a:extLst>
          </p:cNvPr>
          <p:cNvSpPr/>
          <p:nvPr/>
        </p:nvSpPr>
        <p:spPr>
          <a:xfrm rot="10800000">
            <a:off x="7381460" y="3273096"/>
            <a:ext cx="161845" cy="889793"/>
          </a:xfrm>
          <a:prstGeom prst="leftBracket">
            <a:avLst/>
          </a:prstGeom>
          <a:ln w="38100">
            <a:solidFill>
              <a:srgbClr val="9019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F472965-F6E8-42B9-9A95-DFE5EAFC7F6A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7318021" y="2970006"/>
            <a:ext cx="225284" cy="747986"/>
          </a:xfrm>
          <a:prstGeom prst="bentConnector4">
            <a:avLst>
              <a:gd name="adj1" fmla="val -101472"/>
              <a:gd name="adj2" fmla="val 79740"/>
            </a:avLst>
          </a:prstGeom>
          <a:ln w="28575">
            <a:solidFill>
              <a:srgbClr val="901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5E38C36-591D-4858-A75E-2E2789E71B93}"/>
              </a:ext>
            </a:extLst>
          </p:cNvPr>
          <p:cNvSpPr/>
          <p:nvPr/>
        </p:nvSpPr>
        <p:spPr>
          <a:xfrm>
            <a:off x="6272832" y="2622404"/>
            <a:ext cx="2084735" cy="359337"/>
          </a:xfrm>
          <a:prstGeom prst="roundRect">
            <a:avLst>
              <a:gd name="adj" fmla="val 42483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01910"/>
                </a:solidFill>
              </a:rPr>
              <a:t>Euclidean distance</a:t>
            </a:r>
            <a:endParaRPr lang="ko-KR" altLang="en-US" dirty="0">
              <a:solidFill>
                <a:srgbClr val="901910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0B58D5E-4910-43AF-BCF7-3D0257EE1FD9}"/>
              </a:ext>
            </a:extLst>
          </p:cNvPr>
          <p:cNvSpPr/>
          <p:nvPr/>
        </p:nvSpPr>
        <p:spPr>
          <a:xfrm>
            <a:off x="4330083" y="1770624"/>
            <a:ext cx="3660978" cy="359337"/>
          </a:xfrm>
          <a:prstGeom prst="roundRect">
            <a:avLst>
              <a:gd name="adj" fmla="val 42483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901910"/>
                </a:solidFill>
              </a:rPr>
              <a:t>key observation</a:t>
            </a:r>
            <a:r>
              <a:rPr lang="ko-KR" altLang="en-US" sz="1600" dirty="0">
                <a:solidFill>
                  <a:srgbClr val="901910"/>
                </a:solidFill>
              </a:rPr>
              <a:t>에서 </a:t>
            </a:r>
            <a:r>
              <a:rPr lang="en-US" altLang="ko-KR" sz="1600" dirty="0">
                <a:solidFill>
                  <a:srgbClr val="901910"/>
                </a:solidFill>
              </a:rPr>
              <a:t>NA</a:t>
            </a:r>
            <a:r>
              <a:rPr lang="ko-KR" altLang="en-US" sz="1600" dirty="0">
                <a:solidFill>
                  <a:srgbClr val="901910"/>
                </a:solidFill>
              </a:rPr>
              <a:t>가 아닌 열 추출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0964C5EE-C391-4BD8-AF22-288F33FF7E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20345" y="1974575"/>
            <a:ext cx="499865" cy="250595"/>
          </a:xfrm>
          <a:prstGeom prst="bentConnector3">
            <a:avLst>
              <a:gd name="adj1" fmla="val 50000"/>
            </a:avLst>
          </a:prstGeom>
          <a:ln w="28575">
            <a:solidFill>
              <a:srgbClr val="901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A5BF6C46-1AD8-40E6-8754-5BAB924D3F85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>
            <a:off x="5605677" y="4585254"/>
            <a:ext cx="463821" cy="459018"/>
          </a:xfrm>
          <a:prstGeom prst="bentConnector3">
            <a:avLst>
              <a:gd name="adj1" fmla="val 50000"/>
            </a:avLst>
          </a:prstGeom>
          <a:ln w="28575">
            <a:solidFill>
              <a:srgbClr val="901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0295929-FCE7-4A85-BF96-8477CD1B5A09}"/>
              </a:ext>
            </a:extLst>
          </p:cNvPr>
          <p:cNvSpPr/>
          <p:nvPr/>
        </p:nvSpPr>
        <p:spPr>
          <a:xfrm>
            <a:off x="6069497" y="4318556"/>
            <a:ext cx="2441018" cy="1451431"/>
          </a:xfrm>
          <a:prstGeom prst="roundRect">
            <a:avLst>
              <a:gd name="adj" fmla="val 15516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ko-KR" altLang="en-US" sz="1600" dirty="0">
                <a:solidFill>
                  <a:srgbClr val="901910"/>
                </a:solidFill>
              </a:rPr>
              <a:t>기준 년도에서 </a:t>
            </a:r>
            <a:r>
              <a:rPr lang="en-US" altLang="ko-KR" sz="1600" dirty="0">
                <a:solidFill>
                  <a:srgbClr val="901910"/>
                </a:solidFill>
              </a:rPr>
              <a:t>NA</a:t>
            </a:r>
            <a:r>
              <a:rPr lang="ko-KR" altLang="en-US" sz="1600" dirty="0">
                <a:solidFill>
                  <a:srgbClr val="901910"/>
                </a:solidFill>
              </a:rPr>
              <a:t>가 </a:t>
            </a:r>
            <a:endParaRPr lang="en-US" altLang="ko-KR" sz="1600" dirty="0">
              <a:solidFill>
                <a:srgbClr val="90191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901910"/>
                </a:solidFill>
              </a:rPr>
              <a:t>아닌 국가들 중</a:t>
            </a:r>
            <a:r>
              <a:rPr lang="en-US" altLang="ko-KR" sz="1600" dirty="0">
                <a:solidFill>
                  <a:srgbClr val="901910"/>
                </a:solidFill>
              </a:rPr>
              <a:t>,</a:t>
            </a:r>
          </a:p>
          <a:p>
            <a:pPr algn="ctr"/>
            <a:r>
              <a:rPr lang="ko-KR" altLang="en-US" sz="1600" dirty="0">
                <a:solidFill>
                  <a:srgbClr val="901910"/>
                </a:solidFill>
              </a:rPr>
              <a:t> </a:t>
            </a:r>
            <a:r>
              <a:rPr lang="en-US" altLang="ko-KR" sz="1600" dirty="0">
                <a:solidFill>
                  <a:srgbClr val="901910"/>
                </a:solidFill>
              </a:rPr>
              <a:t>key observation</a:t>
            </a:r>
            <a:r>
              <a:rPr lang="ko-KR" altLang="en-US" sz="1600" dirty="0">
                <a:solidFill>
                  <a:srgbClr val="901910"/>
                </a:solidFill>
              </a:rPr>
              <a:t>과 거리의</a:t>
            </a:r>
            <a:endParaRPr lang="en-US" altLang="ko-KR" sz="1600" dirty="0">
              <a:solidFill>
                <a:srgbClr val="90191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901910"/>
                </a:solidFill>
              </a:rPr>
              <a:t>합이 가장 가까운 </a:t>
            </a:r>
            <a:endParaRPr lang="en-US" altLang="ko-KR" sz="1600" dirty="0">
              <a:solidFill>
                <a:srgbClr val="901910"/>
              </a:solidFill>
            </a:endParaRPr>
          </a:p>
          <a:p>
            <a:pPr algn="ctr"/>
            <a:r>
              <a:rPr lang="en-US" altLang="ko-KR" sz="1600" dirty="0">
                <a:solidFill>
                  <a:srgbClr val="901910"/>
                </a:solidFill>
              </a:rPr>
              <a:t>5</a:t>
            </a:r>
            <a:r>
              <a:rPr lang="ko-KR" altLang="en-US" sz="1600" dirty="0">
                <a:solidFill>
                  <a:srgbClr val="901910"/>
                </a:solidFill>
              </a:rPr>
              <a:t>개의 국가 선출</a:t>
            </a:r>
            <a:r>
              <a:rPr lang="en-US" altLang="ko-KR" sz="1600" dirty="0">
                <a:solidFill>
                  <a:srgbClr val="901910"/>
                </a:solidFill>
              </a:rPr>
              <a:t>.</a:t>
            </a:r>
            <a:endParaRPr lang="ko-KR" altLang="en-US" sz="1600" dirty="0">
              <a:solidFill>
                <a:srgbClr val="90191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9487B9-03AA-4B76-AF8C-90D0B4B03D48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81AAAF-9B98-4375-BB6D-9FD2F0F8DFFD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</p:spTree>
    <p:extLst>
      <p:ext uri="{BB962C8B-B14F-4D97-AF65-F5344CB8AC3E}">
        <p14:creationId xmlns:p14="http://schemas.microsoft.com/office/powerpoint/2010/main" val="285265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9" grpId="0" animBg="1"/>
      <p:bldP spid="19" grpId="1" animBg="1"/>
      <p:bldP spid="21" grpId="0" animBg="1"/>
      <p:bldP spid="21" grpId="1" animBg="1"/>
      <p:bldP spid="25" grpId="0" animBg="1"/>
      <p:bldP spid="25" grpId="1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-2" y="111409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 err="1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Data set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20394B-A53B-4444-839F-B0C43B20A439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0F8550A-CAA2-4762-B1AC-3F02B8B76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17" y="703830"/>
            <a:ext cx="7651203" cy="688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48815152" descr="EMB00002e9421c3">
            <a:extLst>
              <a:ext uri="{FF2B5EF4-FFF2-40B4-BE49-F238E27FC236}">
                <a16:creationId xmlns:a16="http://schemas.microsoft.com/office/drawing/2014/main" id="{D0F12E8B-5070-4A4D-9E8F-6696F7BA8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7" y="944070"/>
            <a:ext cx="8134776" cy="179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7EDC0DC6-E4E4-46E9-8A57-95D65A645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31274" y="12539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A1F65698-E662-48C4-966B-F888388DE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7160" y="168388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5F10CDF-D720-422D-B88C-A2ACC4718421}"/>
              </a:ext>
            </a:extLst>
          </p:cNvPr>
          <p:cNvGrpSpPr/>
          <p:nvPr/>
        </p:nvGrpSpPr>
        <p:grpSpPr>
          <a:xfrm>
            <a:off x="410624" y="5300661"/>
            <a:ext cx="5167133" cy="667028"/>
            <a:chOff x="2571341" y="4122393"/>
            <a:chExt cx="4593734" cy="484952"/>
          </a:xfrm>
        </p:grpSpPr>
        <p:pic>
          <p:nvPicPr>
            <p:cNvPr id="4101" name="_x48813312" descr="EMB00002e9421c9">
              <a:extLst>
                <a:ext uri="{FF2B5EF4-FFF2-40B4-BE49-F238E27FC236}">
                  <a16:creationId xmlns:a16="http://schemas.microsoft.com/office/drawing/2014/main" id="{8FBFF822-09A6-44D7-BF30-8EEA99805B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06" t="88694" r="4715"/>
            <a:stretch/>
          </p:blipFill>
          <p:spPr bwMode="auto">
            <a:xfrm>
              <a:off x="2580940" y="4122394"/>
              <a:ext cx="4584135" cy="484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5BEE7B5-B40B-4DF1-9CDD-8259ADF9A15E}"/>
                </a:ext>
              </a:extLst>
            </p:cNvPr>
            <p:cNvSpPr/>
            <p:nvPr/>
          </p:nvSpPr>
          <p:spPr>
            <a:xfrm>
              <a:off x="2571341" y="4122393"/>
              <a:ext cx="4593734" cy="484952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Rectangle 8">
            <a:extLst>
              <a:ext uri="{FF2B5EF4-FFF2-40B4-BE49-F238E27FC236}">
                <a16:creationId xmlns:a16="http://schemas.microsoft.com/office/drawing/2014/main" id="{9406EAA5-BD59-44C5-8253-40B846563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17" y="254019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3" name="_x48812672" descr="EMB00002e9421cc">
            <a:extLst>
              <a:ext uri="{FF2B5EF4-FFF2-40B4-BE49-F238E27FC236}">
                <a16:creationId xmlns:a16="http://schemas.microsoft.com/office/drawing/2014/main" id="{F7A1C33C-2023-469B-84E9-B431FE635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24" y="2819861"/>
            <a:ext cx="4487030" cy="240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248AC3-B207-4B19-B478-0EE376D5AF8E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07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73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110528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Assumption test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81BC77-3300-427F-8A08-941B25C1311B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60B7AF-12EB-4ADE-8BD0-D566BC531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021" y="12683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BC3CE7-F171-4CF7-9A31-181F75F49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8461612-3FCD-483F-8DD5-282B48359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71B5237-F38D-4ED6-BC02-33EA50263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3C39B66-7022-45E8-A5F9-06017A2AF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5229155"/>
            <a:ext cx="5524500" cy="8953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D3BD05A-EBC9-4B0C-A8DE-91E831A933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" t="4267" r="51668" b="1320"/>
          <a:stretch/>
        </p:blipFill>
        <p:spPr>
          <a:xfrm>
            <a:off x="2479693" y="1058714"/>
            <a:ext cx="3834801" cy="3773649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9AFC661-B9D0-4E40-B900-45B844AA034D}"/>
              </a:ext>
            </a:extLst>
          </p:cNvPr>
          <p:cNvSpPr/>
          <p:nvPr/>
        </p:nvSpPr>
        <p:spPr>
          <a:xfrm>
            <a:off x="3560032" y="4836019"/>
            <a:ext cx="2023936" cy="357587"/>
          </a:xfrm>
          <a:prstGeom prst="roundRect">
            <a:avLst/>
          </a:prstGeom>
          <a:noFill/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6000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Independency</a:t>
            </a:r>
            <a:endParaRPr lang="ko-KR" altLang="en-US" dirty="0">
              <a:solidFill>
                <a:srgbClr val="46000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9E4E6F1-0709-4FC3-8C60-1E7FABA3CBAD}"/>
              </a:ext>
            </a:extLst>
          </p:cNvPr>
          <p:cNvCxnSpPr>
            <a:cxnSpLocks/>
          </p:cNvCxnSpPr>
          <p:nvPr/>
        </p:nvCxnSpPr>
        <p:spPr>
          <a:xfrm flipV="1">
            <a:off x="1809750" y="5976730"/>
            <a:ext cx="2245415" cy="200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C33A731-958F-4BDC-BC9B-C31DC90149D1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08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7CA0A92-50D7-488A-A959-CDEBA0474AAA}"/>
              </a:ext>
            </a:extLst>
          </p:cNvPr>
          <p:cNvGrpSpPr/>
          <p:nvPr/>
        </p:nvGrpSpPr>
        <p:grpSpPr>
          <a:xfrm>
            <a:off x="626046" y="1065525"/>
            <a:ext cx="7542093" cy="3775658"/>
            <a:chOff x="-6083466" y="1333013"/>
            <a:chExt cx="7542093" cy="3775658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6FAA657-133B-4503-9138-1A63A6D1B8B9}"/>
                </a:ext>
              </a:extLst>
            </p:cNvPr>
            <p:cNvGrpSpPr/>
            <p:nvPr/>
          </p:nvGrpSpPr>
          <p:grpSpPr>
            <a:xfrm>
              <a:off x="-6083466" y="1333013"/>
              <a:ext cx="7542093" cy="3775658"/>
              <a:chOff x="597032" y="1060361"/>
              <a:chExt cx="7542093" cy="3775658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4785EC41-1A97-448D-92CD-73816832B4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032" y="1060361"/>
                <a:ext cx="7542093" cy="3775658"/>
              </a:xfrm>
              <a:prstGeom prst="rect">
                <a:avLst/>
              </a:prstGeom>
            </p:spPr>
          </p:pic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501D6225-24C4-451E-87F1-7679A824F1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88835" y="1378226"/>
                <a:ext cx="2929544" cy="247815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F26825C-BF1E-4710-8F56-8C8AD9724326}"/>
                </a:ext>
              </a:extLst>
            </p:cNvPr>
            <p:cNvCxnSpPr/>
            <p:nvPr/>
          </p:nvCxnSpPr>
          <p:spPr>
            <a:xfrm>
              <a:off x="-5500048" y="2794616"/>
              <a:ext cx="2968848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0F03F21-7E8B-4662-B5DD-0B2E059F5528}"/>
              </a:ext>
            </a:extLst>
          </p:cNvPr>
          <p:cNvSpPr/>
          <p:nvPr/>
        </p:nvSpPr>
        <p:spPr>
          <a:xfrm>
            <a:off x="1327593" y="701557"/>
            <a:ext cx="2666716" cy="357587"/>
          </a:xfrm>
          <a:prstGeom prst="roundRect">
            <a:avLst/>
          </a:prstGeom>
          <a:noFill/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6000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Heteroscedasticity</a:t>
            </a:r>
            <a:endParaRPr lang="ko-KR" altLang="en-US" dirty="0">
              <a:solidFill>
                <a:srgbClr val="46000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745A8B0-DB73-4F2A-AD19-10CE505C5CAF}"/>
              </a:ext>
            </a:extLst>
          </p:cNvPr>
          <p:cNvSpPr/>
          <p:nvPr/>
        </p:nvSpPr>
        <p:spPr>
          <a:xfrm>
            <a:off x="5847954" y="701558"/>
            <a:ext cx="1487606" cy="357587"/>
          </a:xfrm>
          <a:prstGeom prst="roundRect">
            <a:avLst/>
          </a:prstGeom>
          <a:noFill/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6000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Normality</a:t>
            </a:r>
            <a:endParaRPr lang="ko-KR" altLang="en-US" dirty="0">
              <a:solidFill>
                <a:srgbClr val="46000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14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7.40741E-7 L 0.00035 0.05741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00052 0.05857 " pathEditMode="relative" rAng="0" ptsTypes="AA">
                                      <p:cBhvr>
                                        <p:cTn id="8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29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0.00156 0.0655 " pathEditMode="relative" rAng="0" ptsTypes="AA">
                                      <p:cBhvr>
                                        <p:cTn id="1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"/>
                            </p:stCondLst>
                            <p:childTnLst>
                              <p:par>
                                <p:cTn id="1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"/>
                            </p:stCondLst>
                            <p:childTnLst>
                              <p:par>
                                <p:cTn id="1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32" grpId="1" animBg="1"/>
      <p:bldP spid="32" grpId="2" animBg="1"/>
      <p:bldP spid="26" grpId="0" animBg="1"/>
      <p:bldP spid="26" grpId="1" animBg="1"/>
      <p:bldP spid="26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Outlier &amp; Influential points</a:t>
            </a:r>
            <a:endParaRPr lang="en-US" altLang="ko-KR" sz="22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81BC77-3300-427F-8A08-941B25C1311B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01FCA4-8190-4700-9A0E-BC782E3AD540}"/>
              </a:ext>
            </a:extLst>
          </p:cNvPr>
          <p:cNvGrpSpPr/>
          <p:nvPr/>
        </p:nvGrpSpPr>
        <p:grpSpPr>
          <a:xfrm>
            <a:off x="426849" y="1323560"/>
            <a:ext cx="8023913" cy="4255633"/>
            <a:chOff x="426849" y="1323560"/>
            <a:chExt cx="8023913" cy="4255633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6953657-923E-4A59-A016-DB36C85F9C4B}"/>
                </a:ext>
              </a:extLst>
            </p:cNvPr>
            <p:cNvGrpSpPr/>
            <p:nvPr/>
          </p:nvGrpSpPr>
          <p:grpSpPr>
            <a:xfrm>
              <a:off x="426849" y="1323560"/>
              <a:ext cx="8023913" cy="4255633"/>
              <a:chOff x="360589" y="1257300"/>
              <a:chExt cx="8023913" cy="4255633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04187EB0-53FC-4A29-A08F-98BEE79C97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589" y="1257300"/>
                <a:ext cx="8023913" cy="4255633"/>
              </a:xfrm>
              <a:prstGeom prst="rect">
                <a:avLst/>
              </a:prstGeom>
            </p:spPr>
          </p:pic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D42B4767-742B-41F0-B7B7-98DE993D01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10615" y="1497496"/>
                <a:ext cx="3045489" cy="301848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3A4A9F7-B982-45C1-A1A9-6F6570287C20}"/>
                </a:ext>
              </a:extLst>
            </p:cNvPr>
            <p:cNvCxnSpPr>
              <a:cxnSpLocks/>
            </p:cNvCxnSpPr>
            <p:nvPr/>
          </p:nvCxnSpPr>
          <p:spPr>
            <a:xfrm>
              <a:off x="1057064" y="2987503"/>
              <a:ext cx="31815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F9252C4C-D37A-42A4-875F-D779031AC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207" y="1319604"/>
            <a:ext cx="4162768" cy="449082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780BB83-9B8D-483F-A5D3-8B9506881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82" y="1319604"/>
            <a:ext cx="4089025" cy="44908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6EFF0EC-0B39-49EB-BEFA-72A2BD1E8ED4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09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86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943</TotalTime>
  <Words>1068</Words>
  <Application>Microsoft Office PowerPoint</Application>
  <PresentationFormat>화면 슬라이드 쇼(4:3)</PresentationFormat>
  <Paragraphs>270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a옛날목욕탕B</vt:lpstr>
      <vt:lpstr>Arial</vt:lpstr>
      <vt:lpstr>Cambria Math</vt:lpstr>
      <vt:lpstr>Calibri</vt:lpstr>
      <vt:lpstr>D2Coding</vt:lpstr>
      <vt:lpstr>맑은 고딕</vt:lpstr>
      <vt:lpstr>HY나무L</vt:lpstr>
      <vt:lpstr>Calibri Light</vt:lpstr>
      <vt:lpstr>a옛날목욕탕L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dahampc03</dc:creator>
  <cp:lastModifiedBy>정은</cp:lastModifiedBy>
  <cp:revision>108</cp:revision>
  <dcterms:created xsi:type="dcterms:W3CDTF">2015-04-02T01:31:59Z</dcterms:created>
  <dcterms:modified xsi:type="dcterms:W3CDTF">2017-12-04T09:15:39Z</dcterms:modified>
</cp:coreProperties>
</file>