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6" r:id="rId4"/>
    <p:sldId id="274" r:id="rId5"/>
    <p:sldId id="263" r:id="rId6"/>
    <p:sldId id="262" r:id="rId7"/>
    <p:sldId id="264" r:id="rId8"/>
    <p:sldId id="267" r:id="rId9"/>
    <p:sldId id="275" r:id="rId10"/>
    <p:sldId id="268" r:id="rId11"/>
    <p:sldId id="276" r:id="rId12"/>
    <p:sldId id="277" r:id="rId13"/>
    <p:sldId id="269" r:id="rId14"/>
    <p:sldId id="279" r:id="rId15"/>
    <p:sldId id="278" r:id="rId16"/>
    <p:sldId id="280" r:id="rId17"/>
    <p:sldId id="270" r:id="rId18"/>
    <p:sldId id="271" r:id="rId19"/>
    <p:sldId id="273" r:id="rId20"/>
    <p:sldId id="258" r:id="rId21"/>
  </p:sldIdLst>
  <p:sldSz cx="9144000" cy="6858000" type="screen4x3"/>
  <p:notesSz cx="6858000" cy="9144000"/>
  <p:embeddedFontLst>
    <p:embeddedFont>
      <p:font typeface="HY나무L" panose="02030600000101010101" pitchFamily="18" charset="-127"/>
      <p:regular r:id="rId23"/>
    </p:embeddedFont>
    <p:embeddedFont>
      <p:font typeface="Cambria Math" panose="02040503050406030204" pitchFamily="18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D2Coding" panose="020B0609020101020101" pitchFamily="49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a옛날목욕탕B" panose="02020600000000000000" pitchFamily="18" charset="-127"/>
      <p:regular r:id="rId33"/>
    </p:embeddedFont>
    <p:embeddedFont>
      <p:font typeface="a옛날목욕탕L" panose="02020600000000000000" pitchFamily="18" charset="-127"/>
      <p:regular r:id="rId34"/>
    </p:embeddedFont>
    <p:embeddedFont>
      <p:font typeface="Calibri Light" panose="020F0302020204030204" pitchFamily="34" charset="0"/>
      <p:regular r:id="rId35"/>
      <p:italic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910"/>
    <a:srgbClr val="460000"/>
    <a:srgbClr val="F8F8F8"/>
    <a:srgbClr val="F1F1F1"/>
    <a:srgbClr val="4C0000"/>
    <a:srgbClr val="800000"/>
    <a:srgbClr val="7F7F7F"/>
    <a:srgbClr val="E6E6E6"/>
    <a:srgbClr val="DDA3A3"/>
    <a:srgbClr val="C9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46DD-D013-4E33-BAB2-00903CD576E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5C7F-240C-4E72-974D-69803E79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5F81-B312-4655-9D0D-889A6C9D6ED8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3016-D1F9-4A2F-ADD5-7772EE0D0B55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C171-EAB0-4DF8-9A61-B01E54EABC35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22BC-B82F-4859-BD6E-86CE1CCB3E48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E96-5C39-4F0E-8C7A-7F8DA8144B41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00D2-B64A-4AB2-A3D0-8B711A38A36B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ACF-D3C5-4BF8-A228-66534E0316C3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B77F-B43E-4181-9F3E-B77FF5A00A6F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8BA9-AE90-42EC-A6E0-3959797680A3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8440-FB2D-4C3B-A3B7-009051387030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2C3E-8ADA-46CC-B6EA-BAC55996707D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86B70-614A-4172-9DCE-BB84EB8C80A0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D50BD9-46F1-4DA4-A7EA-2CA08A12902C}"/>
              </a:ext>
            </a:extLst>
          </p:cNvPr>
          <p:cNvSpPr/>
          <p:nvPr/>
        </p:nvSpPr>
        <p:spPr>
          <a:xfrm>
            <a:off x="0" y="-7444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0" y="-7444"/>
            <a:ext cx="9144000" cy="6855791"/>
          </a:xfrm>
          <a:prstGeom prst="snipRoundRect">
            <a:avLst>
              <a:gd name="adj1" fmla="val 0"/>
              <a:gd name="adj2" fmla="val 23892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896830" y="4369829"/>
            <a:ext cx="3841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통계학과 </a:t>
            </a:r>
            <a:endParaRPr lang="en-US" altLang="ko-KR" sz="3200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심정은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양수형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이혜진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A0303E-529B-4797-95A3-3FC457299459}"/>
              </a:ext>
            </a:extLst>
          </p:cNvPr>
          <p:cNvGrpSpPr/>
          <p:nvPr/>
        </p:nvGrpSpPr>
        <p:grpSpPr>
          <a:xfrm>
            <a:off x="1274639" y="1550098"/>
            <a:ext cx="6476892" cy="2169004"/>
            <a:chOff x="1645696" y="1550098"/>
            <a:chExt cx="6476892" cy="2169004"/>
          </a:xfrm>
        </p:grpSpPr>
        <p:sp>
          <p:nvSpPr>
            <p:cNvPr id="15" name="TextBox 14"/>
            <p:cNvSpPr txBox="1"/>
            <p:nvPr/>
          </p:nvSpPr>
          <p:spPr>
            <a:xfrm>
              <a:off x="1645696" y="1550098"/>
              <a:ext cx="64503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사회적</a:t>
              </a:r>
              <a:r>
                <a:rPr lang="ko-KR" altLang="en-US" sz="54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요인이</a:t>
              </a:r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 </a:t>
              </a:r>
              <a:endParaRPr lang="ko-KR" altLang="en-US" sz="54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82ACD2-3764-4961-93F7-FD863A747AB1}"/>
                </a:ext>
              </a:extLst>
            </p:cNvPr>
            <p:cNvSpPr txBox="1"/>
            <p:nvPr/>
          </p:nvSpPr>
          <p:spPr>
            <a:xfrm>
              <a:off x="3810000" y="1707552"/>
              <a:ext cx="4286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</a:t>
              </a:r>
              <a:r>
                <a:rPr lang="ko-KR" altLang="en-US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을 이용한 다중 선형 회귀 분석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60B58C-891B-4FCA-A5E6-1778A12810EB}"/>
                </a:ext>
              </a:extLst>
            </p:cNvPr>
            <p:cNvSpPr txBox="1"/>
            <p:nvPr/>
          </p:nvSpPr>
          <p:spPr>
            <a:xfrm>
              <a:off x="6506128" y="2703439"/>
              <a:ext cx="16164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영향</a:t>
              </a:r>
              <a:endParaRPr lang="ko-KR" altLang="en-US" sz="6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BCAF0-EE42-43E1-A298-D85EB5C2A413}"/>
                </a:ext>
              </a:extLst>
            </p:cNvPr>
            <p:cNvSpPr txBox="1"/>
            <p:nvPr/>
          </p:nvSpPr>
          <p:spPr>
            <a:xfrm>
              <a:off x="2292625" y="2920236"/>
              <a:ext cx="42665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기대수명에</a:t>
              </a:r>
              <a:r>
                <a:rPr lang="en-US" altLang="ko-KR" sz="4400" dirty="0">
                  <a:solidFill>
                    <a:schemeClr val="accent1">
                      <a:lumMod val="75000"/>
                    </a:schemeClr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</a:t>
              </a:r>
              <a:r>
                <a:rPr lang="ko-KR" altLang="en-US" sz="44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미치는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7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67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Influential observation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0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EE6A8A-E946-4E89-BD08-199040035D19}"/>
              </a:ext>
            </a:extLst>
          </p:cNvPr>
          <p:cNvGrpSpPr/>
          <p:nvPr/>
        </p:nvGrpSpPr>
        <p:grpSpPr>
          <a:xfrm>
            <a:off x="360589" y="1257300"/>
            <a:ext cx="8023913" cy="4255633"/>
            <a:chOff x="360589" y="1257300"/>
            <a:chExt cx="8023913" cy="425563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F1EBB79-4271-4D27-979D-0999F7983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9" y="1257300"/>
              <a:ext cx="8023913" cy="4255633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4C3CD36-57B0-4A81-9FAD-0783C7042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615" y="1497496"/>
              <a:ext cx="3045489" cy="301848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C606CD0-2033-4D45-AE6F-BAA7D2C0D9E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6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660B98-44B5-4AE5-BAA1-F889F3CD4591}"/>
              </a:ext>
            </a:extLst>
          </p:cNvPr>
          <p:cNvGrpSpPr/>
          <p:nvPr/>
        </p:nvGrpSpPr>
        <p:grpSpPr>
          <a:xfrm>
            <a:off x="1210915" y="995647"/>
            <a:ext cx="6137131" cy="5138738"/>
            <a:chOff x="1210915" y="995647"/>
            <a:chExt cx="6137131" cy="51387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CC0D1C-9649-430F-999D-2B13B3E62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954" y="995647"/>
              <a:ext cx="5552092" cy="51387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126F9-35AC-4274-9CEA-6D6E76DE119C}"/>
                </a:ext>
              </a:extLst>
            </p:cNvPr>
            <p:cNvSpPr txBox="1"/>
            <p:nvPr/>
          </p:nvSpPr>
          <p:spPr>
            <a:xfrm>
              <a:off x="1210915" y="1451397"/>
              <a:ext cx="461665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Life </a:t>
              </a:r>
              <a:r>
                <a:rPr lang="ko-KR" altLang="en-US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와  각 설명 변수 별 </a:t>
              </a:r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6B50A7-5E93-4BBB-AEAF-2AAFF774F42B}"/>
              </a:ext>
            </a:extLst>
          </p:cNvPr>
          <p:cNvSpPr/>
          <p:nvPr/>
        </p:nvSpPr>
        <p:spPr>
          <a:xfrm>
            <a:off x="1800953" y="1061686"/>
            <a:ext cx="1446027" cy="1585980"/>
          </a:xfrm>
          <a:prstGeom prst="roundRect">
            <a:avLst>
              <a:gd name="adj" fmla="val 2516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BA3CD8-B3CD-49F6-AC0F-D69CDA88022A}"/>
              </a:ext>
            </a:extLst>
          </p:cNvPr>
          <p:cNvSpPr/>
          <p:nvPr/>
        </p:nvSpPr>
        <p:spPr>
          <a:xfrm>
            <a:off x="3207225" y="4535810"/>
            <a:ext cx="2855564" cy="1585980"/>
          </a:xfrm>
          <a:prstGeom prst="roundRect">
            <a:avLst>
              <a:gd name="adj" fmla="val 3129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2CB67E-3F9C-4407-A386-13E923FD87E3}"/>
              </a:ext>
            </a:extLst>
          </p:cNvPr>
          <p:cNvGrpSpPr/>
          <p:nvPr/>
        </p:nvGrpSpPr>
        <p:grpSpPr>
          <a:xfrm>
            <a:off x="1224031" y="996434"/>
            <a:ext cx="6441983" cy="5156379"/>
            <a:chOff x="1224031" y="996434"/>
            <a:chExt cx="6441983" cy="515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02C5C5-A8BD-4FF9-8ADE-F1B73FB8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02" y="996434"/>
              <a:ext cx="5883312" cy="51563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/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𝑔𝑑𝑝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7190" r="-654" b="-3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47B29-585F-4485-A7F6-65C20A568752}"/>
                </a:ext>
              </a:extLst>
            </p:cNvPr>
            <p:cNvSpPr txBox="1"/>
            <p:nvPr/>
          </p:nvSpPr>
          <p:spPr>
            <a:xfrm>
              <a:off x="1224031" y="1451397"/>
              <a:ext cx="430887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Log transformation </a:t>
              </a:r>
              <a:r>
                <a:rPr lang="ko-KR" altLang="en-US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하의 </a:t>
              </a:r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sz="1600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/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462" r="-769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/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209" r="-746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67B955-D92E-4FCC-B0F9-E0D3F34F3B90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11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297C15-646E-4591-B505-DD0632FC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13" y="1335223"/>
            <a:ext cx="4943475" cy="42767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74C74D-7F26-4059-A77C-13BD5789A2C9}"/>
              </a:ext>
            </a:extLst>
          </p:cNvPr>
          <p:cNvSpPr/>
          <p:nvPr/>
        </p:nvSpPr>
        <p:spPr>
          <a:xfrm>
            <a:off x="1988712" y="5157669"/>
            <a:ext cx="4562213" cy="46309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44907AF-8A0B-4CD5-8B29-412629B9CF81}"/>
              </a:ext>
            </a:extLst>
          </p:cNvPr>
          <p:cNvGrpSpPr/>
          <p:nvPr/>
        </p:nvGrpSpPr>
        <p:grpSpPr>
          <a:xfrm>
            <a:off x="282184" y="1229618"/>
            <a:ext cx="8356531" cy="4487933"/>
            <a:chOff x="229214" y="1229619"/>
            <a:chExt cx="8356531" cy="44879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CA1BECD-EF52-414C-AED5-679BC4AE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4" y="1229619"/>
              <a:ext cx="8356531" cy="4487933"/>
            </a:xfrm>
            <a:prstGeom prst="rect">
              <a:avLst/>
            </a:prstGeom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5DE00A6-39BC-4367-BE8D-20DD00AA45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357" y="1537252"/>
              <a:ext cx="3074504" cy="324678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0DD4722-81FD-419A-96DE-2AF79D2D61D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12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88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9A87B2-8923-4972-B522-F877232B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8" y="1231802"/>
            <a:ext cx="7172325" cy="257175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8B1E14-2269-4C3A-8222-00D4117C1EFE}"/>
              </a:ext>
            </a:extLst>
          </p:cNvPr>
          <p:cNvSpPr/>
          <p:nvPr/>
        </p:nvSpPr>
        <p:spPr>
          <a:xfrm>
            <a:off x="886837" y="3494325"/>
            <a:ext cx="1692591" cy="333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9574551-F5E8-4329-9DC9-98C10F466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" y="4144954"/>
            <a:ext cx="7211258" cy="19997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5D070-74EE-4C86-AC9D-348F054A4C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3"/>
          <a:stretch/>
        </p:blipFill>
        <p:spPr>
          <a:xfrm>
            <a:off x="856453" y="1188618"/>
            <a:ext cx="7211258" cy="28605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95285D-40CD-4EA7-9471-22B1226BA887}"/>
              </a:ext>
            </a:extLst>
          </p:cNvPr>
          <p:cNvSpPr txBox="1"/>
          <p:nvPr/>
        </p:nvSpPr>
        <p:spPr>
          <a:xfrm>
            <a:off x="863313" y="784474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73C157-BAF1-48DC-9C6D-5814EBE6C8DB}"/>
              </a:ext>
            </a:extLst>
          </p:cNvPr>
          <p:cNvCxnSpPr>
            <a:cxnSpLocks/>
          </p:cNvCxnSpPr>
          <p:nvPr/>
        </p:nvCxnSpPr>
        <p:spPr>
          <a:xfrm>
            <a:off x="876565" y="3803552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D4DDBF-EE10-45B6-820F-A362D1F5795D}"/>
              </a:ext>
            </a:extLst>
          </p:cNvPr>
          <p:cNvSpPr/>
          <p:nvPr/>
        </p:nvSpPr>
        <p:spPr>
          <a:xfrm>
            <a:off x="4333461" y="5194852"/>
            <a:ext cx="940904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3BD9-DBF4-4423-9A92-3ECC8B1DCD1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6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809ECA-2A04-4C7E-86A5-BEF94D484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1"/>
          <a:stretch/>
        </p:blipFill>
        <p:spPr>
          <a:xfrm>
            <a:off x="863313" y="1189094"/>
            <a:ext cx="7008477" cy="29190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2D8F51-6ECB-463C-9E71-284F3018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74241"/>
            <a:ext cx="7008477" cy="2066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867E50-9BD4-45E2-BEC5-8B824F2983AB}"/>
              </a:ext>
            </a:extLst>
          </p:cNvPr>
          <p:cNvSpPr txBox="1"/>
          <p:nvPr/>
        </p:nvSpPr>
        <p:spPr>
          <a:xfrm>
            <a:off x="863314" y="784474"/>
            <a:ext cx="548447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907EA4-D29F-469E-8CCA-3ABC544AD969}"/>
              </a:ext>
            </a:extLst>
          </p:cNvPr>
          <p:cNvCxnSpPr>
            <a:cxnSpLocks/>
          </p:cNvCxnSpPr>
          <p:nvPr/>
        </p:nvCxnSpPr>
        <p:spPr>
          <a:xfrm>
            <a:off x="876565" y="3922820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8AD37-EB71-4A9C-8CFE-C14132C47371}"/>
              </a:ext>
            </a:extLst>
          </p:cNvPr>
          <p:cNvSpPr/>
          <p:nvPr/>
        </p:nvSpPr>
        <p:spPr>
          <a:xfrm>
            <a:off x="4227445" y="5605669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9D572-6006-4F6A-AC55-00F0721AB9F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991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12379-0C81-4E9A-91A9-F108B7EE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1303713"/>
            <a:ext cx="6600825" cy="255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2783BB-6343-4F52-A0C7-5E6E88CF7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14292"/>
            <a:ext cx="6600826" cy="1892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0F9357-69BE-4A5E-8983-DA85467D0439}"/>
              </a:ext>
            </a:extLst>
          </p:cNvPr>
          <p:cNvSpPr txBox="1"/>
          <p:nvPr/>
        </p:nvSpPr>
        <p:spPr>
          <a:xfrm>
            <a:off x="863313" y="784474"/>
            <a:ext cx="570976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3E3AAA-100A-47D0-BD7C-FDB2C12E7088}"/>
              </a:ext>
            </a:extLst>
          </p:cNvPr>
          <p:cNvSpPr/>
          <p:nvPr/>
        </p:nvSpPr>
        <p:spPr>
          <a:xfrm>
            <a:off x="876564" y="3547181"/>
            <a:ext cx="1601592" cy="3136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E968D-134E-4896-8269-85CB3368D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2"/>
          <a:stretch/>
        </p:blipFill>
        <p:spPr>
          <a:xfrm>
            <a:off x="863312" y="1295111"/>
            <a:ext cx="6600826" cy="258798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D5ED15-4301-4497-A6A4-2DFB9DE26038}"/>
              </a:ext>
            </a:extLst>
          </p:cNvPr>
          <p:cNvCxnSpPr>
            <a:cxnSpLocks/>
          </p:cNvCxnSpPr>
          <p:nvPr/>
        </p:nvCxnSpPr>
        <p:spPr>
          <a:xfrm>
            <a:off x="863313" y="3657780"/>
            <a:ext cx="62531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DAB10F-5102-455B-A7C3-109BC3DEAD82}"/>
              </a:ext>
            </a:extLst>
          </p:cNvPr>
          <p:cNvSpPr/>
          <p:nvPr/>
        </p:nvSpPr>
        <p:spPr>
          <a:xfrm>
            <a:off x="3949148" y="5020891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92743-8135-40C2-9123-66490596AF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97C62E-F877-42A6-AA32-34F128D8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" y="4302557"/>
            <a:ext cx="6547138" cy="18444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4BF408-E399-4515-BD31-896EA01F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/>
          <a:stretch/>
        </p:blipFill>
        <p:spPr>
          <a:xfrm>
            <a:off x="863312" y="1295111"/>
            <a:ext cx="6547138" cy="2835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DBD9A-0EFB-4F6F-80C3-0963E0A2C5E7}"/>
              </a:ext>
            </a:extLst>
          </p:cNvPr>
          <p:cNvSpPr txBox="1"/>
          <p:nvPr/>
        </p:nvSpPr>
        <p:spPr>
          <a:xfrm>
            <a:off x="863313" y="784474"/>
            <a:ext cx="711449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42664F-A828-49CF-A5D1-A1070D68F34E}"/>
              </a:ext>
            </a:extLst>
          </p:cNvPr>
          <p:cNvCxnSpPr>
            <a:cxnSpLocks/>
          </p:cNvCxnSpPr>
          <p:nvPr/>
        </p:nvCxnSpPr>
        <p:spPr>
          <a:xfrm>
            <a:off x="889817" y="3949333"/>
            <a:ext cx="60145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31834E-8971-41F6-92F4-7CEC2C505147}"/>
              </a:ext>
            </a:extLst>
          </p:cNvPr>
          <p:cNvSpPr/>
          <p:nvPr/>
        </p:nvSpPr>
        <p:spPr>
          <a:xfrm>
            <a:off x="3792325" y="5592417"/>
            <a:ext cx="689112" cy="554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624519-CD5E-4C83-9A05-747F4AEB67D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16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5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4E87-DBA8-40E1-8652-F42F9DEB03B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078D94D-8026-44A1-9C4E-6DB1B540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3" y="2857982"/>
            <a:ext cx="4257675" cy="447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FDAD22-7838-4202-9D1B-E7A9697D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4260586"/>
            <a:ext cx="5248275" cy="1428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0035A6-491D-47AE-AE33-7A92490C4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5848776"/>
            <a:ext cx="4857750" cy="428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14C7572-60A8-418F-AC3E-D1766D073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9" y="1249924"/>
            <a:ext cx="5505450" cy="14382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F01872-B77B-46BB-92A6-E94D9F396AEC}"/>
              </a:ext>
            </a:extLst>
          </p:cNvPr>
          <p:cNvCxnSpPr/>
          <p:nvPr/>
        </p:nvCxnSpPr>
        <p:spPr>
          <a:xfrm>
            <a:off x="-2" y="3545896"/>
            <a:ext cx="8719931" cy="0"/>
          </a:xfrm>
          <a:prstGeom prst="line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5751C9-0BBA-46A8-A2F0-A325BF789876}"/>
              </a:ext>
            </a:extLst>
          </p:cNvPr>
          <p:cNvSpPr txBox="1"/>
          <p:nvPr/>
        </p:nvSpPr>
        <p:spPr>
          <a:xfrm>
            <a:off x="914760" y="810136"/>
            <a:ext cx="524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&lt;non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5ABE2-F6FD-49EC-80F4-33CD45702DFF}"/>
              </a:ext>
            </a:extLst>
          </p:cNvPr>
          <p:cNvSpPr txBox="1"/>
          <p:nvPr/>
        </p:nvSpPr>
        <p:spPr>
          <a:xfrm>
            <a:off x="914759" y="3841683"/>
            <a:ext cx="49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57CA18-A2FF-447A-AA1C-D3C70928D112}"/>
              </a:ext>
            </a:extLst>
          </p:cNvPr>
          <p:cNvCxnSpPr>
            <a:cxnSpLocks/>
          </p:cNvCxnSpPr>
          <p:nvPr/>
        </p:nvCxnSpPr>
        <p:spPr>
          <a:xfrm>
            <a:off x="1578928" y="6294968"/>
            <a:ext cx="5414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FFCBAD-3FF5-4747-A6BB-7FB40D2DA20E}"/>
              </a:ext>
            </a:extLst>
          </p:cNvPr>
          <p:cNvCxnSpPr>
            <a:cxnSpLocks/>
          </p:cNvCxnSpPr>
          <p:nvPr/>
        </p:nvCxnSpPr>
        <p:spPr>
          <a:xfrm>
            <a:off x="4633140" y="6297465"/>
            <a:ext cx="5414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73B897-43E6-4757-86F3-596C13AF76F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3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2F8A9-7BEA-4603-96BE-110B0655022E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B61B7-E80A-4028-9005-FC5ACDCA6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3" y="735680"/>
            <a:ext cx="2788625" cy="18745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347867-89F8-4DBF-9DC5-84CD3F0D6D46}"/>
              </a:ext>
            </a:extLst>
          </p:cNvPr>
          <p:cNvCxnSpPr>
            <a:cxnSpLocks/>
          </p:cNvCxnSpPr>
          <p:nvPr/>
        </p:nvCxnSpPr>
        <p:spPr>
          <a:xfrm>
            <a:off x="666801" y="1672176"/>
            <a:ext cx="25540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872D-7083-4C9C-889C-3AD04E61C9F1}"/>
              </a:ext>
            </a:extLst>
          </p:cNvPr>
          <p:cNvCxnSpPr>
            <a:cxnSpLocks/>
          </p:cNvCxnSpPr>
          <p:nvPr/>
        </p:nvCxnSpPr>
        <p:spPr>
          <a:xfrm flipV="1">
            <a:off x="641089" y="2610256"/>
            <a:ext cx="2579783" cy="147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800E882-206A-4DF0-9EC3-983080FD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18395"/>
            <a:ext cx="9451456" cy="163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DFCFEC-4473-4475-9E4F-EE647E04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408325"/>
            <a:ext cx="10048312" cy="73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D36B6E-A709-4079-8EF3-F6F4BE3F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C3B4844-EB83-4251-9F47-87C10A0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9906638-874F-45C9-9E16-B2A7FAA2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600538"/>
            <a:ext cx="6751846" cy="99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203216440" descr="DRW00007b0c43e8">
            <a:extLst>
              <a:ext uri="{FF2B5EF4-FFF2-40B4-BE49-F238E27FC236}">
                <a16:creationId xmlns:a16="http://schemas.microsoft.com/office/drawing/2014/main" id="{68DB02AE-4C6B-4315-A430-F5C3DFF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3" y="5733313"/>
            <a:ext cx="5675146" cy="5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282D5FF5-6F6E-476B-A0C6-5FE75E64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2" y="2915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01340352" descr="EMB00003b34444e">
            <a:extLst>
              <a:ext uri="{FF2B5EF4-FFF2-40B4-BE49-F238E27FC236}">
                <a16:creationId xmlns:a16="http://schemas.microsoft.com/office/drawing/2014/main" id="{F54CEA6E-FE6C-41F7-91EE-BD9370675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1" r="7277" b="1"/>
          <a:stretch/>
        </p:blipFill>
        <p:spPr bwMode="auto">
          <a:xfrm>
            <a:off x="655231" y="2668456"/>
            <a:ext cx="5673068" cy="30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FA62AA-08A3-4AD5-AADD-1A7285A6C1FB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25 0.2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7 0.06528 L 0.24983 0.31528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00261 -0.1787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9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0538 -0.19977 " pathEditMode="relative" rAng="0" ptsTypes="AA">
                                      <p:cBhvr>
                                        <p:cTn id="38" dur="1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983CE-10B6-462E-8119-6245A96CB48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BCD1-7C0B-4B3F-81EB-25D69DDC3464}"/>
              </a:ext>
            </a:extLst>
          </p:cNvPr>
          <p:cNvSpPr txBox="1"/>
          <p:nvPr/>
        </p:nvSpPr>
        <p:spPr>
          <a:xfrm>
            <a:off x="600501" y="1282890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시점 통일 불가능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0DF2C-73D9-4377-A708-AE2F6B4F3311}"/>
              </a:ext>
            </a:extLst>
          </p:cNvPr>
          <p:cNvSpPr txBox="1"/>
          <p:nvPr/>
        </p:nvSpPr>
        <p:spPr>
          <a:xfrm>
            <a:off x="600501" y="1707795"/>
            <a:ext cx="30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 transformation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순서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9E153-4128-48F0-BD18-43BBB512AD97}"/>
              </a:ext>
            </a:extLst>
          </p:cNvPr>
          <p:cNvSpPr txBox="1"/>
          <p:nvPr/>
        </p:nvSpPr>
        <p:spPr>
          <a:xfrm>
            <a:off x="600501" y="21327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Heteroscedasticity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WLS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A11E2-1F24-4939-8800-6C3FAA551A71}"/>
              </a:ext>
            </a:extLst>
          </p:cNvPr>
          <p:cNvSpPr txBox="1"/>
          <p:nvPr/>
        </p:nvSpPr>
        <p:spPr>
          <a:xfrm>
            <a:off x="600501" y="2557605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BIC, Mallow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Cp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8C7E2-2456-4212-9805-D6D35D4C091D}"/>
              </a:ext>
            </a:extLst>
          </p:cNvPr>
          <p:cNvSpPr txBox="1"/>
          <p:nvPr/>
        </p:nvSpPr>
        <p:spPr>
          <a:xfrm>
            <a:off x="600501" y="297039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Obesity cluster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F31EC-B69B-46AE-8FA1-B05B6C58160A}"/>
              </a:ext>
            </a:extLst>
          </p:cNvPr>
          <p:cNvSpPr txBox="1"/>
          <p:nvPr/>
        </p:nvSpPr>
        <p:spPr>
          <a:xfrm>
            <a:off x="600500" y="3395295"/>
            <a:ext cx="40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beta coefficient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93120-ABAE-4113-8FD6-2EA8C1C3F182}"/>
              </a:ext>
            </a:extLst>
          </p:cNvPr>
          <p:cNvSpPr txBox="1"/>
          <p:nvPr/>
        </p:nvSpPr>
        <p:spPr>
          <a:xfrm>
            <a:off x="600501" y="38202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요건 간의 관계 해석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E9F896-E465-4E73-B56A-A4D15593E4CD}"/>
              </a:ext>
            </a:extLst>
          </p:cNvPr>
          <p:cNvGrpSpPr/>
          <p:nvPr/>
        </p:nvGrpSpPr>
        <p:grpSpPr>
          <a:xfrm>
            <a:off x="2740247" y="1023008"/>
            <a:ext cx="5675146" cy="4261928"/>
            <a:chOff x="2740247" y="1023008"/>
            <a:chExt cx="5675146" cy="426192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2A00B1C-3294-4AB3-806D-22A6CDD8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523" y="1023008"/>
              <a:ext cx="3495675" cy="3438525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0B5C0A-9934-4C2D-86D3-E3F2649C6342}"/>
                </a:ext>
              </a:extLst>
            </p:cNvPr>
            <p:cNvGrpSpPr/>
            <p:nvPr/>
          </p:nvGrpSpPr>
          <p:grpSpPr>
            <a:xfrm>
              <a:off x="2740247" y="4706007"/>
              <a:ext cx="5675146" cy="578929"/>
              <a:chOff x="2740247" y="4706007"/>
              <a:chExt cx="5675146" cy="578929"/>
            </a:xfrm>
          </p:grpSpPr>
          <p:pic>
            <p:nvPicPr>
              <p:cNvPr id="28" name="_x203216440" descr="DRW00007b0c43e8">
                <a:extLst>
                  <a:ext uri="{FF2B5EF4-FFF2-40B4-BE49-F238E27FC236}">
                    <a16:creationId xmlns:a16="http://schemas.microsoft.com/office/drawing/2014/main" id="{E8AEE586-E393-4ED2-9560-D2887E981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0247" y="4706007"/>
                <a:ext cx="5675146" cy="578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5999683-7744-4B4A-B1CC-AD52C9F94F14}"/>
                  </a:ext>
                </a:extLst>
              </p:cNvPr>
              <p:cNvSpPr/>
              <p:nvPr/>
            </p:nvSpPr>
            <p:spPr>
              <a:xfrm>
                <a:off x="4312693" y="5038223"/>
                <a:ext cx="1146411" cy="246713"/>
              </a:xfrm>
              <a:prstGeom prst="roundRect">
                <a:avLst/>
              </a:prstGeom>
              <a:noFill/>
              <a:ln w="28575">
                <a:solidFill>
                  <a:srgbClr val="9019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91EC89-ED7B-4D1F-BFF9-DF153F39CF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9" t="3637"/>
          <a:stretch/>
        </p:blipFill>
        <p:spPr>
          <a:xfrm>
            <a:off x="4894485" y="727265"/>
            <a:ext cx="3476770" cy="3701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4A89E0-3E97-4FCC-B920-08777B6BF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2839" y="1316633"/>
            <a:ext cx="8324850" cy="398145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9490BF1-1028-4829-B6A8-F92DF0551224}"/>
              </a:ext>
            </a:extLst>
          </p:cNvPr>
          <p:cNvCxnSpPr>
            <a:cxnSpLocks/>
          </p:cNvCxnSpPr>
          <p:nvPr/>
        </p:nvCxnSpPr>
        <p:spPr>
          <a:xfrm>
            <a:off x="4490113" y="2333767"/>
            <a:ext cx="4054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FF616EB-C5C5-4C59-A484-8B5CFC60836D}"/>
              </a:ext>
            </a:extLst>
          </p:cNvPr>
          <p:cNvGrpSpPr/>
          <p:nvPr/>
        </p:nvGrpSpPr>
        <p:grpSpPr>
          <a:xfrm>
            <a:off x="-1202521" y="2504305"/>
            <a:ext cx="1196979" cy="2531449"/>
            <a:chOff x="-1208616" y="2540141"/>
            <a:chExt cx="1196979" cy="2531449"/>
          </a:xfrm>
        </p:grpSpPr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E677E728-44E7-4943-A251-1CBDCE496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8616" y="2540141"/>
              <a:ext cx="1196979" cy="11043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DE8E3AD2-543E-4839-8BC2-8C6F1EDBDF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611137" y="4070580"/>
              <a:ext cx="1430826" cy="571194"/>
            </a:xfrm>
            <a:prstGeom prst="bentConnector3">
              <a:avLst>
                <a:gd name="adj1" fmla="val 4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97C5A39-E68C-4E02-ADB0-1EE6D6DD353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7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92673 -0.00139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3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62361 -0.00093 " pathEditMode="relative" rAng="0" ptsTypes="AA">
                                      <p:cBhvr>
                                        <p:cTn id="28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253162" y="331853"/>
            <a:ext cx="636832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01.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set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5.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6.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50" y="331853"/>
            <a:ext cx="2057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</a:t>
            </a:r>
            <a:endParaRPr lang="en-US" altLang="ko-KR" sz="60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차</a:t>
            </a:r>
            <a:endParaRPr lang="ko-KR" altLang="en-US" sz="36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21ADA8-4B88-44A8-B870-D5EC68468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A4EC8B-8F40-4BDA-ADDD-9C0280F9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6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22638" y="3687693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DB96F8-87F4-478F-A42D-2A4B70E323E4}"/>
              </a:ext>
            </a:extLst>
          </p:cNvPr>
          <p:cNvGrpSpPr/>
          <p:nvPr/>
        </p:nvGrpSpPr>
        <p:grpSpPr>
          <a:xfrm>
            <a:off x="3201889" y="2979807"/>
            <a:ext cx="3625851" cy="707886"/>
            <a:chOff x="3141663" y="2979807"/>
            <a:chExt cx="3625851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2A9FF-B78A-4C89-BD8E-6FC3F2DDB257}"/>
                </a:ext>
              </a:extLst>
            </p:cNvPr>
            <p:cNvSpPr txBox="1"/>
            <p:nvPr/>
          </p:nvSpPr>
          <p:spPr>
            <a:xfrm>
              <a:off x="3141663" y="2979807"/>
              <a:ext cx="3625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901910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T</a:t>
              </a:r>
              <a:r>
                <a:rPr lang="en-US" altLang="ko-KR" sz="4000" dirty="0">
                  <a:solidFill>
                    <a:srgbClr val="C96D6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hank</a:t>
              </a:r>
              <a:r>
                <a:rPr lang="en-US" altLang="ko-KR" sz="4000" dirty="0">
                  <a:solidFill>
                    <a:srgbClr val="2D2E2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You</a:t>
              </a:r>
              <a:endParaRPr lang="ko-KR" altLang="en-US" sz="4000" dirty="0">
                <a:solidFill>
                  <a:srgbClr val="2D2E2D"/>
                </a:solidFill>
                <a:effectLst/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B383D7-99BA-4A62-85CB-8FC01EB796F7}"/>
                </a:ext>
              </a:extLst>
            </p:cNvPr>
            <p:cNvCxnSpPr/>
            <p:nvPr/>
          </p:nvCxnSpPr>
          <p:spPr>
            <a:xfrm>
              <a:off x="3246438" y="3687693"/>
              <a:ext cx="3068637" cy="0"/>
            </a:xfrm>
            <a:prstGeom prst="line">
              <a:avLst/>
            </a:prstGeom>
            <a:ln>
              <a:solidFill>
                <a:srgbClr val="2D2E2D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64193CB-B9D3-4C9D-B691-695EE46DEE36}"/>
              </a:ext>
            </a:extLst>
          </p:cNvPr>
          <p:cNvSpPr/>
          <p:nvPr/>
        </p:nvSpPr>
        <p:spPr>
          <a:xfrm rot="5400000">
            <a:off x="3028392" y="2861634"/>
            <a:ext cx="346992" cy="352623"/>
          </a:xfrm>
          <a:prstGeom prst="triangle">
            <a:avLst>
              <a:gd name="adj" fmla="val 0"/>
            </a:avLst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0797DE-CB4A-4E5A-BEA7-EED5300E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00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목적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/>
              <p:nvPr/>
            </p:nvSpPr>
            <p:spPr>
              <a:xfrm>
                <a:off x="669295" y="3348924"/>
                <a:ext cx="7426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𝑙𝑖𝑓𝑒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𝑔𝑑𝑝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𝑠𝑎𝑛𝑖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𝑡𝑒𝑟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𝑠𝑚𝑜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h𝑖𝑣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5" y="3348924"/>
                <a:ext cx="7426905" cy="738664"/>
              </a:xfrm>
              <a:prstGeom prst="rect">
                <a:avLst/>
              </a:prstGeom>
              <a:blipFill>
                <a:blip r:embed="rId2"/>
                <a:stretch>
                  <a:fillRect l="-1970" t="-12295" b="-23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D6B756-1CAB-4477-9321-91993A7736B7}"/>
              </a:ext>
            </a:extLst>
          </p:cNvPr>
          <p:cNvSpPr txBox="1"/>
          <p:nvPr/>
        </p:nvSpPr>
        <p:spPr>
          <a:xfrm>
            <a:off x="669295" y="1285987"/>
            <a:ext cx="70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웅앵웅앵웅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간의 관계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48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5A669-2834-440E-A0A3-966FFC66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9996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1B256-EF46-4D90-8EF7-ACE92967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3726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8815152" descr="EMB00002e9421c0">
            <a:extLst>
              <a:ext uri="{FF2B5EF4-FFF2-40B4-BE49-F238E27FC236}">
                <a16:creationId xmlns:a16="http://schemas.microsoft.com/office/drawing/2014/main" id="{894B390A-35D8-4A3E-B59F-61A368CB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3500486"/>
            <a:ext cx="7923827" cy="2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27649-9D80-452D-8235-222EDEEC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852350"/>
            <a:ext cx="3514725" cy="24098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76AB0F-D7C8-4865-862D-CE6069E1D36F}"/>
              </a:ext>
            </a:extLst>
          </p:cNvPr>
          <p:cNvSpPr/>
          <p:nvPr/>
        </p:nvSpPr>
        <p:spPr>
          <a:xfrm>
            <a:off x="2201309" y="1069334"/>
            <a:ext cx="647908" cy="21830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2D83C-B177-4D1D-9BD8-646B6EDAFB37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A0B7A-287B-4BBE-A75F-6FB7B38C8F7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4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55F9F3-960D-4D18-876B-62F766F73B62}"/>
              </a:ext>
            </a:extLst>
          </p:cNvPr>
          <p:cNvSpPr/>
          <p:nvPr/>
        </p:nvSpPr>
        <p:spPr>
          <a:xfrm>
            <a:off x="688791" y="279023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0F4279-F6E9-4746-AADF-9528662BB250}"/>
              </a:ext>
            </a:extLst>
          </p:cNvPr>
          <p:cNvSpPr/>
          <p:nvPr/>
        </p:nvSpPr>
        <p:spPr>
          <a:xfrm>
            <a:off x="1624737" y="208479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779C08-7296-44B9-8248-95218332BF7D}"/>
              </a:ext>
            </a:extLst>
          </p:cNvPr>
          <p:cNvSpPr/>
          <p:nvPr/>
        </p:nvSpPr>
        <p:spPr>
          <a:xfrm>
            <a:off x="2757321" y="247949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DDDF60-CAF0-4317-856D-653CF68ED997}"/>
              </a:ext>
            </a:extLst>
          </p:cNvPr>
          <p:cNvSpPr/>
          <p:nvPr/>
        </p:nvSpPr>
        <p:spPr>
          <a:xfrm>
            <a:off x="1092828" y="406343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A4C436-B1DA-409A-934A-81B102619207}"/>
              </a:ext>
            </a:extLst>
          </p:cNvPr>
          <p:cNvSpPr/>
          <p:nvPr/>
        </p:nvSpPr>
        <p:spPr>
          <a:xfrm>
            <a:off x="1636098" y="5071426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8A0BCF-2E3B-4F53-A0D4-DA825FEE6E52}"/>
              </a:ext>
            </a:extLst>
          </p:cNvPr>
          <p:cNvSpPr/>
          <p:nvPr/>
        </p:nvSpPr>
        <p:spPr>
          <a:xfrm>
            <a:off x="2040135" y="346063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4B31174-6C7C-4D57-BF3D-CBB4BD76559E}"/>
              </a:ext>
            </a:extLst>
          </p:cNvPr>
          <p:cNvSpPr/>
          <p:nvPr/>
        </p:nvSpPr>
        <p:spPr>
          <a:xfrm>
            <a:off x="2987146" y="366265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56F0BD-C42C-42C6-A4B6-3A92BD1B881B}"/>
              </a:ext>
            </a:extLst>
          </p:cNvPr>
          <p:cNvSpPr/>
          <p:nvPr/>
        </p:nvSpPr>
        <p:spPr>
          <a:xfrm>
            <a:off x="2757320" y="4609899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4D722E-5BF8-4679-8B2F-C28DA009A77F}"/>
              </a:ext>
            </a:extLst>
          </p:cNvPr>
          <p:cNvSpPr/>
          <p:nvPr/>
        </p:nvSpPr>
        <p:spPr>
          <a:xfrm>
            <a:off x="4232861" y="28251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3925E5-F4FC-4847-95E3-152564BC5632}"/>
              </a:ext>
            </a:extLst>
          </p:cNvPr>
          <p:cNvSpPr/>
          <p:nvPr/>
        </p:nvSpPr>
        <p:spPr>
          <a:xfrm>
            <a:off x="6352152" y="251248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2F5168-8227-470C-87A5-95FE51850950}"/>
              </a:ext>
            </a:extLst>
          </p:cNvPr>
          <p:cNvSpPr/>
          <p:nvPr/>
        </p:nvSpPr>
        <p:spPr>
          <a:xfrm>
            <a:off x="5219568" y="190930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521DD0-4FEC-4283-98F0-C1C682B67500}"/>
              </a:ext>
            </a:extLst>
          </p:cNvPr>
          <p:cNvSpPr/>
          <p:nvPr/>
        </p:nvSpPr>
        <p:spPr>
          <a:xfrm>
            <a:off x="5207769" y="281309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46ED6-2ABD-442D-AECE-8FDD876F7573}"/>
              </a:ext>
            </a:extLst>
          </p:cNvPr>
          <p:cNvSpPr/>
          <p:nvPr/>
        </p:nvSpPr>
        <p:spPr>
          <a:xfrm>
            <a:off x="4701614" y="398807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FDF3F6-5707-4082-B62F-8E3ADB520B0D}"/>
              </a:ext>
            </a:extLst>
          </p:cNvPr>
          <p:cNvSpPr/>
          <p:nvPr/>
        </p:nvSpPr>
        <p:spPr>
          <a:xfrm>
            <a:off x="5810944" y="414036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ED9B78F-369B-419A-A711-15E367A21960}"/>
              </a:ext>
            </a:extLst>
          </p:cNvPr>
          <p:cNvSpPr/>
          <p:nvPr/>
        </p:nvSpPr>
        <p:spPr>
          <a:xfrm>
            <a:off x="5456276" y="524370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9B2543-46EF-4EE8-86CF-A867D4BF8A7E}"/>
              </a:ext>
            </a:extLst>
          </p:cNvPr>
          <p:cNvSpPr/>
          <p:nvPr/>
        </p:nvSpPr>
        <p:spPr>
          <a:xfrm>
            <a:off x="7107867" y="466738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B0BD8C-9CFB-4474-A61A-832CB178B891}"/>
              </a:ext>
            </a:extLst>
          </p:cNvPr>
          <p:cNvSpPr/>
          <p:nvPr/>
        </p:nvSpPr>
        <p:spPr>
          <a:xfrm>
            <a:off x="6718553" y="33753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2DDE4F-52AE-4474-A4CD-5ED2C42A292C}"/>
              </a:ext>
            </a:extLst>
          </p:cNvPr>
          <p:cNvSpPr/>
          <p:nvPr/>
        </p:nvSpPr>
        <p:spPr>
          <a:xfrm>
            <a:off x="7647379" y="377583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359B52C-6B3D-44ED-AFA2-56C8134FFAC3}"/>
              </a:ext>
            </a:extLst>
          </p:cNvPr>
          <p:cNvSpPr/>
          <p:nvPr/>
        </p:nvSpPr>
        <p:spPr>
          <a:xfrm>
            <a:off x="7917912" y="207545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363C645-EF46-47CC-BB93-1129E1A178A4}"/>
              </a:ext>
            </a:extLst>
          </p:cNvPr>
          <p:cNvSpPr/>
          <p:nvPr/>
        </p:nvSpPr>
        <p:spPr>
          <a:xfrm>
            <a:off x="6920571" y="2670788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88B5ABC-7B5A-46E7-8D4A-2580B915C944}"/>
              </a:ext>
            </a:extLst>
          </p:cNvPr>
          <p:cNvSpPr/>
          <p:nvPr/>
        </p:nvSpPr>
        <p:spPr>
          <a:xfrm>
            <a:off x="3617389" y="4596111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AD9F8-09BB-44F0-8506-1782BAB8FE73}"/>
              </a:ext>
            </a:extLst>
          </p:cNvPr>
          <p:cNvSpPr/>
          <p:nvPr/>
        </p:nvSpPr>
        <p:spPr>
          <a:xfrm>
            <a:off x="1521972" y="3128055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FE9B6A-6FEC-4D9F-B6CD-26DCAF9A1B61}"/>
              </a:ext>
            </a:extLst>
          </p:cNvPr>
          <p:cNvCxnSpPr>
            <a:cxnSpLocks/>
            <a:stCxn id="28" idx="6"/>
            <a:endCxn id="47" idx="1"/>
          </p:cNvCxnSpPr>
          <p:nvPr/>
        </p:nvCxnSpPr>
        <p:spPr>
          <a:xfrm>
            <a:off x="6756189" y="2714504"/>
            <a:ext cx="223552" cy="1545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F2FB76-4901-4464-B976-22212D7CF218}"/>
              </a:ext>
            </a:extLst>
          </p:cNvPr>
          <p:cNvCxnSpPr>
            <a:cxnSpLocks/>
            <a:stCxn id="49" idx="5"/>
            <a:endCxn id="23" idx="1"/>
          </p:cNvCxnSpPr>
          <p:nvPr/>
        </p:nvCxnSpPr>
        <p:spPr>
          <a:xfrm>
            <a:off x="1866839" y="3472923"/>
            <a:ext cx="232466" cy="468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CB810D0-4555-4DE7-9038-C2FCB195E15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962256" y="4940979"/>
            <a:ext cx="157207" cy="188820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B03F105-1F86-4F2D-9BF7-BAC0AA61ABC2}"/>
              </a:ext>
            </a:extLst>
          </p:cNvPr>
          <p:cNvSpPr/>
          <p:nvPr/>
        </p:nvSpPr>
        <p:spPr>
          <a:xfrm>
            <a:off x="4030795" y="508724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E07CF-11E4-4646-9E49-FE073E55242F}"/>
              </a:ext>
            </a:extLst>
          </p:cNvPr>
          <p:cNvSpPr/>
          <p:nvPr/>
        </p:nvSpPr>
        <p:spPr>
          <a:xfrm>
            <a:off x="574158" y="952348"/>
            <a:ext cx="1564903" cy="423915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1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7C57C5-F6D5-4FF6-A272-075F22DD5B4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092828" y="3053098"/>
            <a:ext cx="429144" cy="276976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D20D2F-EB21-4A11-99A3-B5B28720A44B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 flipH="1">
            <a:off x="1723991" y="2488832"/>
            <a:ext cx="102765" cy="639223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412737-B81F-49AB-945B-2FDA2A923C11}"/>
              </a:ext>
            </a:extLst>
          </p:cNvPr>
          <p:cNvCxnSpPr>
            <a:cxnSpLocks/>
            <a:stCxn id="44" idx="7"/>
            <a:endCxn id="47" idx="4"/>
          </p:cNvCxnSpPr>
          <p:nvPr/>
        </p:nvCxnSpPr>
        <p:spPr>
          <a:xfrm flipV="1">
            <a:off x="7063420" y="3074826"/>
            <a:ext cx="59170" cy="35968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4854B3-AD29-486E-AC27-D62B30B7FB9F}"/>
              </a:ext>
            </a:extLst>
          </p:cNvPr>
          <p:cNvCxnSpPr>
            <a:cxnSpLocks/>
            <a:stCxn id="47" idx="6"/>
            <a:endCxn id="46" idx="3"/>
          </p:cNvCxnSpPr>
          <p:nvPr/>
        </p:nvCxnSpPr>
        <p:spPr>
          <a:xfrm flipV="1">
            <a:off x="7324608" y="2420325"/>
            <a:ext cx="652474" cy="4524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886108-9134-46B0-9AD7-83FD13ED114D}"/>
              </a:ext>
            </a:extLst>
          </p:cNvPr>
          <p:cNvCxnSpPr>
            <a:cxnSpLocks/>
            <a:stCxn id="40" idx="3"/>
            <a:endCxn id="48" idx="6"/>
          </p:cNvCxnSpPr>
          <p:nvPr/>
        </p:nvCxnSpPr>
        <p:spPr>
          <a:xfrm flipH="1">
            <a:off x="4021426" y="4332938"/>
            <a:ext cx="739358" cy="46519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D7BEA4-0D83-448E-B166-743D56E29713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3161357" y="4798130"/>
            <a:ext cx="456032" cy="13788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C3266-102A-412F-9009-DA4942FE2E97}"/>
              </a:ext>
            </a:extLst>
          </p:cNvPr>
          <p:cNvSpPr/>
          <p:nvPr/>
        </p:nvSpPr>
        <p:spPr>
          <a:xfrm>
            <a:off x="567917" y="953464"/>
            <a:ext cx="1564903" cy="423915"/>
          </a:xfrm>
          <a:prstGeom prst="rect">
            <a:avLst/>
          </a:prstGeom>
          <a:solidFill>
            <a:srgbClr val="F8F8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3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819336-8197-43E5-A5A3-01251D602AC2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BAE537-B1D4-4C86-9F7A-7DF4721D5A16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4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(K-Nearest Neighbor)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34394-6B95-4F80-8D6E-C2EAD6332939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05904"/>
            <a:ext cx="649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06/20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9922B-2E71-48AA-AB04-35FD48044C45}"/>
              </a:ext>
            </a:extLst>
          </p:cNvPr>
          <p:cNvSpPr txBox="1"/>
          <p:nvPr/>
        </p:nvSpPr>
        <p:spPr>
          <a:xfrm>
            <a:off x="546111" y="1020830"/>
            <a:ext cx="7238453" cy="48320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KNN &lt;- function(data, year){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if(length(which(is.na(data[,year]))) == 0) return(data[,c(1,2,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which(is.na(data[, year]))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for(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in 1:length(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)){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 &lt;- 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data[, col];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)-2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key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index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complete.cases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non.na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[index,]</a:t>
            </a:r>
          </a:p>
          <a:p>
            <a:r>
              <a:rPr lang="en-US" altLang="ko-KR" sz="1400" dirty="0">
                <a:solidFill>
                  <a:srgbClr val="9019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 &lt;- apply(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(non.na[,-c(1,2)]), 1, "-", key[,-c(1,2)])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unlist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(d) ^ 2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d2.matrix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(matrix(d2, length(d2)/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T))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(d2.matrix)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(non.na)[-c(1, 2)]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apply(c, 1, sum)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order(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[which(!is.na(data[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year]))][1:5]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year]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 year] &lt;- mean(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na.rm = T)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return(data[,c(1, 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AF4891D0-BC5C-4FBD-9F49-84ADE7C146D5}"/>
              </a:ext>
            </a:extLst>
          </p:cNvPr>
          <p:cNvSpPr/>
          <p:nvPr/>
        </p:nvSpPr>
        <p:spPr>
          <a:xfrm>
            <a:off x="784541" y="3273099"/>
            <a:ext cx="143112" cy="889792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9BC81F3D-D311-4035-AA27-AE2AFF241897}"/>
              </a:ext>
            </a:extLst>
          </p:cNvPr>
          <p:cNvSpPr/>
          <p:nvPr/>
        </p:nvSpPr>
        <p:spPr>
          <a:xfrm rot="10800000">
            <a:off x="7381460" y="3273096"/>
            <a:ext cx="161845" cy="889793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472965-F6E8-42B9-9A95-DFE5EAFC7F6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8021" y="2970006"/>
            <a:ext cx="225284" cy="747986"/>
          </a:xfrm>
          <a:prstGeom prst="bentConnector4">
            <a:avLst>
              <a:gd name="adj1" fmla="val -101472"/>
              <a:gd name="adj2" fmla="val 7974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E38C36-591D-4858-A75E-2E2789E71B93}"/>
              </a:ext>
            </a:extLst>
          </p:cNvPr>
          <p:cNvSpPr/>
          <p:nvPr/>
        </p:nvSpPr>
        <p:spPr>
          <a:xfrm>
            <a:off x="6272832" y="2622404"/>
            <a:ext cx="2084735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01910"/>
                </a:solidFill>
              </a:rPr>
              <a:t>Euclidean distance</a:t>
            </a:r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B58D5E-4910-43AF-BCF7-3D0257EE1FD9}"/>
              </a:ext>
            </a:extLst>
          </p:cNvPr>
          <p:cNvSpPr/>
          <p:nvPr/>
        </p:nvSpPr>
        <p:spPr>
          <a:xfrm>
            <a:off x="4330083" y="1770624"/>
            <a:ext cx="3660978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아닌 열 추출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964C5EE-C391-4BD8-AF22-288F33FF7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0345" y="1974575"/>
            <a:ext cx="499865" cy="250595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5BF6C46-1AD8-40E6-8754-5BAB924D3F8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5605677" y="4585254"/>
            <a:ext cx="463821" cy="459018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295929-FCE7-4A85-BF96-8477CD1B5A09}"/>
              </a:ext>
            </a:extLst>
          </p:cNvPr>
          <p:cNvSpPr/>
          <p:nvPr/>
        </p:nvSpPr>
        <p:spPr>
          <a:xfrm>
            <a:off x="6069497" y="4318556"/>
            <a:ext cx="2441018" cy="1451431"/>
          </a:xfrm>
          <a:prstGeom prst="roundRect">
            <a:avLst>
              <a:gd name="adj" fmla="val 15516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기준 년도에서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아닌 국가들 중</a:t>
            </a:r>
            <a:r>
              <a:rPr lang="en-US" altLang="ko-KR" sz="1600" dirty="0">
                <a:solidFill>
                  <a:srgbClr val="901910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 </a:t>
            </a:r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과 거리의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합이 가장 가까운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5</a:t>
            </a:r>
            <a:r>
              <a:rPr lang="ko-KR" altLang="en-US" sz="1600" dirty="0">
                <a:solidFill>
                  <a:srgbClr val="901910"/>
                </a:solidFill>
              </a:rPr>
              <a:t>개의 국가 선출</a:t>
            </a:r>
            <a:r>
              <a:rPr lang="en-US" altLang="ko-KR" sz="1600" dirty="0">
                <a:solidFill>
                  <a:srgbClr val="901910"/>
                </a:solidFill>
              </a:rPr>
              <a:t>.</a:t>
            </a:r>
            <a:endParaRPr lang="ko-KR" altLang="en-US" sz="1600" dirty="0">
              <a:solidFill>
                <a:srgbClr val="90191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487B9-03AA-4B76-AF8C-90D0B4B03D48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1AAAF-9B98-4375-BB6D-9FD2F0F8DFFD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28526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2" y="11140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 set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20394B-A53B-4444-839F-B0C43B20A439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F8550A-CAA2-4762-B1AC-3F02B8B7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703830"/>
            <a:ext cx="7651203" cy="68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815152" descr="EMB00002e9421c3">
            <a:extLst>
              <a:ext uri="{FF2B5EF4-FFF2-40B4-BE49-F238E27FC236}">
                <a16:creationId xmlns:a16="http://schemas.microsoft.com/office/drawing/2014/main" id="{D0F12E8B-5070-4A4D-9E8F-6696F7BA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944070"/>
            <a:ext cx="8134776" cy="17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EDC0DC6-E4E4-46E9-8A57-95D65A64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1274" y="1253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F65698-E662-48C4-966B-F888388D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160" y="168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F10CDF-D720-422D-B88C-A2ACC4718421}"/>
              </a:ext>
            </a:extLst>
          </p:cNvPr>
          <p:cNvGrpSpPr/>
          <p:nvPr/>
        </p:nvGrpSpPr>
        <p:grpSpPr>
          <a:xfrm>
            <a:off x="410624" y="5300661"/>
            <a:ext cx="5167133" cy="667028"/>
            <a:chOff x="2571341" y="4122393"/>
            <a:chExt cx="4593734" cy="484952"/>
          </a:xfrm>
        </p:grpSpPr>
        <p:pic>
          <p:nvPicPr>
            <p:cNvPr id="4101" name="_x48813312" descr="EMB00002e9421c9">
              <a:extLst>
                <a:ext uri="{FF2B5EF4-FFF2-40B4-BE49-F238E27FC236}">
                  <a16:creationId xmlns:a16="http://schemas.microsoft.com/office/drawing/2014/main" id="{8FBFF822-09A6-44D7-BF30-8EEA99805B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" t="88694" r="4715"/>
            <a:stretch/>
          </p:blipFill>
          <p:spPr bwMode="auto">
            <a:xfrm>
              <a:off x="2580940" y="4122394"/>
              <a:ext cx="4584135" cy="48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BEE7B5-B40B-4DF1-9CDD-8259ADF9A15E}"/>
                </a:ext>
              </a:extLst>
            </p:cNvPr>
            <p:cNvSpPr/>
            <p:nvPr/>
          </p:nvSpPr>
          <p:spPr>
            <a:xfrm>
              <a:off x="2571341" y="4122393"/>
              <a:ext cx="4593734" cy="48495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>
            <a:extLst>
              <a:ext uri="{FF2B5EF4-FFF2-40B4-BE49-F238E27FC236}">
                <a16:creationId xmlns:a16="http://schemas.microsoft.com/office/drawing/2014/main" id="{9406EAA5-BD59-44C5-8253-40B84656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25401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48812672" descr="EMB00002e9421cc">
            <a:extLst>
              <a:ext uri="{FF2B5EF4-FFF2-40B4-BE49-F238E27FC236}">
                <a16:creationId xmlns:a16="http://schemas.microsoft.com/office/drawing/2014/main" id="{F7A1C33C-2023-469B-84E9-B431FE63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4" y="2819861"/>
            <a:ext cx="4487030" cy="24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48AC3-B207-4B19-B478-0EE376D5AF8E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73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10528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 test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0B7AF-12EB-4ADE-8BD0-D566BC53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1" y="12683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BC3CE7-F171-4CF7-9A31-181F75F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461612-3FCD-483F-8DD5-282B4835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71B5237-F38D-4ED6-BC02-33EA5026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3C39B66-7022-45E8-A5F9-06017A2A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229155"/>
            <a:ext cx="5524500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3BD05A-EBC9-4B0C-A8DE-91E831A93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4267" r="51668" b="1320"/>
          <a:stretch/>
        </p:blipFill>
        <p:spPr>
          <a:xfrm>
            <a:off x="2479693" y="1058714"/>
            <a:ext cx="3834801" cy="377364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FAA657-133B-4503-9138-1A63A6D1B8B9}"/>
              </a:ext>
            </a:extLst>
          </p:cNvPr>
          <p:cNvGrpSpPr/>
          <p:nvPr/>
        </p:nvGrpSpPr>
        <p:grpSpPr>
          <a:xfrm>
            <a:off x="626046" y="1054630"/>
            <a:ext cx="7542093" cy="3775658"/>
            <a:chOff x="597032" y="1060361"/>
            <a:chExt cx="7542093" cy="3775658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785EC41-1A97-448D-92CD-73816832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32" y="1060361"/>
              <a:ext cx="7542093" cy="3775658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01D6225-24C4-451E-87F1-7679A824F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835" y="1378226"/>
              <a:ext cx="2929544" cy="247815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AFC661-B9D0-4E40-B900-45B844AA034D}"/>
              </a:ext>
            </a:extLst>
          </p:cNvPr>
          <p:cNvSpPr/>
          <p:nvPr/>
        </p:nvSpPr>
        <p:spPr>
          <a:xfrm>
            <a:off x="3560032" y="4836019"/>
            <a:ext cx="202393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Independency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E4E6F1-0709-4FC3-8C60-1E7FABA3CBAD}"/>
              </a:ext>
            </a:extLst>
          </p:cNvPr>
          <p:cNvCxnSpPr>
            <a:cxnSpLocks/>
          </p:cNvCxnSpPr>
          <p:nvPr/>
        </p:nvCxnSpPr>
        <p:spPr>
          <a:xfrm flipV="1">
            <a:off x="1809750" y="5976730"/>
            <a:ext cx="2245415" cy="20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F03F21-7E8B-4662-B5DD-0B2E059F5528}"/>
              </a:ext>
            </a:extLst>
          </p:cNvPr>
          <p:cNvSpPr/>
          <p:nvPr/>
        </p:nvSpPr>
        <p:spPr>
          <a:xfrm>
            <a:off x="1327593" y="701557"/>
            <a:ext cx="266671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Heteroscedasticity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45A8B0-DB73-4F2A-AD19-10CE505C5CAF}"/>
              </a:ext>
            </a:extLst>
          </p:cNvPr>
          <p:cNvSpPr/>
          <p:nvPr/>
        </p:nvSpPr>
        <p:spPr>
          <a:xfrm>
            <a:off x="5847954" y="701558"/>
            <a:ext cx="148760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Normality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3A731-958F-4BDC-BC9B-C31DC90149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0035 0.0574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0052 0.05857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00139 0.06458 " pathEditMode="relative" rAng="0" ptsTypes="AA">
                                      <p:cBhvr>
                                        <p:cTn id="1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2" grpId="1" animBg="1"/>
      <p:bldP spid="32" grpId="2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points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F3B6F2-2199-44BE-8C98-0BB531A395B3}"/>
              </a:ext>
            </a:extLst>
          </p:cNvPr>
          <p:cNvGrpSpPr/>
          <p:nvPr/>
        </p:nvGrpSpPr>
        <p:grpSpPr>
          <a:xfrm>
            <a:off x="294327" y="1263666"/>
            <a:ext cx="8243248" cy="4496791"/>
            <a:chOff x="360589" y="1257300"/>
            <a:chExt cx="8023913" cy="425563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2663938-3826-4AB6-81CF-96F13AA3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9" y="1257300"/>
              <a:ext cx="8023913" cy="4255633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718BC28-7782-4C7A-A789-90FA5A5C5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615" y="1497496"/>
              <a:ext cx="3045489" cy="301848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9252C4C-D37A-42A4-875F-D779031A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07" y="1254678"/>
            <a:ext cx="4162768" cy="44908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80BB83-9B8D-483F-A5D3-8B9506881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1" y="1254678"/>
            <a:ext cx="4089025" cy="4490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FF0EC-0B39-49EB-BEFA-72A2BD1E8ED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901</Words>
  <Application>Microsoft Office PowerPoint</Application>
  <PresentationFormat>화면 슬라이드 쇼(4:3)</PresentationFormat>
  <Paragraphs>249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HY나무L</vt:lpstr>
      <vt:lpstr>Arial</vt:lpstr>
      <vt:lpstr>Cambria Math</vt:lpstr>
      <vt:lpstr>Calibri</vt:lpstr>
      <vt:lpstr>D2Coding</vt:lpstr>
      <vt:lpstr>맑은 고딕</vt:lpstr>
      <vt:lpstr>a옛날목욕탕B</vt:lpstr>
      <vt:lpstr>a옛날목욕탕L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dahampc03</dc:creator>
  <cp:lastModifiedBy>정은</cp:lastModifiedBy>
  <cp:revision>89</cp:revision>
  <dcterms:created xsi:type="dcterms:W3CDTF">2015-04-02T01:31:59Z</dcterms:created>
  <dcterms:modified xsi:type="dcterms:W3CDTF">2017-12-01T10:29:10Z</dcterms:modified>
</cp:coreProperties>
</file>