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1" r:id="rId3"/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3FDB08-DB72-D172-5986-50BB6FBD044E}" v="17" dt="2025-08-26T09:45:34.322"/>
    <p1510:client id="{AF398D40-69E7-BA86-287D-FC30CC5AB203}" v="640" dt="2025-08-26T11:17:24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8/26/2025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1422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8/26/2025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8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8/26/2025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4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8/26/2025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6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8/26/2025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464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8/26/2025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2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8/26/2025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5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8/26/2025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432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8/26/2025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89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8/26/2025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63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8/26/2025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35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8/26/2025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3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ewegg.com/p/pl?d=3080&amp;N=4131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1DC8B-E171-E3E3-9AA6-843023AF0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9AFB557-BFC9-4D83-D2F0-14E211C61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935" y="1550042"/>
            <a:ext cx="8058959" cy="317071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</a:pPr>
            <a:r>
              <a:rPr lang="en-US" sz="1800" b="1" dirty="0">
                <a:solidFill>
                  <a:schemeClr val="tx1"/>
                </a:solidFill>
                <a:latin typeface="Arial"/>
                <a:ea typeface="Calibri"/>
                <a:cs typeface="Calibri"/>
              </a:rPr>
              <a:t>What is Web Scraping?</a:t>
            </a:r>
            <a:endParaRPr lang="en-US"/>
          </a:p>
          <a:p>
            <a:pPr marL="742950" lvl="1" indent="-28575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18" charset="2"/>
              <a:buChar char="•"/>
            </a:pPr>
            <a:r>
              <a:rPr lang="en-US" sz="1800" spc="10" dirty="0">
                <a:solidFill>
                  <a:schemeClr val="tx1"/>
                </a:solidFill>
                <a:latin typeface="Arial"/>
                <a:ea typeface="Calibri"/>
                <a:cs typeface="Calibri"/>
              </a:rPr>
              <a:t>The process of automatically extracting data from websites</a:t>
            </a:r>
          </a:p>
          <a:p>
            <a:pPr marL="742950" lvl="1" indent="-28575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18" charset="2"/>
              <a:buChar char="•"/>
            </a:pPr>
            <a:r>
              <a:rPr lang="en-US" sz="1800" spc="10" dirty="0">
                <a:solidFill>
                  <a:schemeClr val="tx1"/>
                </a:solidFill>
                <a:latin typeface="Arial"/>
                <a:ea typeface="Calibri"/>
                <a:cs typeface="Calibri"/>
              </a:rPr>
              <a:t>Useful for data analysis, automation, price comparison, and research</a:t>
            </a:r>
          </a:p>
          <a:p>
            <a:pPr marL="742950" lvl="1" indent="-28575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18" charset="2"/>
              <a:buChar char="•"/>
            </a:pPr>
            <a:endParaRPr lang="en-US" sz="1800" spc="10" dirty="0">
              <a:solidFill>
                <a:schemeClr val="tx1"/>
              </a:solidFill>
              <a:latin typeface="Arial"/>
              <a:ea typeface="Calibri"/>
              <a:cs typeface="Calibri"/>
            </a:endParaRPr>
          </a:p>
          <a:p>
            <a:pPr marL="285750" indent="-28575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</a:pPr>
            <a:r>
              <a:rPr lang="en-US" sz="1800" b="1" dirty="0">
                <a:solidFill>
                  <a:schemeClr val="tx1"/>
                </a:solidFill>
                <a:latin typeface="Arial"/>
                <a:ea typeface="Calibri"/>
                <a:cs typeface="Calibri"/>
              </a:rPr>
              <a:t>What is </a:t>
            </a:r>
            <a:r>
              <a:rPr lang="en-US" sz="1800" b="1" err="1">
                <a:solidFill>
                  <a:schemeClr val="tx1"/>
                </a:solidFill>
                <a:latin typeface="Arial"/>
                <a:ea typeface="Calibri"/>
                <a:cs typeface="Calibri"/>
              </a:rPr>
              <a:t>BeautifulSoup</a:t>
            </a:r>
            <a:r>
              <a:rPr lang="en-US" sz="1800" b="1" dirty="0">
                <a:solidFill>
                  <a:schemeClr val="tx1"/>
                </a:solidFill>
                <a:latin typeface="Arial"/>
                <a:ea typeface="Calibri"/>
                <a:cs typeface="Calibri"/>
              </a:rPr>
              <a:t>?</a:t>
            </a:r>
          </a:p>
          <a:p>
            <a:pPr marL="742950" lvl="1" indent="-28575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18" charset="2"/>
              <a:buChar char="•"/>
            </a:pPr>
            <a:r>
              <a:rPr lang="en-US" sz="1800" spc="10" dirty="0">
                <a:solidFill>
                  <a:schemeClr val="tx1"/>
                </a:solidFill>
                <a:latin typeface="Arial"/>
                <a:ea typeface="Calibri"/>
                <a:cs typeface="Calibri"/>
              </a:rPr>
              <a:t>A Python library for parsing HTML and XML documents</a:t>
            </a:r>
          </a:p>
          <a:p>
            <a:pPr marL="742950" lvl="1" indent="-28575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18" charset="2"/>
              <a:buChar char="•"/>
            </a:pPr>
            <a:r>
              <a:rPr lang="en-US" sz="1800" spc="10" dirty="0">
                <a:solidFill>
                  <a:schemeClr val="tx1"/>
                </a:solidFill>
                <a:latin typeface="Arial"/>
                <a:ea typeface="Calibri"/>
                <a:cs typeface="Calibri"/>
              </a:rPr>
              <a:t>Helps navigate webpage structure using tags, attributes, and classes</a:t>
            </a:r>
          </a:p>
          <a:p>
            <a:pPr marL="742950" lvl="1" indent="-28575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18" charset="2"/>
              <a:buChar char="•"/>
            </a:pPr>
            <a:r>
              <a:rPr lang="en-US" sz="1800" spc="10" dirty="0">
                <a:solidFill>
                  <a:schemeClr val="tx1"/>
                </a:solidFill>
                <a:latin typeface="Arial"/>
                <a:ea typeface="Calibri"/>
                <a:cs typeface="Calibri"/>
              </a:rPr>
              <a:t>Simplifies the extraction of specific data from raw HTML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C32A29-6995-69C6-2AC1-E4C2121E4F65}"/>
              </a:ext>
            </a:extLst>
          </p:cNvPr>
          <p:cNvSpPr txBox="1"/>
          <p:nvPr/>
        </p:nvSpPr>
        <p:spPr>
          <a:xfrm>
            <a:off x="474483" y="457701"/>
            <a:ext cx="113374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800" dirty="0">
                <a:latin typeface="Arial"/>
                <a:cs typeface="Arial"/>
              </a:rPr>
              <a:t>Introduction to Web Scraping &amp; Fetching Webpages</a:t>
            </a:r>
            <a:endParaRPr lang="en-GB" sz="380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l"/>
            <a:endParaRPr lang="en-GB" dirty="0"/>
          </a:p>
        </p:txBody>
      </p:sp>
      <p:pic>
        <p:nvPicPr>
          <p:cNvPr id="2" name="Picture 1" descr="A black background with multicolored text&#10;&#10;AI-generated content may be incorrect.">
            <a:extLst>
              <a:ext uri="{FF2B5EF4-FFF2-40B4-BE49-F238E27FC236}">
                <a16:creationId xmlns:a16="http://schemas.microsoft.com/office/drawing/2014/main" id="{DC5E9651-EF0A-624D-691F-0B1538C36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710" y="5038590"/>
            <a:ext cx="23431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78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6B146-3C8C-68BD-E8C9-976081F4C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C535BC-D3FB-CEC9-6349-F9CB95B0D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935" y="1569333"/>
            <a:ext cx="8560527" cy="317071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Arial"/>
                <a:ea typeface="Calibri"/>
                <a:cs typeface="Arial"/>
              </a:rPr>
              <a:t>Installing the necessary libraries:</a:t>
            </a:r>
            <a:endParaRPr lang="en-US" sz="1800" dirty="0">
              <a:solidFill>
                <a:schemeClr val="tx1"/>
              </a:solidFill>
              <a:latin typeface="Arial"/>
              <a:ea typeface="Calibri"/>
              <a:cs typeface="Arial"/>
            </a:endParaRPr>
          </a:p>
          <a:p>
            <a:pPr marL="742950" lvl="1" indent="-28575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spc="10" dirty="0">
                <a:solidFill>
                  <a:schemeClr val="tx1"/>
                </a:solidFill>
                <a:latin typeface="Arial"/>
                <a:ea typeface="Calibri"/>
                <a:cs typeface="Arial"/>
              </a:rPr>
              <a:t>requests</a:t>
            </a:r>
            <a:r>
              <a:rPr lang="en-US" sz="1800" spc="1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 → for sending HTTP requests and fetching </a:t>
            </a:r>
            <a:r>
              <a:rPr lang="en-US" sz="180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HTML</a:t>
            </a:r>
          </a:p>
          <a:p>
            <a:pPr marL="742950" lvl="1" indent="-28575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/>
                <a:ea typeface="Calibri"/>
                <a:cs typeface="Arial"/>
              </a:rPr>
              <a:t>beautifulsoup4</a:t>
            </a:r>
            <a:r>
              <a:rPr lang="en-US" sz="1800" spc="1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 → for parsing and navigating HTML content</a:t>
            </a:r>
            <a:endParaRPr lang="en-US" sz="1800" spc="10">
              <a:solidFill>
                <a:schemeClr val="tx1"/>
              </a:solidFill>
              <a:latin typeface="Arial"/>
              <a:ea typeface="+mn-lt"/>
              <a:cs typeface="+mn-lt"/>
            </a:endParaRPr>
          </a:p>
          <a:p>
            <a:pPr marL="285750" indent="-28575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endParaRPr lang="en-US" sz="1800" spc="10" dirty="0">
              <a:solidFill>
                <a:schemeClr val="tx1"/>
              </a:solidFill>
              <a:latin typeface="Arial"/>
              <a:ea typeface="Calibri"/>
              <a:cs typeface="Arial"/>
            </a:endParaRPr>
          </a:p>
          <a:p>
            <a:pPr marL="285750" indent="-28575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Installation Steps (run in terminal or command prompt):</a:t>
            </a:r>
            <a:endParaRPr lang="en-US" sz="1800" b="1">
              <a:solidFill>
                <a:schemeClr val="tx1"/>
              </a:solidFill>
              <a:latin typeface="Arial"/>
              <a:cs typeface="Arial"/>
            </a:endParaRPr>
          </a:p>
          <a:p>
            <a:pPr marL="742950" lvl="1" indent="-28575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pip install requests </a:t>
            </a:r>
            <a:r>
              <a:rPr lang="en-US" sz="1800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→ starts the download for 'requests' library</a:t>
            </a:r>
            <a:endParaRPr lang="en-US" sz="18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742950" lvl="1" indent="-28575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pip install beautifulsoup4 </a:t>
            </a:r>
            <a:r>
              <a:rPr lang="en-US" sz="1800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→ starts the download for 'beautifulsoup4' library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marL="742950" lvl="1" indent="-28575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18" charset="2"/>
              <a:buChar char="•"/>
            </a:pPr>
            <a:endParaRPr lang="en-US" sz="1800" spc="10">
              <a:solidFill>
                <a:schemeClr val="tx1"/>
              </a:solidFill>
              <a:latin typeface="Arial"/>
              <a:ea typeface="Calibri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0380D8-102C-B509-901E-CB132035DAD1}"/>
              </a:ext>
            </a:extLst>
          </p:cNvPr>
          <p:cNvSpPr txBox="1"/>
          <p:nvPr/>
        </p:nvSpPr>
        <p:spPr>
          <a:xfrm>
            <a:off x="474483" y="457701"/>
            <a:ext cx="113374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800" dirty="0">
                <a:latin typeface="Arial"/>
                <a:cs typeface="Arial"/>
              </a:rPr>
              <a:t>Introduction to Web Scraping &amp; Fetching Webpages</a:t>
            </a:r>
            <a:endParaRPr lang="en-GB" sz="380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l"/>
            <a:endParaRPr lang="en-GB" dirty="0"/>
          </a:p>
        </p:txBody>
      </p:sp>
      <p:pic>
        <p:nvPicPr>
          <p:cNvPr id="7" name="Picture 6" descr="A black background with multicolored text&#10;&#10;AI-generated content may be incorrect.">
            <a:extLst>
              <a:ext uri="{FF2B5EF4-FFF2-40B4-BE49-F238E27FC236}">
                <a16:creationId xmlns:a16="http://schemas.microsoft.com/office/drawing/2014/main" id="{2ADDEA01-DC66-18F8-1F29-1E9DDA0ED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710" y="5038590"/>
            <a:ext cx="23431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6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0935" y="1550042"/>
            <a:ext cx="7556725" cy="488432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har char="•"/>
            </a:pPr>
            <a:r>
              <a:rPr lang="en-US" sz="1800" b="1" dirty="0">
                <a:solidFill>
                  <a:schemeClr val="tx1"/>
                </a:solidFill>
                <a:latin typeface="Arial"/>
                <a:cs typeface="Arial"/>
              </a:rPr>
              <a:t>Take user input and fetch the HTML of </a:t>
            </a:r>
            <a:r>
              <a:rPr lang="en-US" sz="1800" b="1" dirty="0">
                <a:solidFill>
                  <a:schemeClr val="tx1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Newegg</a:t>
            </a:r>
            <a:r>
              <a:rPr lang="en-US" sz="1800" b="1" dirty="0">
                <a:solidFill>
                  <a:schemeClr val="tx1"/>
                </a:solidFill>
                <a:latin typeface="Arial"/>
                <a:cs typeface="Arial"/>
              </a:rPr>
              <a:t> search results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Char char="•"/>
            </a:pPr>
            <a:r>
              <a:rPr lang="en-US" sz="1800" b="1" dirty="0">
                <a:solidFill>
                  <a:schemeClr val="tx1"/>
                </a:solidFill>
                <a:latin typeface="Arial"/>
                <a:cs typeface="Arial"/>
              </a:rPr>
              <a:t>Web scraping:</a:t>
            </a:r>
            <a:endParaRPr lang="en-US" sz="1400">
              <a:solidFill>
                <a:schemeClr val="tx1"/>
              </a:solidFill>
              <a:latin typeface="Arial"/>
              <a:cs typeface="Arial"/>
            </a:endParaRPr>
          </a:p>
          <a:p>
            <a:pPr marL="742950" lvl="1" indent="-285750" algn="l">
              <a:buFont typeface="Arial" pitchFamily="18" charset="2"/>
              <a:buChar char="•"/>
            </a:pPr>
            <a:r>
              <a:rPr lang="en-US" sz="1800" spc="10" dirty="0">
                <a:solidFill>
                  <a:schemeClr val="tx1"/>
                </a:solidFill>
                <a:latin typeface="Arial"/>
                <a:cs typeface="Arial"/>
              </a:rPr>
              <a:t>Extracting data from websites automatically</a:t>
            </a:r>
            <a:endParaRPr lang="en-US" sz="1400" spc="10">
              <a:solidFill>
                <a:schemeClr val="tx1"/>
              </a:solidFill>
              <a:latin typeface="Arial"/>
              <a:cs typeface="Arial"/>
            </a:endParaRPr>
          </a:p>
          <a:p>
            <a:pPr marL="285750" indent="-285750">
              <a:buChar char="•"/>
            </a:pPr>
            <a:r>
              <a:rPr lang="en-US" sz="1800" b="1" dirty="0">
                <a:solidFill>
                  <a:schemeClr val="tx1"/>
                </a:solidFill>
                <a:latin typeface="Arial"/>
                <a:cs typeface="Arial"/>
              </a:rPr>
              <a:t>Key Concepts:</a:t>
            </a:r>
          </a:p>
          <a:p>
            <a:pPr marL="742950" lvl="1" indent="-285750" algn="l">
              <a:buFont typeface="Arial" pitchFamily="18" charset="2"/>
              <a:buChar char="•"/>
            </a:pPr>
            <a:r>
              <a:rPr lang="en-US" sz="1800" spc="10" dirty="0">
                <a:solidFill>
                  <a:schemeClr val="tx1"/>
                </a:solidFill>
                <a:latin typeface="Arial"/>
                <a:cs typeface="Arial"/>
              </a:rPr>
              <a:t>input() → get user input</a:t>
            </a:r>
          </a:p>
          <a:p>
            <a:pPr marL="742950" lvl="1" indent="-285750" algn="l">
              <a:buFont typeface="Arial" pitchFamily="18" charset="2"/>
              <a:buChar char="•"/>
            </a:pPr>
            <a:r>
              <a:rPr lang="en-US" sz="1800" spc="10" dirty="0">
                <a:solidFill>
                  <a:schemeClr val="tx1"/>
                </a:solidFill>
                <a:latin typeface="Arial"/>
                <a:cs typeface="Arial"/>
              </a:rPr>
              <a:t>URL construction → f-strings to insert search term</a:t>
            </a:r>
          </a:p>
          <a:p>
            <a:pPr marL="742950" lvl="1" indent="-285750" algn="l">
              <a:buFont typeface="Arial" pitchFamily="18" charset="2"/>
              <a:buChar char="•"/>
            </a:pPr>
            <a:r>
              <a:rPr lang="en-US" sz="1800" spc="10" err="1">
                <a:solidFill>
                  <a:schemeClr val="tx1"/>
                </a:solidFill>
                <a:latin typeface="Arial"/>
                <a:cs typeface="Arial"/>
              </a:rPr>
              <a:t>requests.get</a:t>
            </a:r>
            <a:r>
              <a:rPr lang="en-US" sz="1800" spc="1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800" spc="10" err="1">
                <a:solidFill>
                  <a:schemeClr val="tx1"/>
                </a:solidFill>
                <a:latin typeface="Arial"/>
                <a:cs typeface="Arial"/>
              </a:rPr>
              <a:t>url</a:t>
            </a:r>
            <a:r>
              <a:rPr lang="en-US" sz="1800" spc="10" dirty="0">
                <a:solidFill>
                  <a:schemeClr val="tx1"/>
                </a:solidFill>
                <a:latin typeface="Arial"/>
                <a:cs typeface="Arial"/>
              </a:rPr>
              <a:t>).text → retrieves raw HTML</a:t>
            </a:r>
          </a:p>
          <a:p>
            <a:pPr marL="285750" indent="-285750">
              <a:buChar char="•"/>
            </a:pPr>
            <a:r>
              <a:rPr lang="en-US" sz="1800" b="1" dirty="0">
                <a:solidFill>
                  <a:schemeClr val="tx1"/>
                </a:solidFill>
                <a:latin typeface="Arial"/>
                <a:cs typeface="Arial"/>
              </a:rPr>
              <a:t>Process:</a:t>
            </a:r>
          </a:p>
          <a:p>
            <a:pPr marL="742950" lvl="1" indent="-285750" algn="l">
              <a:buFont typeface="Arial" pitchFamily="18" charset="2"/>
              <a:buChar char="•"/>
            </a:pPr>
            <a:r>
              <a:rPr lang="en-US" sz="1800" spc="10" dirty="0">
                <a:solidFill>
                  <a:schemeClr val="tx1"/>
                </a:solidFill>
                <a:latin typeface="Arial"/>
                <a:cs typeface="Arial"/>
              </a:rPr>
              <a:t>User types a search term</a:t>
            </a:r>
          </a:p>
          <a:p>
            <a:pPr marL="742950" lvl="1" indent="-285750" algn="l">
              <a:buFont typeface="Arial" pitchFamily="18" charset="2"/>
              <a:buChar char="•"/>
            </a:pPr>
            <a:r>
              <a:rPr lang="en-US" sz="1800" spc="10" dirty="0">
                <a:solidFill>
                  <a:schemeClr val="tx1"/>
                </a:solidFill>
                <a:latin typeface="Arial"/>
                <a:cs typeface="Arial"/>
              </a:rPr>
              <a:t>Python constructs the Newegg search URL</a:t>
            </a:r>
          </a:p>
          <a:p>
            <a:pPr marL="742950" lvl="1" indent="-285750" algn="l">
              <a:buFont typeface="Arial" pitchFamily="18" charset="2"/>
              <a:buChar char="•"/>
            </a:pPr>
            <a:r>
              <a:rPr lang="en-US" sz="1800" spc="10" dirty="0">
                <a:solidFill>
                  <a:schemeClr val="tx1"/>
                </a:solidFill>
                <a:latin typeface="Arial"/>
                <a:cs typeface="Arial"/>
              </a:rPr>
              <a:t>requests sends an HTTP GET request</a:t>
            </a:r>
          </a:p>
          <a:p>
            <a:pPr marL="742950" lvl="1" indent="-285750" algn="l">
              <a:buFont typeface="Arial" pitchFamily="18" charset="2"/>
              <a:buChar char="•"/>
            </a:pPr>
            <a:r>
              <a:rPr lang="en-US" sz="1800" spc="10" dirty="0">
                <a:solidFill>
                  <a:schemeClr val="tx1"/>
                </a:solidFill>
                <a:latin typeface="Arial"/>
                <a:cs typeface="Arial"/>
              </a:rPr>
              <a:t>Server returns HTML → stored in a variable</a:t>
            </a:r>
          </a:p>
          <a:p>
            <a:pPr marL="742950" lvl="1" indent="-285750" algn="l">
              <a:buFont typeface="Arial" pitchFamily="18" charset="2"/>
              <a:buChar char="•"/>
            </a:pPr>
            <a:endParaRPr lang="en-GB" sz="1600" spc="1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7CBAFA-E995-0ED4-98B3-35514C4A1387}"/>
              </a:ext>
            </a:extLst>
          </p:cNvPr>
          <p:cNvSpPr txBox="1"/>
          <p:nvPr/>
        </p:nvSpPr>
        <p:spPr>
          <a:xfrm>
            <a:off x="474483" y="457701"/>
            <a:ext cx="113374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800" dirty="0">
                <a:latin typeface="Arial"/>
                <a:cs typeface="Arial"/>
              </a:rPr>
              <a:t>Introduction to Web Scraping &amp; Fetching Webpages</a:t>
            </a:r>
            <a:endParaRPr lang="en-GB" sz="380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F86F8-0494-82E2-23AB-7A8FA5A4B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FBEB9C1-7287-56B0-0151-1FCB4F82E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935" y="1550042"/>
            <a:ext cx="7159147" cy="371853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har char="•"/>
            </a:pPr>
            <a:r>
              <a:rPr lang="en-US" sz="1800" b="1" dirty="0">
                <a:solidFill>
                  <a:schemeClr val="tx1"/>
                </a:solidFill>
                <a:latin typeface="Arial"/>
                <a:ea typeface="+mn-lt"/>
                <a:cs typeface="Arial"/>
              </a:rPr>
              <a:t>Extract product titles from HTML.</a:t>
            </a:r>
            <a:endParaRPr lang="en-US" sz="1800" b="1" dirty="0">
              <a:solidFill>
                <a:schemeClr val="tx1"/>
              </a:solidFill>
              <a:latin typeface="Arial"/>
              <a:ea typeface="+mn-lt"/>
              <a:cs typeface="+mn-lt"/>
            </a:endParaRPr>
          </a:p>
          <a:p>
            <a:pPr marL="742950" lvl="1" indent="-285750" algn="l">
              <a:buFont typeface="Arial" pitchFamily="18" charset="2"/>
              <a:buChar char="•"/>
            </a:pPr>
            <a:r>
              <a:rPr lang="en-US" sz="1800" spc="1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HTML structure → tags (&lt;div&gt;, &lt;a&gt;, &lt;li&gt;) organize content</a:t>
            </a:r>
            <a:endParaRPr lang="en-US" spc="10">
              <a:solidFill>
                <a:schemeClr val="tx1"/>
              </a:solidFill>
            </a:endParaRPr>
          </a:p>
          <a:p>
            <a:pPr marL="285750" indent="-285750">
              <a:buChar char="•"/>
            </a:pPr>
            <a:r>
              <a:rPr lang="en-US" sz="1800" b="1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Key Concepts:</a:t>
            </a:r>
          </a:p>
          <a:p>
            <a:pPr marL="742950" lvl="1" indent="-285750" algn="l">
              <a:buFont typeface="Arial" pitchFamily="18" charset="2"/>
              <a:buChar char="•"/>
            </a:pPr>
            <a:r>
              <a:rPr lang="en-US" sz="1800" spc="10" dirty="0" err="1">
                <a:solidFill>
                  <a:schemeClr val="tx1"/>
                </a:solidFill>
                <a:latin typeface="Arial"/>
                <a:ea typeface="+mn-lt"/>
                <a:cs typeface="+mn-lt"/>
              </a:rPr>
              <a:t>BeautifulSoup</a:t>
            </a:r>
            <a:r>
              <a:rPr lang="en-US" sz="1800" spc="1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(page, "</a:t>
            </a:r>
            <a:r>
              <a:rPr lang="en-US" sz="1800" spc="10" dirty="0" err="1">
                <a:solidFill>
                  <a:schemeClr val="tx1"/>
                </a:solidFill>
                <a:latin typeface="Arial"/>
                <a:ea typeface="+mn-lt"/>
                <a:cs typeface="+mn-lt"/>
              </a:rPr>
              <a:t>html.parser</a:t>
            </a:r>
            <a:r>
              <a:rPr lang="en-US" sz="1800" spc="1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") → parse HTML</a:t>
            </a:r>
          </a:p>
          <a:p>
            <a:pPr marL="742950" lvl="1" indent="-285750" algn="l">
              <a:buFont typeface="Arial" pitchFamily="18" charset="2"/>
              <a:buChar char="•"/>
            </a:pPr>
            <a:r>
              <a:rPr lang="en-US" sz="1800" spc="1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.</a:t>
            </a:r>
            <a:r>
              <a:rPr lang="en-US" sz="1800" spc="10" dirty="0" err="1">
                <a:solidFill>
                  <a:schemeClr val="tx1"/>
                </a:solidFill>
                <a:latin typeface="Arial"/>
                <a:ea typeface="+mn-lt"/>
                <a:cs typeface="+mn-lt"/>
              </a:rPr>
              <a:t>find_all</a:t>
            </a:r>
            <a:r>
              <a:rPr lang="en-US" sz="1800" spc="1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() → find multiple elements</a:t>
            </a:r>
          </a:p>
          <a:p>
            <a:pPr marL="742950" lvl="1" indent="-285750" algn="l">
              <a:buFont typeface="Arial" pitchFamily="18" charset="2"/>
              <a:buChar char="•"/>
            </a:pPr>
            <a:r>
              <a:rPr lang="en-US" sz="1800" spc="1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.find() → find first matching element</a:t>
            </a:r>
          </a:p>
          <a:p>
            <a:pPr marL="285750" indent="-285750">
              <a:buChar char="•"/>
            </a:pPr>
            <a:r>
              <a:rPr lang="en-US" sz="1800" b="1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Process:</a:t>
            </a:r>
          </a:p>
          <a:p>
            <a:pPr marL="742950" lvl="1" indent="-285750" algn="l">
              <a:buFont typeface="Arial" pitchFamily="18" charset="2"/>
              <a:buChar char="•"/>
            </a:pPr>
            <a:r>
              <a:rPr lang="en-US" sz="1800" spc="1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Parse HTML into a tree structure</a:t>
            </a:r>
          </a:p>
          <a:p>
            <a:pPr marL="742950" lvl="1" indent="-285750" algn="l">
              <a:buFont typeface="Arial" pitchFamily="18" charset="2"/>
              <a:buChar char="•"/>
            </a:pPr>
            <a:r>
              <a:rPr lang="en-US" sz="1800" spc="1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Find &lt;div&gt; elements containing products</a:t>
            </a:r>
          </a:p>
          <a:p>
            <a:pPr marL="742950" lvl="1" indent="-285750" algn="l">
              <a:buFont typeface="Arial" pitchFamily="18" charset="2"/>
              <a:buChar char="•"/>
            </a:pPr>
            <a:r>
              <a:rPr lang="en-US" sz="1800" spc="1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Extract &lt;a class_="item-title"&gt; → product names</a:t>
            </a:r>
          </a:p>
          <a:p>
            <a:pPr marL="742950" lvl="1" indent="-285750" algn="l">
              <a:buFont typeface="Arial" pitchFamily="18" charset="2"/>
              <a:buChar char="•"/>
            </a:pPr>
            <a:endParaRPr lang="en-US" sz="1600" spc="1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CB9CAD-35AC-3C9C-E2D1-2A4550BB72A3}"/>
              </a:ext>
            </a:extLst>
          </p:cNvPr>
          <p:cNvSpPr txBox="1"/>
          <p:nvPr/>
        </p:nvSpPr>
        <p:spPr>
          <a:xfrm>
            <a:off x="474483" y="457701"/>
            <a:ext cx="113374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800" dirty="0">
                <a:latin typeface="Arial"/>
                <a:cs typeface="Arial"/>
              </a:rPr>
              <a:t>Introduction to Web Scraping &amp; Fetching Webpages</a:t>
            </a:r>
            <a:endParaRPr lang="en-GB" sz="380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5926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3D69E-CCB0-BC14-71C8-0C5999A4D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08E638D-24DC-F3D4-601C-AEF1F0DEB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935" y="1550042"/>
            <a:ext cx="5183788" cy="393086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har char="•"/>
            </a:pPr>
            <a:r>
              <a:rPr lang="en-US" sz="1800" b="1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Extract product title, price, and link</a:t>
            </a:r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buChar char="•"/>
            </a:pPr>
            <a:r>
              <a:rPr lang="en-US" sz="1800" b="1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Key Concepts:</a:t>
            </a:r>
          </a:p>
          <a:p>
            <a:pPr marL="742950" lvl="1" indent="-285750" algn="l">
              <a:buSzPct val="80000"/>
              <a:buFont typeface="Arial" pitchFamily="18" charset="2"/>
              <a:buChar char="•"/>
            </a:pPr>
            <a:r>
              <a:rPr lang="en-US" sz="1800" spc="1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tag['</a:t>
            </a:r>
            <a:r>
              <a:rPr lang="en-US" sz="1800" spc="10" dirty="0" err="1">
                <a:solidFill>
                  <a:schemeClr val="tx1"/>
                </a:solidFill>
                <a:latin typeface="Arial"/>
                <a:ea typeface="+mn-lt"/>
                <a:cs typeface="+mn-lt"/>
              </a:rPr>
              <a:t>href</a:t>
            </a:r>
            <a:r>
              <a:rPr lang="en-US" sz="1800" spc="1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'] → get link from &lt;a&gt;</a:t>
            </a:r>
          </a:p>
          <a:p>
            <a:pPr marL="742950" lvl="1" indent="-285750" algn="l">
              <a:buSzPct val="80000"/>
              <a:buFont typeface="Arial" pitchFamily="18" charset="2"/>
              <a:buChar char="•"/>
            </a:pPr>
            <a:r>
              <a:rPr lang="en-US" sz="1800" spc="1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Prices inside &lt;li class_="price-current"&gt;</a:t>
            </a:r>
          </a:p>
          <a:p>
            <a:pPr marL="742950" lvl="1" indent="-285750" algn="l">
              <a:buSzPct val="80000"/>
              <a:buFont typeface="Arial" pitchFamily="18" charset="2"/>
              <a:buChar char="•"/>
            </a:pPr>
            <a:r>
              <a:rPr lang="en-US" sz="1800" spc="1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Handle missing prices with try/except</a:t>
            </a:r>
          </a:p>
          <a:p>
            <a:pPr marL="742950" lvl="1" indent="-285750" algn="l">
              <a:buSzPct val="80000"/>
              <a:buFont typeface="Arial" pitchFamily="18" charset="2"/>
              <a:buChar char="•"/>
            </a:pPr>
            <a:r>
              <a:rPr lang="en-US" sz="1800" spc="1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Convert prices from string → integer</a:t>
            </a:r>
          </a:p>
          <a:p>
            <a:pPr marL="285750" indent="-285750">
              <a:buChar char="•"/>
            </a:pPr>
            <a:r>
              <a:rPr lang="en-US" sz="180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Process:</a:t>
            </a:r>
          </a:p>
          <a:p>
            <a:pPr marL="742950" lvl="1" indent="-285750" algn="l">
              <a:buFont typeface="Arial" pitchFamily="18" charset="2"/>
              <a:buChar char="•"/>
            </a:pPr>
            <a:r>
              <a:rPr lang="en-US" sz="1800" spc="1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Loop through product </a:t>
            </a:r>
            <a:r>
              <a:rPr lang="en-US" sz="1800" spc="10" dirty="0" err="1">
                <a:solidFill>
                  <a:schemeClr val="tx1"/>
                </a:solidFill>
                <a:latin typeface="Arial"/>
                <a:ea typeface="+mn-lt"/>
                <a:cs typeface="+mn-lt"/>
              </a:rPr>
              <a:t>divs</a:t>
            </a:r>
            <a:endParaRPr lang="en-US" sz="1800" spc="10" dirty="0">
              <a:solidFill>
                <a:schemeClr val="tx1"/>
              </a:solidFill>
              <a:latin typeface="Arial"/>
              <a:ea typeface="+mn-lt"/>
              <a:cs typeface="+mn-lt"/>
            </a:endParaRPr>
          </a:p>
          <a:p>
            <a:pPr marL="742950" lvl="1" indent="-285750" algn="l">
              <a:buFont typeface="Arial" pitchFamily="18" charset="2"/>
              <a:buChar char="•"/>
            </a:pPr>
            <a:r>
              <a:rPr lang="en-US" sz="1800" spc="1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Extract title, price, and link</a:t>
            </a:r>
          </a:p>
          <a:p>
            <a:pPr marL="742950" lvl="1" indent="-285750" algn="l">
              <a:buFont typeface="Arial" pitchFamily="18" charset="2"/>
              <a:buChar char="•"/>
            </a:pPr>
            <a:r>
              <a:rPr lang="en-US" sz="1800" spc="1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Use placeholders for missing data</a:t>
            </a:r>
          </a:p>
          <a:p>
            <a:pPr marL="742950" lvl="1" indent="-285750" algn="l">
              <a:buFont typeface="Arial" pitchFamily="18" charset="2"/>
              <a:buChar char="•"/>
            </a:pPr>
            <a:endParaRPr lang="en-US" sz="1800" spc="1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53E51F-9ABC-7D45-5ABC-5466628A92FD}"/>
              </a:ext>
            </a:extLst>
          </p:cNvPr>
          <p:cNvSpPr txBox="1"/>
          <p:nvPr/>
        </p:nvSpPr>
        <p:spPr>
          <a:xfrm>
            <a:off x="474483" y="457701"/>
            <a:ext cx="113374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800" dirty="0">
                <a:latin typeface="Arial"/>
                <a:cs typeface="Arial"/>
              </a:rPr>
              <a:t>Introduction to Web Scraping &amp; Fetching Webpages</a:t>
            </a:r>
            <a:endParaRPr lang="en-GB" sz="380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850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B848E-4402-B9C8-6BF8-144F06A07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B282B5F-2C77-BBA1-D9BD-CBAF8C225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935" y="1550042"/>
            <a:ext cx="5956226" cy="370122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har char="•"/>
            </a:pPr>
            <a:r>
              <a:rPr lang="en-US" sz="1800" b="1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 Navigate multiple result pages.</a:t>
            </a:r>
            <a:endParaRPr lang="en-US"/>
          </a:p>
          <a:p>
            <a:pPr marL="285750" indent="-285750">
              <a:buChar char="•"/>
            </a:pPr>
            <a:r>
              <a:rPr lang="en-US" sz="1800" b="1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Key Concepts:</a:t>
            </a:r>
          </a:p>
          <a:p>
            <a:pPr marL="742950" lvl="1" indent="-285750" algn="l">
              <a:buFont typeface="Arial" pitchFamily="18" charset="2"/>
              <a:buChar char="•"/>
            </a:pPr>
            <a:r>
              <a:rPr lang="en-US" sz="1800" spc="1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Total pages → found in list-tool-pagination-text</a:t>
            </a:r>
          </a:p>
          <a:p>
            <a:pPr marL="742950" lvl="1" indent="-285750" algn="l">
              <a:buFont typeface="Arial" pitchFamily="18" charset="2"/>
              <a:buChar char="•"/>
            </a:pPr>
            <a:r>
              <a:rPr lang="en-US" sz="1800" spc="1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Use a loop to fetch each page</a:t>
            </a:r>
          </a:p>
          <a:p>
            <a:pPr marL="742950" lvl="1" indent="-285750" algn="l">
              <a:buFont typeface="Arial" pitchFamily="18" charset="2"/>
              <a:buChar char="•"/>
            </a:pPr>
            <a:r>
              <a:rPr lang="en-US" sz="1800" spc="1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Extract product data from each page</a:t>
            </a:r>
          </a:p>
          <a:p>
            <a:pPr marL="285750" indent="-285750">
              <a:buChar char="•"/>
            </a:pPr>
            <a:r>
              <a:rPr lang="en-US" sz="180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Process:</a:t>
            </a:r>
          </a:p>
          <a:p>
            <a:pPr marL="742950" lvl="1" indent="-285750" algn="l">
              <a:buFont typeface="Arial" pitchFamily="18" charset="2"/>
              <a:buChar char="•"/>
            </a:pPr>
            <a:r>
              <a:rPr lang="en-US" sz="1800" spc="1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Get total pages from pagination element</a:t>
            </a:r>
          </a:p>
          <a:p>
            <a:pPr marL="742950" lvl="1" indent="-285750" algn="l">
              <a:buFont typeface="Arial" pitchFamily="18" charset="2"/>
              <a:buChar char="•"/>
            </a:pPr>
            <a:r>
              <a:rPr lang="en-US" sz="1800" spc="1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Use for loop to iterate page numbers</a:t>
            </a:r>
          </a:p>
          <a:p>
            <a:pPr marL="742950" lvl="1" indent="-285750" algn="l">
              <a:buFont typeface="Arial" pitchFamily="18" charset="2"/>
              <a:buChar char="•"/>
            </a:pPr>
            <a:r>
              <a:rPr lang="en-US" sz="1800" spc="1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Fetch + parse HTML for each page</a:t>
            </a:r>
          </a:p>
          <a:p>
            <a:pPr marL="742950" lvl="1" indent="-285750" algn="l">
              <a:buFont typeface="Arial" pitchFamily="18" charset="2"/>
              <a:buChar char="•"/>
            </a:pPr>
            <a:endParaRPr lang="en-US" sz="1800" b="1" spc="1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C67BC5-B24D-DE1C-151B-DA0AE6012538}"/>
              </a:ext>
            </a:extLst>
          </p:cNvPr>
          <p:cNvSpPr txBox="1"/>
          <p:nvPr/>
        </p:nvSpPr>
        <p:spPr>
          <a:xfrm>
            <a:off x="474483" y="457701"/>
            <a:ext cx="113374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800" dirty="0">
                <a:latin typeface="Arial"/>
                <a:cs typeface="Arial"/>
              </a:rPr>
              <a:t>Introduction to Web Scraping &amp; Fetching Webpages</a:t>
            </a:r>
            <a:endParaRPr lang="en-GB" sz="380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782115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254</cp:revision>
  <dcterms:created xsi:type="dcterms:W3CDTF">2025-08-26T08:57:22Z</dcterms:created>
  <dcterms:modified xsi:type="dcterms:W3CDTF">2025-08-26T11:24:42Z</dcterms:modified>
</cp:coreProperties>
</file>